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2" r:id="rId6"/>
    <p:sldId id="264" r:id="rId7"/>
    <p:sldId id="263" r:id="rId8"/>
    <p:sldId id="270" r:id="rId9"/>
  </p:sldIdLst>
  <p:sldSz cx="10045700" cy="5715000"/>
  <p:notesSz cx="6799263" cy="99298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31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CF4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CF4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902" y="72"/>
      </p:cViewPr>
      <p:guideLst>
        <p:guide orient="horz" pos="1800"/>
        <p:guide pos="31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unoz" userId="2d9716fd-d627-4fc0-b058-223581059fa8" providerId="ADAL" clId="{52FA6AEC-93BC-48CA-A37D-9F9DE1C245A0}"/>
    <pc:docChg chg="modSld">
      <pc:chgData name="Claire Munoz" userId="2d9716fd-d627-4fc0-b058-223581059fa8" providerId="ADAL" clId="{52FA6AEC-93BC-48CA-A37D-9F9DE1C245A0}" dt="2026-07-20T15:07:14.712" v="0" actId="20577"/>
      <pc:docMkLst>
        <pc:docMk/>
      </pc:docMkLst>
      <pc:sldChg chg="modSp mod">
        <pc:chgData name="Claire Munoz" userId="2d9716fd-d627-4fc0-b058-223581059fa8" providerId="ADAL" clId="{52FA6AEC-93BC-48CA-A37D-9F9DE1C245A0}" dt="2026-07-20T15:07:14.712" v="0" actId="20577"/>
        <pc:sldMkLst>
          <pc:docMk/>
          <pc:sldMk cId="0" sldId="256"/>
        </pc:sldMkLst>
        <pc:spChg chg="mod">
          <ac:chgData name="Claire Munoz" userId="2d9716fd-d627-4fc0-b058-223581059fa8" providerId="ADAL" clId="{52FA6AEC-93BC-48CA-A37D-9F9DE1C245A0}" dt="2026-07-20T15:07:14.712" v="0" actId="20577"/>
          <ac:spMkLst>
            <pc:docMk/>
            <pc:sldMk cId="0" sldId="256"/>
            <ac:spMk id="112" creationId="{00000000-0000-0000-0000-000000000000}"/>
          </ac:spMkLst>
        </pc:spChg>
      </pc:sldChg>
    </pc:docChg>
  </pc:docChgLst>
  <pc:docChgLst>
    <pc:chgData name="Kerrylee Miles" userId="2fa5db21-28b4-4319-bb4c-d76808eeea0c" providerId="ADAL" clId="{CDB12898-F559-4F02-92C1-7A45FE81AE55}"/>
    <pc:docChg chg="modSld sldOrd">
      <pc:chgData name="Kerrylee Miles" userId="2fa5db21-28b4-4319-bb4c-d76808eeea0c" providerId="ADAL" clId="{CDB12898-F559-4F02-92C1-7A45FE81AE55}" dt="2026-07-09T10:01:34.743" v="1" actId="1076"/>
      <pc:docMkLst>
        <pc:docMk/>
      </pc:docMkLst>
      <pc:sldChg chg="modSp">
        <pc:chgData name="Kerrylee Miles" userId="2fa5db21-28b4-4319-bb4c-d76808eeea0c" providerId="ADAL" clId="{CDB12898-F559-4F02-92C1-7A45FE81AE55}" dt="2026-07-09T10:01:34.743" v="1" actId="1076"/>
        <pc:sldMkLst>
          <pc:docMk/>
          <pc:sldMk cId="0" sldId="262"/>
        </pc:sldMkLst>
        <pc:picChg chg="mod">
          <ac:chgData name="Kerrylee Miles" userId="2fa5db21-28b4-4319-bb4c-d76808eeea0c" providerId="ADAL" clId="{CDB12898-F559-4F02-92C1-7A45FE81AE55}" dt="2026-07-09T10:01:34.743" v="1" actId="1076"/>
          <ac:picMkLst>
            <pc:docMk/>
            <pc:sldMk cId="0" sldId="262"/>
            <ac:picMk id="1026" creationId="{00000000-0000-0000-0000-000000000000}"/>
          </ac:picMkLst>
        </pc:picChg>
      </pc:sldChg>
      <pc:sldChg chg="ord">
        <pc:chgData name="Kerrylee Miles" userId="2fa5db21-28b4-4319-bb4c-d76808eeea0c" providerId="ADAL" clId="{CDB12898-F559-4F02-92C1-7A45FE81AE55}" dt="2026-07-09T09:46:46.713" v="0"/>
        <pc:sldMkLst>
          <pc:docMk/>
          <pc:sldMk cId="0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0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0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D2407-4F8B-4850-83B5-1CE24E5006B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181"/>
            <a:ext cx="2946347" cy="4960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2181"/>
            <a:ext cx="2946347" cy="4960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325F7-6389-4D69-997A-B6AAACB7ED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479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27000" y="744538"/>
            <a:ext cx="6545263" cy="37242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06569" y="4716662"/>
            <a:ext cx="4986126" cy="4468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403643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40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53426" y="1775355"/>
            <a:ext cx="8538848" cy="1225023"/>
          </a:xfrm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506855" y="3238500"/>
            <a:ext cx="7031991" cy="14605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r>
              <a:t>Click to edit Master subtitle style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7283132" y="228865"/>
            <a:ext cx="2260285" cy="4876273"/>
          </a:xfrm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502284" y="228865"/>
            <a:ext cx="6613421" cy="4876273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793541" y="3672418"/>
            <a:ext cx="8538845" cy="113506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793541" y="2422261"/>
            <a:ext cx="8538845" cy="125015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502284" y="1333500"/>
            <a:ext cx="4436853" cy="3771637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502284" y="1279262"/>
            <a:ext cx="4438597" cy="53313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r>
              <a:t>Click to edit Master text styles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5103078" y="1279262"/>
            <a:ext cx="4440340" cy="533137"/>
          </a:xfrm>
          <a:prstGeom prst="rect">
            <a:avLst/>
          </a:prstGeom>
        </p:spPr>
        <p:txBody>
          <a:bodyPr anchor="b"/>
          <a:lstStyle/>
          <a:p>
            <a:pPr marL="322325" indent="-322325" defTabSz="859536">
              <a:spcBef>
                <a:spcPts val="600"/>
              </a:spcBef>
              <a:defRPr sz="3008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502286" y="227541"/>
            <a:ext cx="3304969" cy="96837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927590" y="227541"/>
            <a:ext cx="5615826" cy="4877597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502285" y="1195916"/>
            <a:ext cx="3304970" cy="390922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969028" y="4000500"/>
            <a:ext cx="6027421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969028" y="510646"/>
            <a:ext cx="6027421" cy="34290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969028" y="4472782"/>
            <a:ext cx="6027421" cy="670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r>
              <a:t>Click to edit Master text styles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502284" y="228865"/>
            <a:ext cx="9041132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502284" y="1333500"/>
            <a:ext cx="9041132" cy="377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279435" y="5314476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tif"/><Relationship Id="rId7" Type="http://schemas.openxmlformats.org/officeDocument/2006/relationships/image" Target="../media/image5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hyperlink" Target="https://www.google.co.uk/url?sa=i&amp;rct=j&amp;q=&amp;esrc=s&amp;source=images&amp;cd=&amp;cad=rja&amp;uact=8&amp;ved=0ahUKEwiz24DFhYbVAhWKWhQKHe28DlIQjRwIBw&amp;url=https://www.pinterest.com/ngshops/wonderland-christmas-theme/&amp;psig=AFQjCNGJwK7heQiDKkA9aNdgryGONOInlw&amp;ust=150002790450637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uk/url?sa=i&amp;rct=j&amp;q=&amp;esrc=s&amp;source=images&amp;cd=&amp;cad=rja&amp;uact=8&amp;ved=0ahUKEwj0tqnri4bVAhWJuhoKHTzEBwsQjRwIBw&amp;url=http://www.tate.org.uk/art/artworks/phillips-eleven-pop-artists-65461&amp;psig=AFQjCNGomCPJFK9JJsW0ev0i8Idrm_v7dA&amp;ust=1500029585045011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.uk/url?sa=i&amp;rct=j&amp;q=&amp;esrc=s&amp;source=images&amp;cd=&amp;cad=rja&amp;uact=8&amp;ved=0ahUKEwiu1oiXiobVAhXJbRQKHX2IAR4QjRwIBw&amp;url=https://www.pinterest.com/pin/236087205446252543/&amp;psig=AFQjCNFkRSQXCeBZ6qeI4jUr2S_wjDegcQ&amp;ust=1500029136409713" TargetMode="External"/><Relationship Id="rId13" Type="http://schemas.openxmlformats.org/officeDocument/2006/relationships/image" Target="../media/image21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12" Type="http://schemas.openxmlformats.org/officeDocument/2006/relationships/image" Target="../media/image2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.uk/url?sa=i&amp;rct=j&amp;q=&amp;esrc=s&amp;source=images&amp;cd=&amp;cad=rja&amp;uact=8&amp;ved=0ahUKEwjLrtnyiIbVAhXG5xoKHfjFD6gQjRwIBw&amp;url=https://it.pinterest.com/pin/113293746856312200/&amp;psig=AFQjCNE81VzAsWjfwstVS_pMlEy5DxrVhw&amp;ust=1500028790780920" TargetMode="External"/><Relationship Id="rId11" Type="http://schemas.openxmlformats.org/officeDocument/2006/relationships/image" Target="../media/image19.jpg"/><Relationship Id="rId5" Type="http://schemas.openxmlformats.org/officeDocument/2006/relationships/image" Target="../media/image15.tif"/><Relationship Id="rId10" Type="http://schemas.openxmlformats.org/officeDocument/2006/relationships/image" Target="../media/image18.jpg"/><Relationship Id="rId4" Type="http://schemas.openxmlformats.org/officeDocument/2006/relationships/image" Target="../media/image14.tif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12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xfrm>
            <a:off x="702370" y="481236"/>
            <a:ext cx="8538845" cy="1225024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A Level</a:t>
            </a:r>
            <a:r>
              <a:rPr b="1" dirty="0"/>
              <a:t> </a:t>
            </a:r>
            <a:r>
              <a:rPr lang="en-GB" b="1" dirty="0"/>
              <a:t>Summer project</a:t>
            </a:r>
            <a:endParaRPr b="1" dirty="0"/>
          </a:p>
        </p:txBody>
      </p:sp>
      <p:sp>
        <p:nvSpPr>
          <p:cNvPr id="113" name="Shape 113"/>
          <p:cNvSpPr>
            <a:spLocks noGrp="1"/>
          </p:cNvSpPr>
          <p:nvPr>
            <p:ph type="subTitle" sz="quarter" idx="1"/>
          </p:nvPr>
        </p:nvSpPr>
        <p:spPr>
          <a:xfrm>
            <a:off x="1494458" y="1633363"/>
            <a:ext cx="7031992" cy="208823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Brief: Document, research, observations and develop ideas to produce a creative personal response to the title “Holiday”.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Your outcome is completely your own ideas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256083" y="302222"/>
            <a:ext cx="3912730" cy="73866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6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AO</a:t>
            </a:r>
            <a:r>
              <a:rPr lang="en-GB" dirty="0"/>
              <a:t>1 and 3</a:t>
            </a:r>
            <a:r>
              <a:rPr dirty="0"/>
              <a:t>:</a:t>
            </a:r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Record </a:t>
            </a:r>
            <a:r>
              <a:rPr b="1" dirty="0"/>
              <a:t>Ideas</a:t>
            </a:r>
            <a:r>
              <a:rPr dirty="0"/>
              <a:t>, observations and insights </a:t>
            </a:r>
            <a:r>
              <a:rPr b="1" dirty="0"/>
              <a:t>relevant </a:t>
            </a:r>
            <a:r>
              <a:rPr dirty="0"/>
              <a:t>to your intentions in </a:t>
            </a:r>
            <a:r>
              <a:rPr b="1" dirty="0"/>
              <a:t>visual form and Other </a:t>
            </a:r>
            <a:r>
              <a:rPr dirty="0"/>
              <a:t>.</a:t>
            </a:r>
          </a:p>
        </p:txBody>
      </p:sp>
      <p:sp>
        <p:nvSpPr>
          <p:cNvPr id="130" name="Shape 130"/>
          <p:cNvSpPr/>
          <p:nvPr/>
        </p:nvSpPr>
        <p:spPr>
          <a:xfrm>
            <a:off x="258339" y="1199361"/>
            <a:ext cx="3908219" cy="181587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Tasks:</a:t>
            </a:r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Create a couple of pages that show Primary and secondary inspirational images along with a mind map of</a:t>
            </a:r>
            <a:r>
              <a:rPr lang="en-GB" dirty="0"/>
              <a:t> key words </a:t>
            </a:r>
            <a:r>
              <a:rPr dirty="0"/>
              <a:t>ideas for your project.</a:t>
            </a:r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Try to present your work creatively using a variety of methods and techniques that are appropriate to your project.</a:t>
            </a:r>
          </a:p>
        </p:txBody>
      </p:sp>
      <p:pic>
        <p:nvPicPr>
          <p:cNvPr id="131" name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191" y="3183916"/>
            <a:ext cx="1744400" cy="2365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83" y="3250243"/>
            <a:ext cx="2307801" cy="23078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/>
          <p:cNvSpPr txBox="1"/>
          <p:nvPr/>
        </p:nvSpPr>
        <p:spPr>
          <a:xfrm>
            <a:off x="4495046" y="101934"/>
            <a:ext cx="289712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Research and inspirations.</a:t>
            </a:r>
          </a:p>
        </p:txBody>
      </p:sp>
      <p:pic>
        <p:nvPicPr>
          <p:cNvPr id="1026" name="Picture 2" descr="Image result for xmas mood boar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700" y="596697"/>
            <a:ext cx="2136572" cy="30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117" y="68311"/>
            <a:ext cx="1973269" cy="2946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99" y="3606727"/>
            <a:ext cx="2784860" cy="19499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879" y="3185180"/>
            <a:ext cx="1677743" cy="237149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5759772" y="409228"/>
            <a:ext cx="4176465" cy="73866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6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400" b="1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AO1: </a:t>
            </a:r>
            <a:r>
              <a:rPr dirty="0"/>
              <a:t>Develop ideas </a:t>
            </a:r>
            <a:r>
              <a:rPr b="0" dirty="0"/>
              <a:t>through </a:t>
            </a:r>
            <a:r>
              <a:rPr dirty="0"/>
              <a:t>investigations informed by </a:t>
            </a:r>
            <a:r>
              <a:rPr b="0" dirty="0"/>
              <a:t>contextual and other sources </a:t>
            </a:r>
            <a:r>
              <a:rPr dirty="0"/>
              <a:t>demonstrating analytical </a:t>
            </a:r>
            <a:r>
              <a:rPr b="0" dirty="0"/>
              <a:t>and cultural understanding.</a:t>
            </a:r>
          </a:p>
        </p:txBody>
      </p:sp>
      <p:pic>
        <p:nvPicPr>
          <p:cNvPr id="149" name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679" y="3281930"/>
            <a:ext cx="3026505" cy="22645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97" y="2335440"/>
            <a:ext cx="2520283" cy="1890212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2790600" y="2708700"/>
            <a:ext cx="2088232" cy="1624964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t>Describe.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t>What can you see?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t>How would you describe its composition, organisation, rhythm, movement, pattern..?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t>What formal elements are used? Line, shape, space, tone, form, texture?</a:t>
            </a:r>
          </a:p>
        </p:txBody>
      </p:sp>
      <p:sp>
        <p:nvSpPr>
          <p:cNvPr id="153" name="Shape 153"/>
          <p:cNvSpPr/>
          <p:nvPr/>
        </p:nvSpPr>
        <p:spPr>
          <a:xfrm>
            <a:off x="558352" y="4225652"/>
            <a:ext cx="2088235" cy="862964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Can you relate to it?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Is the work similar to anything else?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interests you most about the work?</a:t>
            </a:r>
          </a:p>
        </p:txBody>
      </p:sp>
      <p:sp>
        <p:nvSpPr>
          <p:cNvPr id="154" name="Shape 154"/>
          <p:cNvSpPr/>
          <p:nvPr/>
        </p:nvSpPr>
        <p:spPr>
          <a:xfrm>
            <a:off x="5742930" y="2037540"/>
            <a:ext cx="4176466" cy="1107992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Analysis.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do you think is happening in the piece?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do you think the piece is trying to tell you?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How is the artist trying to tell you?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effect does the piece give? Why? Relate to the formal elements and basic principles of art.</a:t>
            </a:r>
          </a:p>
        </p:txBody>
      </p:sp>
      <p:sp>
        <p:nvSpPr>
          <p:cNvPr id="155" name="Shape 155"/>
          <p:cNvSpPr/>
          <p:nvPr/>
        </p:nvSpPr>
        <p:spPr>
          <a:xfrm>
            <a:off x="8264752" y="3206840"/>
            <a:ext cx="1654644" cy="2386964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Evaluate.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is good/bad?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do you think others say about the work?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is the artist trying to tell you? Why?</a:t>
            </a:r>
          </a:p>
          <a:p>
            <a:pPr marL="285750" indent="-285750">
              <a:buSzPct val="100000"/>
              <a:buFont typeface="Arial"/>
              <a:buChar char="•"/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effect does the piece give? Why? Relate to the formal elements and basic principles of art.</a:t>
            </a:r>
          </a:p>
        </p:txBody>
      </p:sp>
      <p:sp>
        <p:nvSpPr>
          <p:cNvPr id="156" name="Shape 156"/>
          <p:cNvSpPr/>
          <p:nvPr/>
        </p:nvSpPr>
        <p:spPr>
          <a:xfrm flipH="1">
            <a:off x="5557901" y="3164116"/>
            <a:ext cx="648074" cy="1448432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Shape 157"/>
          <p:cNvSpPr/>
          <p:nvPr/>
        </p:nvSpPr>
        <p:spPr>
          <a:xfrm flipH="1" flipV="1">
            <a:off x="7903170" y="4672507"/>
            <a:ext cx="361584" cy="633265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Shape 158"/>
          <p:cNvSpPr/>
          <p:nvPr/>
        </p:nvSpPr>
        <p:spPr>
          <a:xfrm flipV="1">
            <a:off x="2646584" y="3793604"/>
            <a:ext cx="3024338" cy="1080121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Shape 159"/>
          <p:cNvSpPr/>
          <p:nvPr/>
        </p:nvSpPr>
        <p:spPr>
          <a:xfrm flipV="1">
            <a:off x="4592335" y="5198050"/>
            <a:ext cx="2086699" cy="215445"/>
          </a:xfrm>
          <a:prstGeom prst="line">
            <a:avLst/>
          </a:prstGeom>
          <a:ln w="38100">
            <a:solidFill>
              <a:srgbClr val="00B0F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142530" y="5161755"/>
            <a:ext cx="2448274" cy="415289"/>
          </a:xfrm>
          <a:prstGeom prst="rect">
            <a:avLst/>
          </a:prstGeom>
          <a:ln w="19050">
            <a:solidFill>
              <a:srgbClr val="00B0F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1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Copies of their work using appropriate and similar mediums.</a:t>
            </a:r>
          </a:p>
        </p:txBody>
      </p:sp>
      <p:sp>
        <p:nvSpPr>
          <p:cNvPr id="161" name="Shape 161"/>
          <p:cNvSpPr/>
          <p:nvPr/>
        </p:nvSpPr>
        <p:spPr>
          <a:xfrm>
            <a:off x="3150642" y="4714175"/>
            <a:ext cx="1584176" cy="262889"/>
          </a:xfrm>
          <a:prstGeom prst="rect">
            <a:avLst/>
          </a:prstGeom>
          <a:ln w="19050">
            <a:solidFill>
              <a:srgbClr val="00B0F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1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Quality printed images</a:t>
            </a:r>
          </a:p>
        </p:txBody>
      </p:sp>
      <p:sp>
        <p:nvSpPr>
          <p:cNvPr id="162" name="Shape 162"/>
          <p:cNvSpPr/>
          <p:nvPr/>
        </p:nvSpPr>
        <p:spPr>
          <a:xfrm flipV="1">
            <a:off x="4699579" y="3793604"/>
            <a:ext cx="395279" cy="926667"/>
          </a:xfrm>
          <a:prstGeom prst="line">
            <a:avLst/>
          </a:prstGeom>
          <a:ln w="38100">
            <a:solidFill>
              <a:srgbClr val="00B0F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4734817" y="4307240"/>
            <a:ext cx="252030" cy="252320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2980749" y="1974068"/>
            <a:ext cx="2114109" cy="595400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Introduction</a:t>
            </a:r>
          </a:p>
          <a:p>
            <a:pPr>
              <a:defRPr sz="11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Facts about the arts. What they produce and their inspirations.</a:t>
            </a:r>
          </a:p>
        </p:txBody>
      </p:sp>
      <p:sp>
        <p:nvSpPr>
          <p:cNvPr id="165" name="Shape 165"/>
          <p:cNvSpPr/>
          <p:nvPr/>
        </p:nvSpPr>
        <p:spPr>
          <a:xfrm>
            <a:off x="5094856" y="2271420"/>
            <a:ext cx="648075" cy="1131224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42930" y="107752"/>
            <a:ext cx="410445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Artist research and inspirations.</a:t>
            </a:r>
          </a:p>
        </p:txBody>
      </p:sp>
      <p:pic>
        <p:nvPicPr>
          <p:cNvPr id="1026" name="Picture 2" descr="Image result for artists wo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295" y="218978"/>
            <a:ext cx="1534609" cy="153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rtists wo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89" y="218978"/>
            <a:ext cx="1863739" cy="149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rtists wor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06" y="175754"/>
            <a:ext cx="1743996" cy="209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42929" y="1201316"/>
            <a:ext cx="4193308" cy="738664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>
              <a:defRPr sz="1400" b="1">
                <a:latin typeface="+mj-lt"/>
                <a:ea typeface="+mj-ea"/>
                <a:cs typeface="+mj-cs"/>
                <a:sym typeface="Calibri"/>
              </a:defRPr>
            </a:pPr>
            <a:r>
              <a:rPr lang="en-GB" b="1" dirty="0">
                <a:sym typeface="Calibri"/>
              </a:rPr>
              <a:t>Complete at least 1 research page. It could be an artist, Photographer designer, maker or art style of your choice. 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5.jpeg" descr="These sketchbook pages are part of the research and planning in an A Level Photography project exploring the theme â€˜Hidden Identityâ€™. The inclusion of test strips is beneficial (even in digital photography these can be produced, testing different contrast, lighting and colour filters that have been applied to an image); images are neatly trimmed and positioned on the pages. Articulate, well-reasoned annotation adds to the sharp, clean presentation style.: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482" y="1679349"/>
            <a:ext cx="2051927" cy="14661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7.jpeg" descr="1) Key Concepts of Order and Disorder explored via photographs. (AO3):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640" y="136734"/>
            <a:ext cx="2053804" cy="1442035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76038" y="98037"/>
            <a:ext cx="3798714" cy="73866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6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400" b="1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AO</a:t>
            </a:r>
            <a:r>
              <a:rPr lang="en-GB" dirty="0"/>
              <a:t>2 and AO</a:t>
            </a:r>
            <a:r>
              <a:rPr dirty="0"/>
              <a:t>3:</a:t>
            </a:r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Record Ideas, </a:t>
            </a:r>
            <a:r>
              <a:rPr b="1" dirty="0"/>
              <a:t>observations</a:t>
            </a:r>
            <a:r>
              <a:rPr dirty="0"/>
              <a:t> and insights </a:t>
            </a:r>
            <a:r>
              <a:rPr b="1" dirty="0"/>
              <a:t>relevant </a:t>
            </a:r>
            <a:r>
              <a:rPr dirty="0"/>
              <a:t>to your intentions in </a:t>
            </a:r>
            <a:r>
              <a:rPr b="1" dirty="0"/>
              <a:t>visual form and Other </a:t>
            </a:r>
            <a:r>
              <a:rPr dirty="0"/>
              <a:t>.</a:t>
            </a:r>
          </a:p>
        </p:txBody>
      </p:sp>
      <p:sp>
        <p:nvSpPr>
          <p:cNvPr id="139" name="Shape 139"/>
          <p:cNvSpPr/>
          <p:nvPr/>
        </p:nvSpPr>
        <p:spPr>
          <a:xfrm>
            <a:off x="73566" y="976579"/>
            <a:ext cx="3798714" cy="461664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sz="1400" dirty="0">
                <a:sym typeface="Calibri"/>
              </a:rPr>
              <a:t>Gather relevant Photographs, Sketches', observational drawings using your research to develop your ideas of the subject of your interest:</a:t>
            </a:r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endParaRPr lang="en-GB" dirty="0"/>
          </a:p>
          <a:p>
            <a:pPr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Photos</a:t>
            </a:r>
            <a:endParaRPr dirty="0"/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Quality clear Photographs.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Composition considered.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Digital or physical edits.</a:t>
            </a:r>
          </a:p>
          <a:p>
            <a:pPr>
              <a:buSzPct val="100000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 </a:t>
            </a:r>
            <a:r>
              <a:rPr lang="en-GB" dirty="0"/>
              <a:t>2D &amp; 3D </a:t>
            </a:r>
            <a:r>
              <a:rPr dirty="0"/>
              <a:t>observational</a:t>
            </a:r>
            <a:r>
              <a:rPr lang="en-GB" dirty="0"/>
              <a:t>s</a:t>
            </a:r>
            <a:r>
              <a:rPr dirty="0"/>
              <a:t>: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Graphite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Felt pens and water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Pen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Paint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Ink</a:t>
            </a:r>
            <a:endParaRPr lang="en-GB" dirty="0"/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Prints</a:t>
            </a:r>
            <a:endParaRPr dirty="0"/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Colour</a:t>
            </a:r>
            <a:r>
              <a:rPr dirty="0"/>
              <a:t> pencil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Mixed Media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Collage</a:t>
            </a:r>
            <a:endParaRPr lang="en-GB" dirty="0"/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Models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Illustrator/ Photoshop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latin typeface="+mj-lt"/>
                <a:ea typeface="+mj-ea"/>
                <a:cs typeface="+mj-cs"/>
                <a:sym typeface="Calibri"/>
              </a:defRPr>
            </a:pPr>
            <a:r>
              <a:rPr lang="en-GB" dirty="0"/>
              <a:t>Sand art</a:t>
            </a:r>
          </a:p>
        </p:txBody>
      </p:sp>
      <p:pic>
        <p:nvPicPr>
          <p:cNvPr id="143" name="pasted-imag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1188">
            <a:off x="4323804" y="2950455"/>
            <a:ext cx="1527220" cy="2030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pasted-image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776" y="2137420"/>
            <a:ext cx="1308618" cy="180484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Box 11"/>
          <p:cNvSpPr txBox="1"/>
          <p:nvPr/>
        </p:nvSpPr>
        <p:spPr>
          <a:xfrm>
            <a:off x="6121140" y="170901"/>
            <a:ext cx="37987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u="sng" dirty="0"/>
              <a:t>Observations and Experimentation</a:t>
            </a:r>
            <a:r>
              <a:rPr kumimoji="0" lang="en-GB" sz="18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.</a:t>
            </a:r>
          </a:p>
        </p:txBody>
      </p:sp>
      <p:pic>
        <p:nvPicPr>
          <p:cNvPr id="2052" name="Picture 4" descr="Image result for christmas mixed medi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214" y="4114639"/>
            <a:ext cx="1113700" cy="15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christmas mono print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88" y="4834133"/>
            <a:ext cx="771046" cy="75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70" y="4863085"/>
            <a:ext cx="1113700" cy="7307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428" y="4108323"/>
            <a:ext cx="1195822" cy="1511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986" y="553244"/>
            <a:ext cx="1681361" cy="1681361"/>
          </a:xfrm>
          <a:prstGeom prst="rect">
            <a:avLst/>
          </a:prstGeom>
        </p:spPr>
      </p:pic>
      <p:pic>
        <p:nvPicPr>
          <p:cNvPr id="17" name="Picture 8" descr="Concept New Mazda 6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75"/>
          <a:stretch/>
        </p:blipFill>
        <p:spPr bwMode="auto">
          <a:xfrm>
            <a:off x="8072502" y="574396"/>
            <a:ext cx="1774884" cy="139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12.jpeg" descr="Development: ">
            <a:extLst>
              <a:ext uri="{FF2B5EF4-FFF2-40B4-BE49-F238E27FC236}">
                <a16:creationId xmlns:a16="http://schemas.microsoft.com/office/drawing/2014/main" id="{3886BF74-F66C-3D74-1C34-8A7037433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6986" y="2363583"/>
            <a:ext cx="2132481" cy="15917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40"/>
          <p:cNvSpPr/>
          <p:nvPr/>
        </p:nvSpPr>
        <p:spPr>
          <a:xfrm>
            <a:off x="294401" y="152898"/>
            <a:ext cx="3742991" cy="738660"/>
          </a:xfrm>
          <a:prstGeom prst="rect">
            <a:avLst/>
          </a:prstGeom>
          <a:ln w="38100">
            <a:solidFill>
              <a:srgbClr val="FFC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00"/>
              <a:t>AO4: Present a personal , informed and meaningful response, realising intentions and where appropriate.</a:t>
            </a:r>
          </a:p>
        </p:txBody>
      </p:sp>
      <p:sp>
        <p:nvSpPr>
          <p:cNvPr id="6" name="Shape 241"/>
          <p:cNvSpPr/>
          <p:nvPr/>
        </p:nvSpPr>
        <p:spPr>
          <a:xfrm>
            <a:off x="292974" y="1012866"/>
            <a:ext cx="3744418" cy="2246765"/>
          </a:xfrm>
          <a:prstGeom prst="rect">
            <a:avLst/>
          </a:prstGeom>
          <a:ln w="12700">
            <a:solidFill>
              <a:srgbClr val="92D05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Task: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Complete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response focusing on demonstrating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skills and techniques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relevant to your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285750">
              <a:buSzPct val="100000"/>
              <a:buFont typeface="Arial"/>
              <a:buChar char="•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Skillfully controlling tools and materials</a:t>
            </a:r>
          </a:p>
          <a:p>
            <a:pPr marL="742950" indent="-285750">
              <a:buSzPct val="100000"/>
              <a:buFont typeface="Arial"/>
              <a:buChar char="•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Refinement from your mock piece</a:t>
            </a:r>
          </a:p>
          <a:p>
            <a:pPr marL="742950" indent="-285750">
              <a:buSzPct val="100000"/>
              <a:buFont typeface="Arial"/>
              <a:buChar char="•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Quality of marks</a:t>
            </a:r>
          </a:p>
          <a:p>
            <a:pPr marL="742950" indent="-285750">
              <a:buSzPct val="100000"/>
              <a:buFont typeface="Arial"/>
              <a:buChar char="•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Fine details</a:t>
            </a:r>
          </a:p>
          <a:p>
            <a:pPr marL="742950" indent="-285750">
              <a:buSzPct val="100000"/>
              <a:buFont typeface="Arial"/>
              <a:buChar char="•"/>
              <a:defRPr sz="1600"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</a:p>
          <a:p>
            <a:pPr lvl="1" indent="457200">
              <a:defRPr sz="1600" b="1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Deadline: 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3rd September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2121" r="5325" b="52520"/>
          <a:stretch/>
        </p:blipFill>
        <p:spPr>
          <a:xfrm>
            <a:off x="255876" y="3297080"/>
            <a:ext cx="1699710" cy="2353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15"/>
          <a:stretch/>
        </p:blipFill>
        <p:spPr>
          <a:xfrm>
            <a:off x="3753725" y="4261965"/>
            <a:ext cx="2021221" cy="13357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118" y="3874382"/>
            <a:ext cx="1361680" cy="17914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288" y="152898"/>
            <a:ext cx="1001068" cy="25694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118" y="2360570"/>
            <a:ext cx="1361680" cy="1400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05" y="162743"/>
            <a:ext cx="2652217" cy="20829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959" y="3297080"/>
            <a:ext cx="1564653" cy="23469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740" y="2440582"/>
            <a:ext cx="2032206" cy="1510305"/>
          </a:xfrm>
          <a:prstGeom prst="rect">
            <a:avLst/>
          </a:prstGeom>
        </p:spPr>
      </p:pic>
      <p:pic>
        <p:nvPicPr>
          <p:cNvPr id="14" name="Picture 6" descr="LEPA! Bugs and Meat? Kelly Campbell, Mayberry’s Insects, art, sculpture, paper craft, book art, book sculpture: 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2" b="39869"/>
          <a:stretch/>
        </p:blipFill>
        <p:spPr bwMode="auto">
          <a:xfrm>
            <a:off x="4140171" y="128006"/>
            <a:ext cx="1607137" cy="211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285" y="3145532"/>
            <a:ext cx="2280186" cy="250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3813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885185-9422-46fb-b5d8-262d690fc5af">
      <Terms xmlns="http://schemas.microsoft.com/office/infopath/2007/PartnerControls"/>
    </lcf76f155ced4ddcb4097134ff3c332f>
    <TaxCatchAll xmlns="81c69a29-c92c-46c2-9bbd-f1d113e42c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9B9991806E8047925EE1843F763925" ma:contentTypeVersion="16" ma:contentTypeDescription="Create a new document." ma:contentTypeScope="" ma:versionID="2d74afbf3fba914bdcfb163340bc2782">
  <xsd:schema xmlns:xsd="http://www.w3.org/2001/XMLSchema" xmlns:xs="http://www.w3.org/2001/XMLSchema" xmlns:p="http://schemas.microsoft.com/office/2006/metadata/properties" xmlns:ns2="a9885185-9422-46fb-b5d8-262d690fc5af" xmlns:ns3="81c69a29-c92c-46c2-9bbd-f1d113e42c53" targetNamespace="http://schemas.microsoft.com/office/2006/metadata/properties" ma:root="true" ma:fieldsID="c0461d5a3ea510d0259bade054d348d0" ns2:_="" ns3:_="">
    <xsd:import namespace="a9885185-9422-46fb-b5d8-262d690fc5af"/>
    <xsd:import namespace="81c69a29-c92c-46c2-9bbd-f1d113e42c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885185-9422-46fb-b5d8-262d690fc5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da40afc-c0fd-4d9c-aa3c-0464fc0e6c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69a29-c92c-46c2-9bbd-f1d113e42c5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35bd5e-e9c1-491c-a646-e5c2bb7a506f}" ma:internalName="TaxCatchAll" ma:showField="CatchAllData" ma:web="81c69a29-c92c-46c2-9bbd-f1d113e42c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D76B21-D855-4025-A8C7-EC98F230AE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029645-537B-4AF1-86DE-B7479ACA46F2}">
  <ds:schemaRefs>
    <ds:schemaRef ds:uri="a9885185-9422-46fb-b5d8-262d690fc5af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81c69a29-c92c-46c2-9bbd-f1d113e42c53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1A5BD24-3562-469E-8D3D-8AD010A10C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885185-9422-46fb-b5d8-262d690fc5af"/>
    <ds:schemaRef ds:uri="81c69a29-c92c-46c2-9bbd-f1d113e42c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10750</TotalTime>
  <Words>495</Words>
  <Application>Microsoft Office PowerPoint</Application>
  <PresentationFormat>Custom</PresentationFormat>
  <Paragraphs>65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 Level Summer project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 Coursework 60%</dc:title>
  <dc:creator>K Mallows</dc:creator>
  <cp:lastModifiedBy>Claire Munoz</cp:lastModifiedBy>
  <cp:revision>43</cp:revision>
  <cp:lastPrinted>2018-07-05T09:45:09Z</cp:lastPrinted>
  <dcterms:modified xsi:type="dcterms:W3CDTF">2026-07-20T15:07:20Z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19613000</vt:r8>
  </property>
  <property fmtid="{D5CDD505-2E9C-101B-9397-08002B2CF9AE}" pid="3" name="ContentTypeId">
    <vt:lpwstr>0x010100409B9991806E8047925EE1843F763925</vt:lpwstr>
  </property>
</Properties>
</file>