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1.xml" ContentType="application/vnd.openxmlformats-officedocument.presentationml.slide+xml"/>
  <Override PartName="/ppt/slides/slide8.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9.xml" ContentType="application/vnd.openxmlformats-officedocument.presentationml.slide+xml"/>
  <Override PartName="/ppt/slides/slide14.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6" r:id="rId2"/>
    <p:sldId id="258" r:id="rId3"/>
    <p:sldId id="259" r:id="rId4"/>
    <p:sldId id="257" r:id="rId5"/>
    <p:sldId id="260" r:id="rId6"/>
    <p:sldId id="261" r:id="rId7"/>
    <p:sldId id="262" r:id="rId8"/>
    <p:sldId id="263" r:id="rId9"/>
    <p:sldId id="264" r:id="rId10"/>
    <p:sldId id="265" r:id="rId11"/>
    <p:sldId id="266" r:id="rId12"/>
    <p:sldId id="267" r:id="rId13"/>
    <p:sldId id="268" r:id="rId14"/>
    <p:sldId id="269" r:id="rId15"/>
  </p:sldIdLst>
  <p:sldSz cx="9906000" cy="6858000" type="A4"/>
  <p:notesSz cx="9925050" cy="67929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6405" autoAdjust="0"/>
  </p:normalViewPr>
  <p:slideViewPr>
    <p:cSldViewPr snapToGrid="0" snapToObjects="1">
      <p:cViewPr varScale="1">
        <p:scale>
          <a:sx n="82" d="100"/>
          <a:sy n="82" d="100"/>
        </p:scale>
        <p:origin x="1277" y="72"/>
      </p:cViewPr>
      <p:guideLst>
        <p:guide orient="horz" pos="2160"/>
        <p:guide pos="312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1937" cy="340027"/>
          </a:xfrm>
          <a:prstGeom prst="rect">
            <a:avLst/>
          </a:prstGeom>
        </p:spPr>
        <p:txBody>
          <a:bodyPr vert="horz" lIns="91403" tIns="45702" rIns="91403" bIns="45702" rtlCol="0"/>
          <a:lstStyle>
            <a:lvl1pPr algn="l">
              <a:defRPr sz="1200"/>
            </a:lvl1pPr>
          </a:lstStyle>
          <a:p>
            <a:endParaRPr lang="en-GB"/>
          </a:p>
        </p:txBody>
      </p:sp>
      <p:sp>
        <p:nvSpPr>
          <p:cNvPr id="3" name="Date Placeholder 2"/>
          <p:cNvSpPr>
            <a:spLocks noGrp="1"/>
          </p:cNvSpPr>
          <p:nvPr>
            <p:ph type="dt" idx="1"/>
          </p:nvPr>
        </p:nvSpPr>
        <p:spPr>
          <a:xfrm>
            <a:off x="5620796" y="0"/>
            <a:ext cx="4301937" cy="340027"/>
          </a:xfrm>
          <a:prstGeom prst="rect">
            <a:avLst/>
          </a:prstGeom>
        </p:spPr>
        <p:txBody>
          <a:bodyPr vert="horz" lIns="91403" tIns="45702" rIns="91403" bIns="45702" rtlCol="0"/>
          <a:lstStyle>
            <a:lvl1pPr algn="r">
              <a:defRPr sz="1200"/>
            </a:lvl1pPr>
          </a:lstStyle>
          <a:p>
            <a:fld id="{9506700A-87FF-4703-A97E-3E500813AFCA}" type="datetimeFigureOut">
              <a:rPr lang="en-GB" smtClean="0"/>
              <a:t>07/09/2022</a:t>
            </a:fld>
            <a:endParaRPr lang="en-GB"/>
          </a:p>
        </p:txBody>
      </p:sp>
      <p:sp>
        <p:nvSpPr>
          <p:cNvPr id="4" name="Slide Image Placeholder 3"/>
          <p:cNvSpPr>
            <a:spLocks noGrp="1" noRot="1" noChangeAspect="1"/>
          </p:cNvSpPr>
          <p:nvPr>
            <p:ph type="sldImg" idx="2"/>
          </p:nvPr>
        </p:nvSpPr>
        <p:spPr>
          <a:xfrm>
            <a:off x="3306763" y="849313"/>
            <a:ext cx="3311525" cy="2292350"/>
          </a:xfrm>
          <a:prstGeom prst="rect">
            <a:avLst/>
          </a:prstGeom>
          <a:noFill/>
          <a:ln w="12700">
            <a:solidFill>
              <a:prstClr val="black"/>
            </a:solidFill>
          </a:ln>
        </p:spPr>
        <p:txBody>
          <a:bodyPr vert="horz" lIns="91403" tIns="45702" rIns="91403" bIns="45702" rtlCol="0" anchor="ctr"/>
          <a:lstStyle/>
          <a:p>
            <a:endParaRPr lang="en-GB"/>
          </a:p>
        </p:txBody>
      </p:sp>
      <p:sp>
        <p:nvSpPr>
          <p:cNvPr id="5" name="Notes Placeholder 4"/>
          <p:cNvSpPr>
            <a:spLocks noGrp="1"/>
          </p:cNvSpPr>
          <p:nvPr>
            <p:ph type="body" sz="quarter" idx="3"/>
          </p:nvPr>
        </p:nvSpPr>
        <p:spPr>
          <a:xfrm>
            <a:off x="992042" y="3268811"/>
            <a:ext cx="7940967" cy="2674581"/>
          </a:xfrm>
          <a:prstGeom prst="rect">
            <a:avLst/>
          </a:prstGeom>
        </p:spPr>
        <p:txBody>
          <a:bodyPr vert="horz" lIns="91403" tIns="45702" rIns="91403" bIns="4570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452887"/>
            <a:ext cx="4301937" cy="340027"/>
          </a:xfrm>
          <a:prstGeom prst="rect">
            <a:avLst/>
          </a:prstGeom>
        </p:spPr>
        <p:txBody>
          <a:bodyPr vert="horz" lIns="91403" tIns="45702" rIns="91403" bIns="45702" rtlCol="0" anchor="b"/>
          <a:lstStyle>
            <a:lvl1pPr algn="l">
              <a:defRPr sz="1200"/>
            </a:lvl1pPr>
          </a:lstStyle>
          <a:p>
            <a:endParaRPr lang="en-GB"/>
          </a:p>
        </p:txBody>
      </p:sp>
      <p:sp>
        <p:nvSpPr>
          <p:cNvPr id="7" name="Slide Number Placeholder 6"/>
          <p:cNvSpPr>
            <a:spLocks noGrp="1"/>
          </p:cNvSpPr>
          <p:nvPr>
            <p:ph type="sldNum" sz="quarter" idx="5"/>
          </p:nvPr>
        </p:nvSpPr>
        <p:spPr>
          <a:xfrm>
            <a:off x="5620796" y="6452887"/>
            <a:ext cx="4301937" cy="340027"/>
          </a:xfrm>
          <a:prstGeom prst="rect">
            <a:avLst/>
          </a:prstGeom>
        </p:spPr>
        <p:txBody>
          <a:bodyPr vert="horz" lIns="91403" tIns="45702" rIns="91403" bIns="45702" rtlCol="0" anchor="b"/>
          <a:lstStyle>
            <a:lvl1pPr algn="r">
              <a:defRPr sz="1200"/>
            </a:lvl1pPr>
          </a:lstStyle>
          <a:p>
            <a:fld id="{DE35360B-600A-4329-ADC3-967CDA62C4D4}" type="slidenum">
              <a:rPr lang="en-GB" smtClean="0"/>
              <a:t>‹#›</a:t>
            </a:fld>
            <a:endParaRPr lang="en-GB"/>
          </a:p>
        </p:txBody>
      </p:sp>
    </p:spTree>
    <p:extLst>
      <p:ext uri="{BB962C8B-B14F-4D97-AF65-F5344CB8AC3E}">
        <p14:creationId xmlns:p14="http://schemas.microsoft.com/office/powerpoint/2010/main" val="26239436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3710495-4C76-4F27-9712-39B2A4DFEA87}" type="slidenum">
              <a:rPr lang="en-GB" smtClean="0"/>
              <a:t>12</a:t>
            </a:fld>
            <a:endParaRPr lang="en-GB"/>
          </a:p>
        </p:txBody>
      </p:sp>
    </p:spTree>
    <p:extLst>
      <p:ext uri="{BB962C8B-B14F-4D97-AF65-F5344CB8AC3E}">
        <p14:creationId xmlns:p14="http://schemas.microsoft.com/office/powerpoint/2010/main" val="36705398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13EAF825-1D75-234D-A537-8E86804B77BD}" type="datetimeFigureOut">
              <a:rPr lang="en-US" smtClean="0"/>
              <a:pPr/>
              <a:t>9/7/2022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B7911E1-6D8C-7446-8D57-27D63372FB5D}"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13EAF825-1D75-234D-A537-8E86804B77BD}" type="datetimeFigureOut">
              <a:rPr lang="en-US" smtClean="0"/>
              <a:pPr/>
              <a:t>9/7/2022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B7911E1-6D8C-7446-8D57-27D63372FB5D}"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80337" y="274639"/>
            <a:ext cx="2414588"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536575" y="274639"/>
            <a:ext cx="7078663"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13EAF825-1D75-234D-A537-8E86804B77BD}" type="datetimeFigureOut">
              <a:rPr lang="en-US" smtClean="0"/>
              <a:pPr/>
              <a:t>9/7/2022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B7911E1-6D8C-7446-8D57-27D63372FB5D}"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13EAF825-1D75-234D-A537-8E86804B77BD}" type="datetimeFigureOut">
              <a:rPr lang="en-US" smtClean="0"/>
              <a:pPr/>
              <a:t>9/7/2022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B7911E1-6D8C-7446-8D57-27D63372FB5D}"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13EAF825-1D75-234D-A537-8E86804B77BD}" type="datetimeFigureOut">
              <a:rPr lang="en-US" smtClean="0"/>
              <a:pPr/>
              <a:t>9/7/2022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B7911E1-6D8C-7446-8D57-27D63372FB5D}"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536575" y="1600201"/>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5448300" y="1600201"/>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13EAF825-1D75-234D-A537-8E86804B77BD}" type="datetimeFigureOut">
              <a:rPr lang="en-US" smtClean="0"/>
              <a:pPr/>
              <a:t>9/7/2022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B7911E1-6D8C-7446-8D57-27D63372FB5D}"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13EAF825-1D75-234D-A537-8E86804B77BD}" type="datetimeFigureOut">
              <a:rPr lang="en-US" smtClean="0"/>
              <a:pPr/>
              <a:t>9/7/2022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B7911E1-6D8C-7446-8D57-27D63372FB5D}"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13EAF825-1D75-234D-A537-8E86804B77BD}" type="datetimeFigureOut">
              <a:rPr lang="en-US" smtClean="0"/>
              <a:pPr/>
              <a:t>9/7/2022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B7911E1-6D8C-7446-8D57-27D63372FB5D}"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EAF825-1D75-234D-A537-8E86804B77BD}" type="datetimeFigureOut">
              <a:rPr lang="en-US" smtClean="0"/>
              <a:pPr/>
              <a:t>9/7/2022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B7911E1-6D8C-7446-8D57-27D63372FB5D}"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13EAF825-1D75-234D-A537-8E86804B77BD}" type="datetimeFigureOut">
              <a:rPr lang="en-US" smtClean="0"/>
              <a:pPr/>
              <a:t>9/7/2022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B7911E1-6D8C-7446-8D57-27D63372FB5D}"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13EAF825-1D75-234D-A537-8E86804B77BD}" type="datetimeFigureOut">
              <a:rPr lang="en-US" smtClean="0"/>
              <a:pPr/>
              <a:t>9/7/2022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B7911E1-6D8C-7446-8D57-27D63372FB5D}"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EAF825-1D75-234D-A537-8E86804B77BD}" type="datetimeFigureOut">
              <a:rPr lang="en-US" smtClean="0"/>
              <a:pPr/>
              <a:t>9/7/2022</a:t>
            </a:fld>
            <a:endParaRPr lang="en-US" dirty="0"/>
          </a:p>
        </p:txBody>
      </p:sp>
      <p:sp>
        <p:nvSpPr>
          <p:cNvPr id="5" name="Footer Placeholder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7911E1-6D8C-7446-8D57-27D63372FB5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43445" y="124968"/>
            <a:ext cx="9462555" cy="369332"/>
          </a:xfrm>
          <a:prstGeom prst="rect">
            <a:avLst/>
          </a:prstGeom>
          <a:noFill/>
        </p:spPr>
        <p:txBody>
          <a:bodyPr wrap="square" rtlCol="0" anchor="t">
            <a:spAutoFit/>
          </a:bodyPr>
          <a:lstStyle/>
          <a:p>
            <a:pPr algn="ctr"/>
            <a:r>
              <a:rPr lang="en-US" b="1" dirty="0"/>
              <a:t>Knowledge </a:t>
            </a:r>
            <a:r>
              <a:rPr lang="en-US" b="1" dirty="0" err="1"/>
              <a:t>Organiser</a:t>
            </a:r>
            <a:r>
              <a:rPr lang="en-US" b="1" dirty="0"/>
              <a:t> - Topic 1.1: Black Americans in the early 1950s</a:t>
            </a:r>
          </a:p>
        </p:txBody>
      </p:sp>
      <p:graphicFrame>
        <p:nvGraphicFramePr>
          <p:cNvPr id="11" name="Table 10"/>
          <p:cNvGraphicFramePr>
            <a:graphicFrameLocks noGrp="1"/>
          </p:cNvGraphicFramePr>
          <p:nvPr>
            <p:extLst>
              <p:ext uri="{D42A27DB-BD31-4B8C-83A1-F6EECF244321}">
                <p14:modId xmlns:p14="http://schemas.microsoft.com/office/powerpoint/2010/main" val="3733445199"/>
              </p:ext>
            </p:extLst>
          </p:nvPr>
        </p:nvGraphicFramePr>
        <p:xfrm>
          <a:off x="5087234" y="680429"/>
          <a:ext cx="4635264" cy="3110555"/>
        </p:xfrm>
        <a:graphic>
          <a:graphicData uri="http://schemas.openxmlformats.org/drawingml/2006/table">
            <a:tbl>
              <a:tblPr firstRow="1" bandRow="1">
                <a:tableStyleId>{5940675A-B579-460E-94D1-54222C63F5DA}</a:tableStyleId>
              </a:tblPr>
              <a:tblGrid>
                <a:gridCol w="388199">
                  <a:extLst>
                    <a:ext uri="{9D8B030D-6E8A-4147-A177-3AD203B41FA5}">
                      <a16:colId xmlns:a16="http://schemas.microsoft.com/office/drawing/2014/main" val="20000"/>
                    </a:ext>
                  </a:extLst>
                </a:gridCol>
                <a:gridCol w="897503">
                  <a:extLst>
                    <a:ext uri="{9D8B030D-6E8A-4147-A177-3AD203B41FA5}">
                      <a16:colId xmlns:a16="http://schemas.microsoft.com/office/drawing/2014/main" val="20001"/>
                    </a:ext>
                  </a:extLst>
                </a:gridCol>
                <a:gridCol w="3349562">
                  <a:extLst>
                    <a:ext uri="{9D8B030D-6E8A-4147-A177-3AD203B41FA5}">
                      <a16:colId xmlns:a16="http://schemas.microsoft.com/office/drawing/2014/main" val="20002"/>
                    </a:ext>
                  </a:extLst>
                </a:gridCol>
              </a:tblGrid>
              <a:tr h="458795">
                <a:tc>
                  <a:txBody>
                    <a:bodyPr/>
                    <a:lstStyle/>
                    <a:p>
                      <a:r>
                        <a:rPr lang="en-US" sz="1100" b="1" dirty="0"/>
                        <a:t>12</a:t>
                      </a:r>
                    </a:p>
                  </a:txBody>
                  <a:tcPr/>
                </a:tc>
                <a:tc>
                  <a:txBody>
                    <a:bodyPr/>
                    <a:lstStyle/>
                    <a:p>
                      <a:r>
                        <a:rPr lang="en-US" sz="1200" b="1" dirty="0"/>
                        <a:t>NAACP</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Focused on fighting for civil rights through the courts.</a:t>
                      </a:r>
                    </a:p>
                  </a:txBody>
                  <a:tcPr/>
                </a:tc>
                <a:extLst>
                  <a:ext uri="{0D108BD9-81ED-4DB2-BD59-A6C34878D82A}">
                    <a16:rowId xmlns:a16="http://schemas.microsoft.com/office/drawing/2014/main" val="10000"/>
                  </a:ext>
                </a:extLst>
              </a:tr>
              <a:tr h="257945">
                <a:tc>
                  <a:txBody>
                    <a:bodyPr/>
                    <a:lstStyle/>
                    <a:p>
                      <a:r>
                        <a:rPr lang="en-US" sz="1100" b="1" dirty="0"/>
                        <a:t>13</a:t>
                      </a:r>
                    </a:p>
                  </a:txBody>
                  <a:tcPr/>
                </a:tc>
                <a:tc>
                  <a:txBody>
                    <a:bodyPr/>
                    <a:lstStyle/>
                    <a:p>
                      <a:r>
                        <a:rPr lang="en-US" sz="1200" b="1" dirty="0"/>
                        <a:t>CORE</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Had a smaller membership than NAACP and was based mainly in the North. They chose to use non violent direct action.</a:t>
                      </a:r>
                    </a:p>
                  </a:txBody>
                  <a:tcPr/>
                </a:tc>
                <a:extLst>
                  <a:ext uri="{0D108BD9-81ED-4DB2-BD59-A6C34878D82A}">
                    <a16:rowId xmlns:a16="http://schemas.microsoft.com/office/drawing/2014/main" val="10001"/>
                  </a:ext>
                </a:extLst>
              </a:tr>
              <a:tr h="424850">
                <a:tc>
                  <a:txBody>
                    <a:bodyPr/>
                    <a:lstStyle/>
                    <a:p>
                      <a:r>
                        <a:rPr lang="en-US" sz="1100" b="1" dirty="0"/>
                        <a:t>14</a:t>
                      </a:r>
                    </a:p>
                  </a:txBody>
                  <a:tcPr/>
                </a:tc>
                <a:tc>
                  <a:txBody>
                    <a:bodyPr/>
                    <a:lstStyle/>
                    <a:p>
                      <a:r>
                        <a:rPr lang="en-US" sz="1200" b="1" dirty="0"/>
                        <a:t>Boycotts</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Refusal to use a service if you believed it was doing something wrong</a:t>
                      </a:r>
                    </a:p>
                  </a:txBody>
                  <a:tcPr/>
                </a:tc>
                <a:extLst>
                  <a:ext uri="{0D108BD9-81ED-4DB2-BD59-A6C34878D82A}">
                    <a16:rowId xmlns:a16="http://schemas.microsoft.com/office/drawing/2014/main" val="10002"/>
                  </a:ext>
                </a:extLst>
              </a:tr>
              <a:tr h="424850">
                <a:tc>
                  <a:txBody>
                    <a:bodyPr/>
                    <a:lstStyle/>
                    <a:p>
                      <a:r>
                        <a:rPr lang="en-US" sz="1100" b="1" dirty="0"/>
                        <a:t>15</a:t>
                      </a:r>
                    </a:p>
                  </a:txBody>
                  <a:tcPr/>
                </a:tc>
                <a:tc>
                  <a:txBody>
                    <a:bodyPr/>
                    <a:lstStyle/>
                    <a:p>
                      <a:r>
                        <a:rPr lang="en-US" sz="1200" b="1" dirty="0"/>
                        <a:t>Pickett</a:t>
                      </a:r>
                    </a:p>
                  </a:txBody>
                  <a:tcPr/>
                </a:tc>
                <a:tc>
                  <a:txBody>
                    <a:bodyPr/>
                    <a:lstStyle/>
                    <a:p>
                      <a:r>
                        <a:rPr lang="en-US" sz="1200" dirty="0"/>
                        <a:t>Demonstrating outside a place you believe is doing something wrong</a:t>
                      </a:r>
                    </a:p>
                  </a:txBody>
                  <a:tcPr/>
                </a:tc>
                <a:extLst>
                  <a:ext uri="{0D108BD9-81ED-4DB2-BD59-A6C34878D82A}">
                    <a16:rowId xmlns:a16="http://schemas.microsoft.com/office/drawing/2014/main" val="10003"/>
                  </a:ext>
                </a:extLst>
              </a:tr>
              <a:tr h="424850">
                <a:tc>
                  <a:txBody>
                    <a:bodyPr/>
                    <a:lstStyle/>
                    <a:p>
                      <a:r>
                        <a:rPr lang="en-US" sz="1100" b="1" dirty="0"/>
                        <a:t>16</a:t>
                      </a:r>
                    </a:p>
                  </a:txBody>
                  <a:tcPr/>
                </a:tc>
                <a:tc>
                  <a:txBody>
                    <a:bodyPr/>
                    <a:lstStyle/>
                    <a:p>
                      <a:r>
                        <a:rPr lang="en-US" sz="1200" b="1" dirty="0"/>
                        <a:t>Sit in</a:t>
                      </a:r>
                    </a:p>
                  </a:txBody>
                  <a:tcPr/>
                </a:tc>
                <a:tc>
                  <a:txBody>
                    <a:bodyPr/>
                    <a:lstStyle/>
                    <a:p>
                      <a:r>
                        <a:rPr lang="en-GB" sz="1200" b="0" i="0" u="none" strike="noStrike" kern="1200" baseline="0" dirty="0">
                          <a:solidFill>
                            <a:schemeClr val="tx1"/>
                          </a:solidFill>
                          <a:latin typeface="+mn-lt"/>
                          <a:ea typeface="+mn-ea"/>
                          <a:cs typeface="+mn-cs"/>
                        </a:rPr>
                        <a:t>Sitting down somewhere and refusing to move. </a:t>
                      </a:r>
                      <a:r>
                        <a:rPr lang="en-GB" sz="1200" b="0" i="0" u="none" strike="noStrike" kern="1200" baseline="0" dirty="0" err="1">
                          <a:solidFill>
                            <a:schemeClr val="tx1"/>
                          </a:solidFill>
                          <a:latin typeface="+mn-lt"/>
                          <a:ea typeface="+mn-ea"/>
                          <a:cs typeface="+mn-cs"/>
                        </a:rPr>
                        <a:t>E.g</a:t>
                      </a:r>
                      <a:r>
                        <a:rPr lang="en-GB" sz="1200" b="0" i="0" u="none" strike="noStrike" kern="1200" baseline="0" dirty="0">
                          <a:solidFill>
                            <a:schemeClr val="tx1"/>
                          </a:solidFill>
                          <a:latin typeface="+mn-lt"/>
                          <a:ea typeface="+mn-ea"/>
                          <a:cs typeface="+mn-cs"/>
                        </a:rPr>
                        <a:t> at a ‘white only’ lunch counter</a:t>
                      </a:r>
                    </a:p>
                  </a:txBody>
                  <a:tcPr/>
                </a:tc>
                <a:extLst>
                  <a:ext uri="{0D108BD9-81ED-4DB2-BD59-A6C34878D82A}">
                    <a16:rowId xmlns:a16="http://schemas.microsoft.com/office/drawing/2014/main" val="10004"/>
                  </a:ext>
                </a:extLst>
              </a:tr>
              <a:tr h="424850">
                <a:tc>
                  <a:txBody>
                    <a:bodyPr/>
                    <a:lstStyle/>
                    <a:p>
                      <a:r>
                        <a:rPr lang="en-US" sz="1100" b="1" dirty="0"/>
                        <a:t>17</a:t>
                      </a:r>
                    </a:p>
                  </a:txBody>
                  <a:tcPr/>
                </a:tc>
                <a:tc>
                  <a:txBody>
                    <a:bodyPr/>
                    <a:lstStyle/>
                    <a:p>
                      <a:r>
                        <a:rPr lang="en-US" sz="1200" b="1" dirty="0"/>
                        <a:t>Dixiecrats</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Opponents of any attempts to increase rights of black Americans. Presidents needed their support so had to take their views into account.</a:t>
                      </a:r>
                    </a:p>
                  </a:txBody>
                  <a:tcPr/>
                </a:tc>
                <a:extLst>
                  <a:ext uri="{0D108BD9-81ED-4DB2-BD59-A6C34878D82A}">
                    <a16:rowId xmlns:a16="http://schemas.microsoft.com/office/drawing/2014/main" val="10005"/>
                  </a:ext>
                </a:extLst>
              </a:tr>
            </a:tbl>
          </a:graphicData>
        </a:graphic>
      </p:graphicFrame>
      <p:graphicFrame>
        <p:nvGraphicFramePr>
          <p:cNvPr id="25" name="Table 24"/>
          <p:cNvGraphicFramePr>
            <a:graphicFrameLocks noGrp="1"/>
          </p:cNvGraphicFramePr>
          <p:nvPr>
            <p:extLst>
              <p:ext uri="{D42A27DB-BD31-4B8C-83A1-F6EECF244321}">
                <p14:modId xmlns:p14="http://schemas.microsoft.com/office/powerpoint/2010/main" val="748726576"/>
              </p:ext>
            </p:extLst>
          </p:nvPr>
        </p:nvGraphicFramePr>
        <p:xfrm>
          <a:off x="114468" y="680429"/>
          <a:ext cx="4818766" cy="3108960"/>
        </p:xfrm>
        <a:graphic>
          <a:graphicData uri="http://schemas.openxmlformats.org/drawingml/2006/table">
            <a:tbl>
              <a:tblPr firstRow="1" bandRow="1">
                <a:tableStyleId>{5940675A-B579-460E-94D1-54222C63F5DA}</a:tableStyleId>
              </a:tblPr>
              <a:tblGrid>
                <a:gridCol w="389385">
                  <a:extLst>
                    <a:ext uri="{9D8B030D-6E8A-4147-A177-3AD203B41FA5}">
                      <a16:colId xmlns:a16="http://schemas.microsoft.com/office/drawing/2014/main" val="20000"/>
                    </a:ext>
                  </a:extLst>
                </a:gridCol>
                <a:gridCol w="4429381">
                  <a:extLst>
                    <a:ext uri="{9D8B030D-6E8A-4147-A177-3AD203B41FA5}">
                      <a16:colId xmlns:a16="http://schemas.microsoft.com/office/drawing/2014/main" val="20001"/>
                    </a:ext>
                  </a:extLst>
                </a:gridCol>
              </a:tblGrid>
              <a:tr h="215365">
                <a:tc>
                  <a:txBody>
                    <a:bodyPr/>
                    <a:lstStyle/>
                    <a:p>
                      <a:pPr algn="ctr"/>
                      <a:r>
                        <a:rPr lang="en-US" sz="1200" b="1" u="none" dirty="0"/>
                        <a:t>1</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u="none" dirty="0"/>
                        <a:t>1896 – Plessy vs Ferguson  </a:t>
                      </a:r>
                      <a:r>
                        <a:rPr lang="en-US" sz="1200" b="0" u="none" dirty="0"/>
                        <a:t>This upheld the Jim Crow laws by deciding that segregation was acceptable under ‘separate but equal’ conditions</a:t>
                      </a:r>
                      <a:endParaRPr lang="en-US" sz="1200" b="1" u="none" dirty="0"/>
                    </a:p>
                  </a:txBody>
                  <a:tcPr/>
                </a:tc>
                <a:extLst>
                  <a:ext uri="{0D108BD9-81ED-4DB2-BD59-A6C34878D82A}">
                    <a16:rowId xmlns:a16="http://schemas.microsoft.com/office/drawing/2014/main" val="556538077"/>
                  </a:ext>
                </a:extLst>
              </a:tr>
              <a:tr h="215365">
                <a:tc>
                  <a:txBody>
                    <a:bodyPr/>
                    <a:lstStyle/>
                    <a:p>
                      <a:pPr algn="ctr"/>
                      <a:r>
                        <a:rPr lang="en-US" sz="1200" b="1" dirty="0"/>
                        <a:t>2</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u="none" dirty="0"/>
                        <a:t>1909 – NAACP founded </a:t>
                      </a:r>
                      <a:r>
                        <a:rPr lang="en-US" sz="1200" b="0" u="none" dirty="0"/>
                        <a:t>This stood for the National Association for the Advancement of </a:t>
                      </a:r>
                      <a:r>
                        <a:rPr lang="en-US" sz="1200" b="0" u="none" dirty="0" err="1"/>
                        <a:t>Coloured</a:t>
                      </a:r>
                      <a:r>
                        <a:rPr lang="en-US" sz="1200" b="0" u="none" dirty="0"/>
                        <a:t> People</a:t>
                      </a:r>
                      <a:r>
                        <a:rPr lang="en-GB" sz="1200" b="0" u="none" dirty="0"/>
                        <a:t>.</a:t>
                      </a:r>
                      <a:endParaRPr lang="en-US" sz="1200" b="1" u="none" dirty="0"/>
                    </a:p>
                  </a:txBody>
                  <a:tcPr/>
                </a:tc>
                <a:extLst>
                  <a:ext uri="{0D108BD9-81ED-4DB2-BD59-A6C34878D82A}">
                    <a16:rowId xmlns:a16="http://schemas.microsoft.com/office/drawing/2014/main" val="1158611932"/>
                  </a:ext>
                </a:extLst>
              </a:tr>
              <a:tr h="215365">
                <a:tc>
                  <a:txBody>
                    <a:bodyPr/>
                    <a:lstStyle/>
                    <a:p>
                      <a:pPr algn="ctr"/>
                      <a:r>
                        <a:rPr lang="en-US" sz="1200" b="1" u="none" dirty="0"/>
                        <a:t>3</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u="none" dirty="0"/>
                        <a:t>1941 – 45 Second World War </a:t>
                      </a:r>
                      <a:r>
                        <a:rPr lang="en-US" sz="1200" b="0" u="none" dirty="0"/>
                        <a:t>Over 1 million black Americans had fought in the war and had hoped for more equality when the war ended.</a:t>
                      </a:r>
                      <a:endParaRPr lang="en-US" sz="1200" b="1" u="none" dirty="0"/>
                    </a:p>
                  </a:txBody>
                  <a:tcPr/>
                </a:tc>
                <a:extLst>
                  <a:ext uri="{0D108BD9-81ED-4DB2-BD59-A6C34878D82A}">
                    <a16:rowId xmlns:a16="http://schemas.microsoft.com/office/drawing/2014/main" val="10001"/>
                  </a:ext>
                </a:extLst>
              </a:tr>
              <a:tr h="215365">
                <a:tc>
                  <a:txBody>
                    <a:bodyPr/>
                    <a:lstStyle/>
                    <a:p>
                      <a:pPr algn="ctr"/>
                      <a:r>
                        <a:rPr lang="en-US" sz="1200" b="1" dirty="0"/>
                        <a:t>4</a:t>
                      </a:r>
                    </a:p>
                  </a:txBody>
                  <a:tcPr/>
                </a:tc>
                <a:tc>
                  <a:txBody>
                    <a:bodyPr/>
                    <a:lstStyle/>
                    <a:p>
                      <a:r>
                        <a:rPr lang="en-US" sz="1200" b="1" u="none" dirty="0"/>
                        <a:t>1942 – CORE is founded </a:t>
                      </a:r>
                      <a:r>
                        <a:rPr lang="en-US" sz="1200" b="0" u="none" dirty="0"/>
                        <a:t>This stood for the Congress of Racial Equality</a:t>
                      </a:r>
                      <a:endParaRPr lang="en-US" sz="1200" b="1" u="none" dirty="0"/>
                    </a:p>
                  </a:txBody>
                  <a:tcPr/>
                </a:tc>
                <a:extLst>
                  <a:ext uri="{0D108BD9-81ED-4DB2-BD59-A6C34878D82A}">
                    <a16:rowId xmlns:a16="http://schemas.microsoft.com/office/drawing/2014/main" val="10002"/>
                  </a:ext>
                </a:extLst>
              </a:tr>
              <a:tr h="215365">
                <a:tc>
                  <a:txBody>
                    <a:bodyPr/>
                    <a:lstStyle/>
                    <a:p>
                      <a:pPr algn="ctr"/>
                      <a:r>
                        <a:rPr lang="en-US" sz="1200" b="1" dirty="0"/>
                        <a:t>5</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u="none" dirty="0"/>
                        <a:t>1955  - Emmett Till murdered </a:t>
                      </a:r>
                      <a:r>
                        <a:rPr lang="en-US" sz="1200" b="0" u="none" dirty="0"/>
                        <a:t>14 year old boy visiting his cousins in Mississippi is murdered. At the trial the accused walk free.</a:t>
                      </a:r>
                      <a:endParaRPr lang="en-US" sz="1200" b="1" u="none" dirty="0"/>
                    </a:p>
                  </a:txBody>
                  <a:tcPr/>
                </a:tc>
                <a:extLst>
                  <a:ext uri="{0D108BD9-81ED-4DB2-BD59-A6C34878D82A}">
                    <a16:rowId xmlns:a16="http://schemas.microsoft.com/office/drawing/2014/main" val="10003"/>
                  </a:ext>
                </a:extLst>
              </a:tr>
              <a:tr h="215365">
                <a:tc>
                  <a:txBody>
                    <a:bodyPr/>
                    <a:lstStyle/>
                    <a:p>
                      <a:pPr algn="ctr"/>
                      <a:r>
                        <a:rPr lang="en-US" sz="1200" b="1" dirty="0"/>
                        <a:t>6</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u="none" dirty="0"/>
                        <a:t>1956 – </a:t>
                      </a:r>
                      <a:r>
                        <a:rPr lang="en-US" sz="1200" b="0" u="none" dirty="0"/>
                        <a:t>20% of black Americans in the South were registered to vote. Many had been prevented from voting in the South.</a:t>
                      </a:r>
                      <a:endParaRPr lang="en-US" sz="1200" b="1" u="none" dirty="0"/>
                    </a:p>
                  </a:txBody>
                  <a:tcPr/>
                </a:tc>
                <a:extLst>
                  <a:ext uri="{0D108BD9-81ED-4DB2-BD59-A6C34878D82A}">
                    <a16:rowId xmlns:a16="http://schemas.microsoft.com/office/drawing/2014/main" val="10004"/>
                  </a:ext>
                </a:extLst>
              </a:tr>
            </a:tbl>
          </a:graphicData>
        </a:graphic>
      </p:graphicFrame>
      <p:sp>
        <p:nvSpPr>
          <p:cNvPr id="26" name="TextBox 25"/>
          <p:cNvSpPr txBox="1"/>
          <p:nvPr/>
        </p:nvSpPr>
        <p:spPr>
          <a:xfrm>
            <a:off x="105318" y="289083"/>
            <a:ext cx="4847682" cy="307777"/>
          </a:xfrm>
          <a:prstGeom prst="rect">
            <a:avLst/>
          </a:prstGeom>
          <a:noFill/>
        </p:spPr>
        <p:txBody>
          <a:bodyPr wrap="square" rtlCol="0">
            <a:spAutoFit/>
          </a:bodyPr>
          <a:lstStyle/>
          <a:p>
            <a:r>
              <a:rPr lang="en-US" sz="1400" b="1" u="sng" dirty="0"/>
              <a:t>Key Events</a:t>
            </a:r>
          </a:p>
        </p:txBody>
      </p:sp>
      <p:sp>
        <p:nvSpPr>
          <p:cNvPr id="14" name="TextBox 13"/>
          <p:cNvSpPr txBox="1"/>
          <p:nvPr/>
        </p:nvSpPr>
        <p:spPr>
          <a:xfrm>
            <a:off x="114468" y="3923879"/>
            <a:ext cx="4847682" cy="307777"/>
          </a:xfrm>
          <a:prstGeom prst="rect">
            <a:avLst/>
          </a:prstGeom>
          <a:noFill/>
        </p:spPr>
        <p:txBody>
          <a:bodyPr wrap="square" rtlCol="0">
            <a:spAutoFit/>
          </a:bodyPr>
          <a:lstStyle/>
          <a:p>
            <a:r>
              <a:rPr lang="en-US" sz="1400" b="1" u="sng" dirty="0"/>
              <a:t>Key Words</a:t>
            </a:r>
          </a:p>
        </p:txBody>
      </p:sp>
      <p:graphicFrame>
        <p:nvGraphicFramePr>
          <p:cNvPr id="2" name="Table 1"/>
          <p:cNvGraphicFramePr>
            <a:graphicFrameLocks noGrp="1"/>
          </p:cNvGraphicFramePr>
          <p:nvPr>
            <p:extLst>
              <p:ext uri="{D42A27DB-BD31-4B8C-83A1-F6EECF244321}">
                <p14:modId xmlns:p14="http://schemas.microsoft.com/office/powerpoint/2010/main" val="764994498"/>
              </p:ext>
            </p:extLst>
          </p:nvPr>
        </p:nvGraphicFramePr>
        <p:xfrm>
          <a:off x="105318" y="4231656"/>
          <a:ext cx="4818766" cy="2468880"/>
        </p:xfrm>
        <a:graphic>
          <a:graphicData uri="http://schemas.openxmlformats.org/drawingml/2006/table">
            <a:tbl>
              <a:tblPr firstRow="1" bandRow="1">
                <a:tableStyleId>{5940675A-B579-460E-94D1-54222C63F5DA}</a:tableStyleId>
              </a:tblPr>
              <a:tblGrid>
                <a:gridCol w="354962">
                  <a:extLst>
                    <a:ext uri="{9D8B030D-6E8A-4147-A177-3AD203B41FA5}">
                      <a16:colId xmlns:a16="http://schemas.microsoft.com/office/drawing/2014/main" val="20000"/>
                    </a:ext>
                  </a:extLst>
                </a:gridCol>
                <a:gridCol w="1139920">
                  <a:extLst>
                    <a:ext uri="{9D8B030D-6E8A-4147-A177-3AD203B41FA5}">
                      <a16:colId xmlns:a16="http://schemas.microsoft.com/office/drawing/2014/main" val="20001"/>
                    </a:ext>
                  </a:extLst>
                </a:gridCol>
                <a:gridCol w="3323884">
                  <a:extLst>
                    <a:ext uri="{9D8B030D-6E8A-4147-A177-3AD203B41FA5}">
                      <a16:colId xmlns:a16="http://schemas.microsoft.com/office/drawing/2014/main" val="20002"/>
                    </a:ext>
                  </a:extLst>
                </a:gridCol>
              </a:tblGrid>
              <a:tr h="247775">
                <a:tc>
                  <a:txBody>
                    <a:bodyPr/>
                    <a:lstStyle/>
                    <a:p>
                      <a:r>
                        <a:rPr lang="en-US" sz="1100" b="1" dirty="0"/>
                        <a:t>7</a:t>
                      </a:r>
                    </a:p>
                  </a:txBody>
                  <a:tcPr/>
                </a:tc>
                <a:tc>
                  <a:txBody>
                    <a:bodyPr/>
                    <a:lstStyle/>
                    <a:p>
                      <a:r>
                        <a:rPr lang="en-US" sz="1200" b="1" dirty="0"/>
                        <a:t>Segregation</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Separating groups of people usually by race or religion</a:t>
                      </a:r>
                    </a:p>
                  </a:txBody>
                  <a:tcPr/>
                </a:tc>
                <a:extLst>
                  <a:ext uri="{0D108BD9-81ED-4DB2-BD59-A6C34878D82A}">
                    <a16:rowId xmlns:a16="http://schemas.microsoft.com/office/drawing/2014/main" val="10000"/>
                  </a:ext>
                </a:extLst>
              </a:tr>
              <a:tr h="247775">
                <a:tc>
                  <a:txBody>
                    <a:bodyPr/>
                    <a:lstStyle/>
                    <a:p>
                      <a:r>
                        <a:rPr lang="en-US" sz="1100" b="1" dirty="0"/>
                        <a:t>8</a:t>
                      </a:r>
                    </a:p>
                  </a:txBody>
                  <a:tcPr/>
                </a:tc>
                <a:tc>
                  <a:txBody>
                    <a:bodyPr/>
                    <a:lstStyle/>
                    <a:p>
                      <a:r>
                        <a:rPr lang="en-US" sz="1200" b="1" dirty="0"/>
                        <a:t>Discrimination</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Treating people unfairly because of their race or religion</a:t>
                      </a:r>
                    </a:p>
                  </a:txBody>
                  <a:tcPr/>
                </a:tc>
                <a:extLst>
                  <a:ext uri="{0D108BD9-81ED-4DB2-BD59-A6C34878D82A}">
                    <a16:rowId xmlns:a16="http://schemas.microsoft.com/office/drawing/2014/main" val="10001"/>
                  </a:ext>
                </a:extLst>
              </a:tr>
              <a:tr h="247775">
                <a:tc>
                  <a:txBody>
                    <a:bodyPr/>
                    <a:lstStyle/>
                    <a:p>
                      <a:r>
                        <a:rPr lang="en-US" sz="1100" b="1" dirty="0"/>
                        <a:t>9</a:t>
                      </a:r>
                    </a:p>
                  </a:txBody>
                  <a:tcPr/>
                </a:tc>
                <a:tc>
                  <a:txBody>
                    <a:bodyPr/>
                    <a:lstStyle/>
                    <a:p>
                      <a:r>
                        <a:rPr lang="en-US" sz="1200" b="1" dirty="0"/>
                        <a:t>Jim Crow laws</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These enforced segregation, separating black and white people. They did vary from state to state.</a:t>
                      </a:r>
                    </a:p>
                  </a:txBody>
                  <a:tcPr/>
                </a:tc>
                <a:extLst>
                  <a:ext uri="{0D108BD9-81ED-4DB2-BD59-A6C34878D82A}">
                    <a16:rowId xmlns:a16="http://schemas.microsoft.com/office/drawing/2014/main" val="10002"/>
                  </a:ext>
                </a:extLst>
              </a:tr>
              <a:tr h="247775">
                <a:tc>
                  <a:txBody>
                    <a:bodyPr/>
                    <a:lstStyle/>
                    <a:p>
                      <a:r>
                        <a:rPr lang="en-US" sz="1100" b="1" dirty="0"/>
                        <a:t>10</a:t>
                      </a:r>
                    </a:p>
                  </a:txBody>
                  <a:tcPr/>
                </a:tc>
                <a:tc>
                  <a:txBody>
                    <a:bodyPr/>
                    <a:lstStyle/>
                    <a:p>
                      <a:r>
                        <a:rPr lang="en-US" sz="1200" b="1" dirty="0"/>
                        <a:t>Ghettos</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The poorest parts of towns and cities where people are crowded together with poor facilities.</a:t>
                      </a:r>
                    </a:p>
                  </a:txBody>
                  <a:tcPr/>
                </a:tc>
                <a:extLst>
                  <a:ext uri="{0D108BD9-81ED-4DB2-BD59-A6C34878D82A}">
                    <a16:rowId xmlns:a16="http://schemas.microsoft.com/office/drawing/2014/main" val="10003"/>
                  </a:ext>
                </a:extLst>
              </a:tr>
              <a:tr h="247775">
                <a:tc>
                  <a:txBody>
                    <a:bodyPr/>
                    <a:lstStyle/>
                    <a:p>
                      <a:r>
                        <a:rPr lang="en-US" sz="1100" b="1" dirty="0"/>
                        <a:t>11</a:t>
                      </a:r>
                    </a:p>
                  </a:txBody>
                  <a:tcPr/>
                </a:tc>
                <a:tc>
                  <a:txBody>
                    <a:bodyPr/>
                    <a:lstStyle/>
                    <a:p>
                      <a:r>
                        <a:rPr lang="en-US" sz="1200" b="1" dirty="0"/>
                        <a:t>Ku Klux Klan</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A group who persecuted anyone that was not white. Many members were in the police or court system.</a:t>
                      </a:r>
                    </a:p>
                  </a:txBody>
                  <a:tcPr/>
                </a:tc>
                <a:extLst>
                  <a:ext uri="{0D108BD9-81ED-4DB2-BD59-A6C34878D82A}">
                    <a16:rowId xmlns:a16="http://schemas.microsoft.com/office/drawing/2014/main" val="10004"/>
                  </a:ext>
                </a:extLst>
              </a:tr>
            </a:tbl>
          </a:graphicData>
        </a:graphic>
      </p:graphicFrame>
      <p:pic>
        <p:nvPicPr>
          <p:cNvPr id="4" name="Picture 3">
            <a:extLst>
              <a:ext uri="{FF2B5EF4-FFF2-40B4-BE49-F238E27FC236}">
                <a16:creationId xmlns:a16="http://schemas.microsoft.com/office/drawing/2014/main" id="{6B64A534-C811-45D9-B1D7-4B5540A38281}"/>
              </a:ext>
            </a:extLst>
          </p:cNvPr>
          <p:cNvPicPr>
            <a:picLocks noChangeAspect="1"/>
          </p:cNvPicPr>
          <p:nvPr/>
        </p:nvPicPr>
        <p:blipFill>
          <a:blip r:embed="rId2"/>
          <a:stretch>
            <a:fillRect/>
          </a:stretch>
        </p:blipFill>
        <p:spPr>
          <a:xfrm>
            <a:off x="5414865" y="4117275"/>
            <a:ext cx="4307633" cy="253971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9B1C479D-C83D-430C-A604-DF537EFB1623}"/>
              </a:ext>
            </a:extLst>
          </p:cNvPr>
          <p:cNvGraphicFramePr>
            <a:graphicFrameLocks noGrp="1"/>
          </p:cNvGraphicFramePr>
          <p:nvPr>
            <p:extLst/>
          </p:nvPr>
        </p:nvGraphicFramePr>
        <p:xfrm>
          <a:off x="85196" y="557648"/>
          <a:ext cx="4793999" cy="1851934"/>
        </p:xfrm>
        <a:graphic>
          <a:graphicData uri="http://schemas.openxmlformats.org/drawingml/2006/table">
            <a:tbl>
              <a:tblPr firstRow="1" bandRow="1">
                <a:tableStyleId>{5940675A-B579-460E-94D1-54222C63F5DA}</a:tableStyleId>
              </a:tblPr>
              <a:tblGrid>
                <a:gridCol w="1013083">
                  <a:extLst>
                    <a:ext uri="{9D8B030D-6E8A-4147-A177-3AD203B41FA5}">
                      <a16:colId xmlns:a16="http://schemas.microsoft.com/office/drawing/2014/main" val="20001"/>
                    </a:ext>
                  </a:extLst>
                </a:gridCol>
                <a:gridCol w="3780916">
                  <a:extLst>
                    <a:ext uri="{9D8B030D-6E8A-4147-A177-3AD203B41FA5}">
                      <a16:colId xmlns:a16="http://schemas.microsoft.com/office/drawing/2014/main" val="20002"/>
                    </a:ext>
                  </a:extLst>
                </a:gridCol>
              </a:tblGrid>
              <a:tr h="327934">
                <a:tc gridSpan="2">
                  <a:txBody>
                    <a:bodyPr/>
                    <a:lstStyle/>
                    <a:p>
                      <a:r>
                        <a:rPr lang="en-US" sz="1200" b="1" dirty="0"/>
                        <a:t>1. Key People – give 2 facts about each individual in the space provided.</a:t>
                      </a:r>
                    </a:p>
                  </a:txBody>
                  <a:tcPr/>
                </a:tc>
                <a:tc h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100" dirty="0"/>
                    </a:p>
                  </a:txBody>
                  <a:tcPr/>
                </a:tc>
                <a:extLst>
                  <a:ext uri="{0D108BD9-81ED-4DB2-BD59-A6C34878D82A}">
                    <a16:rowId xmlns:a16="http://schemas.microsoft.com/office/drawing/2014/main" val="10000"/>
                  </a:ext>
                </a:extLst>
              </a:tr>
              <a:tr h="257945">
                <a:tc>
                  <a:txBody>
                    <a:bodyPr/>
                    <a:lstStyle/>
                    <a:p>
                      <a:r>
                        <a:rPr lang="en-US" sz="1100" b="1" dirty="0"/>
                        <a:t>Bull Connor</a:t>
                      </a:r>
                    </a:p>
                    <a:p>
                      <a:endParaRPr lang="en-US" sz="1100" b="1" dirty="0"/>
                    </a:p>
                    <a:p>
                      <a:endParaRPr lang="en-US" sz="1100" b="1" dirty="0"/>
                    </a:p>
                    <a:p>
                      <a:endParaRPr lang="en-US" sz="1100" b="1" dirty="0"/>
                    </a:p>
                  </a:txBody>
                  <a:tcPr/>
                </a:tc>
                <a:tc>
                  <a:txBody>
                    <a:bodyPr/>
                    <a:lstStyle/>
                    <a:p>
                      <a:endParaRPr lang="en-US" sz="1100" dirty="0"/>
                    </a:p>
                  </a:txBody>
                  <a:tcPr/>
                </a:tc>
                <a:extLst>
                  <a:ext uri="{0D108BD9-81ED-4DB2-BD59-A6C34878D82A}">
                    <a16:rowId xmlns:a16="http://schemas.microsoft.com/office/drawing/2014/main" val="10001"/>
                  </a:ext>
                </a:extLst>
              </a:tr>
              <a:tr h="424850">
                <a:tc>
                  <a:txBody>
                    <a:bodyPr/>
                    <a:lstStyle/>
                    <a:p>
                      <a:r>
                        <a:rPr lang="en-US" sz="1100" b="1" dirty="0"/>
                        <a:t>James Bevel</a:t>
                      </a:r>
                    </a:p>
                    <a:p>
                      <a:endParaRPr lang="en-US" sz="1100" b="1" dirty="0"/>
                    </a:p>
                    <a:p>
                      <a:endParaRPr lang="en-US" sz="1100" b="1" dirty="0"/>
                    </a:p>
                    <a:p>
                      <a:endParaRPr lang="en-US" sz="1100" b="1" dirty="0"/>
                    </a:p>
                  </a:txBody>
                  <a:tcPr/>
                </a:tc>
                <a:tc>
                  <a:txBody>
                    <a:bodyPr/>
                    <a:lstStyle/>
                    <a:p>
                      <a:endParaRPr lang="en-US" sz="1100" dirty="0"/>
                    </a:p>
                  </a:txBody>
                  <a:tcPr/>
                </a:tc>
                <a:extLst>
                  <a:ext uri="{0D108BD9-81ED-4DB2-BD59-A6C34878D82A}">
                    <a16:rowId xmlns:a16="http://schemas.microsoft.com/office/drawing/2014/main" val="10003"/>
                  </a:ext>
                </a:extLst>
              </a:tr>
            </a:tbl>
          </a:graphicData>
        </a:graphic>
      </p:graphicFrame>
      <p:graphicFrame>
        <p:nvGraphicFramePr>
          <p:cNvPr id="7" name="Table 6">
            <a:extLst>
              <a:ext uri="{FF2B5EF4-FFF2-40B4-BE49-F238E27FC236}">
                <a16:creationId xmlns:a16="http://schemas.microsoft.com/office/drawing/2014/main" id="{7D8B98F0-5AF8-4B06-BF80-7AD1CD9A8E23}"/>
              </a:ext>
            </a:extLst>
          </p:cNvPr>
          <p:cNvGraphicFramePr>
            <a:graphicFrameLocks noGrp="1"/>
          </p:cNvGraphicFramePr>
          <p:nvPr>
            <p:extLst/>
          </p:nvPr>
        </p:nvGraphicFramePr>
        <p:xfrm>
          <a:off x="5036706" y="555460"/>
          <a:ext cx="4711783" cy="3108960"/>
        </p:xfrm>
        <a:graphic>
          <a:graphicData uri="http://schemas.openxmlformats.org/drawingml/2006/table">
            <a:tbl>
              <a:tblPr firstRow="1" bandRow="1">
                <a:tableStyleId>{5940675A-B579-460E-94D1-54222C63F5DA}</a:tableStyleId>
              </a:tblPr>
              <a:tblGrid>
                <a:gridCol w="4711783">
                  <a:extLst>
                    <a:ext uri="{9D8B030D-6E8A-4147-A177-3AD203B41FA5}">
                      <a16:colId xmlns:a16="http://schemas.microsoft.com/office/drawing/2014/main" val="20001"/>
                    </a:ext>
                  </a:extLst>
                </a:gridCol>
              </a:tblGrid>
              <a:tr h="0">
                <a:tc>
                  <a:txBody>
                    <a:bodyPr/>
                    <a:lstStyle/>
                    <a:p>
                      <a:pPr lvl="0" algn="l">
                        <a:buNone/>
                      </a:pPr>
                      <a:r>
                        <a:rPr lang="en-US" sz="1200" b="1" dirty="0"/>
                        <a:t>3. Answer the following questions:</a:t>
                      </a:r>
                      <a:endParaRPr lang="en-US" sz="1200" dirty="0"/>
                    </a:p>
                  </a:txBody>
                  <a:tcPr/>
                </a:tc>
                <a:extLst>
                  <a:ext uri="{0D108BD9-81ED-4DB2-BD59-A6C34878D82A}">
                    <a16:rowId xmlns:a16="http://schemas.microsoft.com/office/drawing/2014/main" val="3562140781"/>
                  </a:ext>
                </a:extLst>
              </a:tr>
              <a:tr h="830658">
                <a:tc>
                  <a:txBody>
                    <a:bodyPr/>
                    <a:lstStyle/>
                    <a:p>
                      <a:pPr marL="228600" indent="-228600" algn="l">
                        <a:buAutoNum type="alphaLcParenR"/>
                      </a:pPr>
                      <a:r>
                        <a:rPr lang="en-US" sz="1200" b="0" dirty="0"/>
                        <a:t>Why did the Freedom Summer Campaign make some white Southerners so angry?</a:t>
                      </a:r>
                    </a:p>
                    <a:p>
                      <a:pPr marL="0" indent="0" algn="l">
                        <a:buNone/>
                      </a:pPr>
                      <a:endParaRPr lang="en-US" sz="1200" b="0" dirty="0"/>
                    </a:p>
                    <a:p>
                      <a:pPr marL="0" indent="0" algn="l">
                        <a:buNone/>
                      </a:pPr>
                      <a:endParaRPr lang="en-US" sz="1200" b="0" dirty="0"/>
                    </a:p>
                    <a:p>
                      <a:pPr marL="0" indent="0" algn="l">
                        <a:buNone/>
                      </a:pPr>
                      <a:endParaRPr lang="en-US" sz="1200" b="0" dirty="0"/>
                    </a:p>
                    <a:p>
                      <a:pPr marL="0" indent="0" algn="l">
                        <a:buNone/>
                      </a:pPr>
                      <a:endParaRPr lang="en-US" sz="1200" b="0" dirty="0"/>
                    </a:p>
                    <a:p>
                      <a:pPr marL="0" indent="0" algn="l">
                        <a:buNone/>
                      </a:pPr>
                      <a:endParaRPr lang="en-US" sz="1200" b="0" dirty="0"/>
                    </a:p>
                    <a:p>
                      <a:pPr marL="228600" indent="-228600" algn="l">
                        <a:buAutoNum type="alphaLcParenR"/>
                      </a:pPr>
                      <a:r>
                        <a:rPr lang="en-US" sz="1200" b="0" dirty="0"/>
                        <a:t>Explain what was significant about the violence in Birmingham and at Selma?</a:t>
                      </a:r>
                    </a:p>
                    <a:p>
                      <a:pPr marL="228600" indent="-228600" algn="l">
                        <a:buAutoNum type="alphaLcParenR"/>
                      </a:pPr>
                      <a:endParaRPr lang="en-US" sz="1200" b="0" dirty="0"/>
                    </a:p>
                    <a:p>
                      <a:pPr marL="228600" indent="-228600" algn="l">
                        <a:buAutoNum type="alphaLcParenR"/>
                      </a:pPr>
                      <a:endParaRPr lang="en-US" sz="1200" b="0" dirty="0"/>
                    </a:p>
                    <a:p>
                      <a:pPr marL="0" indent="0" algn="l">
                        <a:buNone/>
                      </a:pPr>
                      <a:endParaRPr lang="en-US" sz="1200" b="0" dirty="0"/>
                    </a:p>
                    <a:p>
                      <a:pPr marL="0" indent="0" algn="l">
                        <a:buNone/>
                      </a:pPr>
                      <a:endParaRPr lang="en-US" sz="1200" b="0" dirty="0"/>
                    </a:p>
                    <a:p>
                      <a:pPr algn="ctr">
                        <a:buNone/>
                      </a:pPr>
                      <a:endParaRPr lang="en-US" sz="1200" b="0" dirty="0"/>
                    </a:p>
                    <a:p>
                      <a:pPr algn="ctr">
                        <a:buNone/>
                      </a:pPr>
                      <a:endParaRPr lang="en-US" sz="1200" b="0" dirty="0"/>
                    </a:p>
                  </a:txBody>
                  <a:tcPr/>
                </a:tc>
                <a:extLst>
                  <a:ext uri="{0D108BD9-81ED-4DB2-BD59-A6C34878D82A}">
                    <a16:rowId xmlns:a16="http://schemas.microsoft.com/office/drawing/2014/main" val="10000"/>
                  </a:ext>
                </a:extLst>
              </a:tr>
            </a:tbl>
          </a:graphicData>
        </a:graphic>
      </p:graphicFrame>
      <p:graphicFrame>
        <p:nvGraphicFramePr>
          <p:cNvPr id="12" name="Table 11">
            <a:extLst>
              <a:ext uri="{FF2B5EF4-FFF2-40B4-BE49-F238E27FC236}">
                <a16:creationId xmlns:a16="http://schemas.microsoft.com/office/drawing/2014/main" id="{FBD4FFDB-772A-4BE0-B946-0F876FEF4880}"/>
              </a:ext>
            </a:extLst>
          </p:cNvPr>
          <p:cNvGraphicFramePr>
            <a:graphicFrameLocks noGrp="1"/>
          </p:cNvGraphicFramePr>
          <p:nvPr>
            <p:extLst/>
          </p:nvPr>
        </p:nvGraphicFramePr>
        <p:xfrm>
          <a:off x="85196" y="2614055"/>
          <a:ext cx="4784099" cy="4023360"/>
        </p:xfrm>
        <a:graphic>
          <a:graphicData uri="http://schemas.openxmlformats.org/drawingml/2006/table">
            <a:tbl>
              <a:tblPr firstRow="1" bandRow="1">
                <a:tableStyleId>{5940675A-B579-460E-94D1-54222C63F5DA}</a:tableStyleId>
              </a:tblPr>
              <a:tblGrid>
                <a:gridCol w="2340763">
                  <a:extLst>
                    <a:ext uri="{9D8B030D-6E8A-4147-A177-3AD203B41FA5}">
                      <a16:colId xmlns:a16="http://schemas.microsoft.com/office/drawing/2014/main" val="20001"/>
                    </a:ext>
                  </a:extLst>
                </a:gridCol>
                <a:gridCol w="2443336">
                  <a:extLst>
                    <a:ext uri="{9D8B030D-6E8A-4147-A177-3AD203B41FA5}">
                      <a16:colId xmlns:a16="http://schemas.microsoft.com/office/drawing/2014/main" val="20002"/>
                    </a:ext>
                  </a:extLst>
                </a:gridCol>
              </a:tblGrid>
              <a:tr h="437797">
                <a:tc gridSpan="2">
                  <a:txBody>
                    <a:bodyPr/>
                    <a:lstStyle/>
                    <a:p>
                      <a:pPr lvl="0" algn="l">
                        <a:buNone/>
                      </a:pPr>
                      <a:r>
                        <a:rPr lang="en-US" sz="1200" b="1" dirty="0"/>
                        <a:t>2. Label the picture explaining how each President supported Civil Rights</a:t>
                      </a:r>
                      <a:endParaRPr lang="en-US" sz="1200" dirty="0"/>
                    </a:p>
                  </a:txBody>
                  <a:tcPr/>
                </a:tc>
                <a:tc hMerge="1">
                  <a:txBody>
                    <a:bodyPr/>
                    <a:lstStyle/>
                    <a:p>
                      <a:pPr defTabSz="457200" eaLnBrk="1" fontAlgn="auto" latinLnBrk="0" hangingPunct="1">
                        <a:buClrTx/>
                        <a:buSzTx/>
                        <a:tabLst/>
                        <a:defRPr/>
                      </a:pPr>
                      <a:endParaRPr lang="en-US"/>
                    </a:p>
                  </a:txBody>
                  <a:tcPr/>
                </a:tc>
                <a:extLst>
                  <a:ext uri="{0D108BD9-81ED-4DB2-BD59-A6C34878D82A}">
                    <a16:rowId xmlns:a16="http://schemas.microsoft.com/office/drawing/2014/main" val="3562140781"/>
                  </a:ext>
                </a:extLst>
              </a:tr>
              <a:tr h="2245384">
                <a:tc>
                  <a:txBody>
                    <a:bodyPr/>
                    <a:lstStyle/>
                    <a:p>
                      <a:pPr algn="l">
                        <a:buNone/>
                      </a:pPr>
                      <a:endParaRPr lang="en-US" sz="1200" b="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baseline="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baseline="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baseline="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baseline="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baseline="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baseline="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baseline="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baseline="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baseline="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baseline="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baseline="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baseline="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baseline="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baseline="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baseline="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baseline="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baseline="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baseline="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baseline="0" dirty="0"/>
                    </a:p>
                  </a:txBody>
                  <a:tcPr/>
                </a:tc>
                <a:extLst>
                  <a:ext uri="{0D108BD9-81ED-4DB2-BD59-A6C34878D82A}">
                    <a16:rowId xmlns:a16="http://schemas.microsoft.com/office/drawing/2014/main" val="10000"/>
                  </a:ext>
                </a:extLst>
              </a:tr>
            </a:tbl>
          </a:graphicData>
        </a:graphic>
      </p:graphicFrame>
      <p:graphicFrame>
        <p:nvGraphicFramePr>
          <p:cNvPr id="13" name="Table 12">
            <a:extLst>
              <a:ext uri="{FF2B5EF4-FFF2-40B4-BE49-F238E27FC236}">
                <a16:creationId xmlns:a16="http://schemas.microsoft.com/office/drawing/2014/main" id="{94FA8E94-236D-4AA3-B4A1-00B0C6913B77}"/>
              </a:ext>
            </a:extLst>
          </p:cNvPr>
          <p:cNvGraphicFramePr>
            <a:graphicFrameLocks noGrp="1"/>
          </p:cNvGraphicFramePr>
          <p:nvPr>
            <p:extLst/>
          </p:nvPr>
        </p:nvGraphicFramePr>
        <p:xfrm>
          <a:off x="5036705" y="3825784"/>
          <a:ext cx="4711783" cy="2834640"/>
        </p:xfrm>
        <a:graphic>
          <a:graphicData uri="http://schemas.openxmlformats.org/drawingml/2006/table">
            <a:tbl>
              <a:tblPr firstRow="1" bandRow="1">
                <a:tableStyleId>{5940675A-B579-460E-94D1-54222C63F5DA}</a:tableStyleId>
              </a:tblPr>
              <a:tblGrid>
                <a:gridCol w="4711783">
                  <a:extLst>
                    <a:ext uri="{9D8B030D-6E8A-4147-A177-3AD203B41FA5}">
                      <a16:colId xmlns:a16="http://schemas.microsoft.com/office/drawing/2014/main" val="20001"/>
                    </a:ext>
                  </a:extLst>
                </a:gridCol>
              </a:tblGrid>
              <a:tr h="215365">
                <a:tc>
                  <a:txBody>
                    <a:bodyPr/>
                    <a:lstStyle/>
                    <a:p>
                      <a:pPr lvl="0">
                        <a:buNone/>
                      </a:pPr>
                      <a:r>
                        <a:rPr lang="en-US" sz="1200" b="1" u="none" dirty="0"/>
                        <a:t>4. What happened on each date? Write in the space provided.</a:t>
                      </a:r>
                    </a:p>
                  </a:txBody>
                  <a:tcPr/>
                </a:tc>
                <a:extLst>
                  <a:ext uri="{0D108BD9-81ED-4DB2-BD59-A6C34878D82A}">
                    <a16:rowId xmlns:a16="http://schemas.microsoft.com/office/drawing/2014/main" val="4160498494"/>
                  </a:ext>
                </a:extLst>
              </a:tr>
              <a:tr h="215365">
                <a:tc>
                  <a:txBody>
                    <a:bodyPr/>
                    <a:lstStyle/>
                    <a:p>
                      <a:pPr>
                        <a:buNone/>
                      </a:pPr>
                      <a:r>
                        <a:rPr lang="en-GB" sz="1200" b="1" u="none" dirty="0"/>
                        <a:t>2</a:t>
                      </a:r>
                      <a:r>
                        <a:rPr lang="en-GB" sz="1200" b="1" u="none" baseline="30000" dirty="0"/>
                        <a:t>nd</a:t>
                      </a:r>
                      <a:r>
                        <a:rPr lang="en-GB" sz="1200" b="1" u="none" dirty="0"/>
                        <a:t> April 1963</a:t>
                      </a:r>
                      <a:endParaRPr lang="en-GB" sz="1200" b="0" i="0" u="none" strike="noStrike" kern="1200" baseline="0" dirty="0">
                        <a:solidFill>
                          <a:srgbClr val="000000"/>
                        </a:solidFill>
                        <a:latin typeface="+mn-lt"/>
                        <a:ea typeface="+mn-ea"/>
                        <a:cs typeface="+mn-cs"/>
                      </a:endParaRPr>
                    </a:p>
                    <a:p>
                      <a:pPr lvl="0">
                        <a:buNone/>
                      </a:pPr>
                      <a:endParaRPr lang="en-US" sz="1200" b="1" u="none" dirty="0"/>
                    </a:p>
                    <a:p>
                      <a:pPr lvl="0">
                        <a:buNone/>
                      </a:pPr>
                      <a:endParaRPr lang="en-US" sz="1200" b="1" u="none" dirty="0"/>
                    </a:p>
                  </a:txBody>
                  <a:tcPr/>
                </a:tc>
                <a:extLst>
                  <a:ext uri="{0D108BD9-81ED-4DB2-BD59-A6C34878D82A}">
                    <a16:rowId xmlns:a16="http://schemas.microsoft.com/office/drawing/2014/main" val="10000"/>
                  </a:ext>
                </a:extLst>
              </a:tr>
              <a:tr h="21536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u="none" dirty="0"/>
                        <a:t>28</a:t>
                      </a:r>
                      <a:r>
                        <a:rPr lang="en-US" sz="1200" b="1" u="none" baseline="30000" dirty="0"/>
                        <a:t>th</a:t>
                      </a:r>
                      <a:r>
                        <a:rPr lang="en-US" sz="1200" b="1" u="none" dirty="0"/>
                        <a:t> August 1963</a:t>
                      </a:r>
                    </a:p>
                    <a:p>
                      <a:pPr marL="0" marR="0" lvl="0" indent="0" algn="l" defTabSz="457200" eaLnBrk="1" fontAlgn="auto" latinLnBrk="0" hangingPunct="1">
                        <a:lnSpc>
                          <a:spcPct val="100000"/>
                        </a:lnSpc>
                        <a:spcBef>
                          <a:spcPts val="0"/>
                        </a:spcBef>
                        <a:spcAft>
                          <a:spcPts val="0"/>
                        </a:spcAft>
                        <a:buClrTx/>
                        <a:buSzTx/>
                        <a:buFontTx/>
                        <a:buNone/>
                        <a:tabLst/>
                        <a:defRPr/>
                      </a:pPr>
                      <a:endParaRPr lang="en-US" sz="1200" b="1" u="none" dirty="0"/>
                    </a:p>
                    <a:p>
                      <a:pPr marL="0" marR="0" lvl="0" indent="0" algn="l" defTabSz="457200" eaLnBrk="1" fontAlgn="auto" latinLnBrk="0" hangingPunct="1">
                        <a:lnSpc>
                          <a:spcPct val="100000"/>
                        </a:lnSpc>
                        <a:spcBef>
                          <a:spcPts val="0"/>
                        </a:spcBef>
                        <a:spcAft>
                          <a:spcPts val="0"/>
                        </a:spcAft>
                        <a:buClrTx/>
                        <a:buSzTx/>
                        <a:buFontTx/>
                        <a:buNone/>
                        <a:tabLst/>
                        <a:defRPr/>
                      </a:pPr>
                      <a:endParaRPr lang="en-US" sz="1200" b="1" u="none" dirty="0"/>
                    </a:p>
                  </a:txBody>
                  <a:tcPr/>
                </a:tc>
                <a:extLst>
                  <a:ext uri="{0D108BD9-81ED-4DB2-BD59-A6C34878D82A}">
                    <a16:rowId xmlns:a16="http://schemas.microsoft.com/office/drawing/2014/main" val="10001"/>
                  </a:ext>
                </a:extLst>
              </a:tr>
              <a:tr h="215365">
                <a:tc>
                  <a:txBody>
                    <a:bodyPr/>
                    <a:lstStyle/>
                    <a:p>
                      <a:pPr>
                        <a:buNone/>
                      </a:pPr>
                      <a:r>
                        <a:rPr lang="en-US" sz="1200" b="1" baseline="0" dirty="0"/>
                        <a:t>2</a:t>
                      </a:r>
                      <a:r>
                        <a:rPr lang="en-US" sz="1200" b="1" baseline="30000" dirty="0"/>
                        <a:t>nd</a:t>
                      </a:r>
                      <a:r>
                        <a:rPr lang="en-US" sz="1200" b="1" baseline="0" dirty="0"/>
                        <a:t> July 1964</a:t>
                      </a:r>
                      <a:endParaRPr lang="en-US" sz="1200" b="0" baseline="0" dirty="0"/>
                    </a:p>
                    <a:p>
                      <a:pPr lvl="0">
                        <a:buNone/>
                      </a:pPr>
                      <a:endParaRPr lang="en-US" sz="1200" b="1" dirty="0"/>
                    </a:p>
                    <a:p>
                      <a:pPr lvl="0">
                        <a:buNone/>
                      </a:pPr>
                      <a:endParaRPr lang="en-US" sz="1200" b="1" dirty="0"/>
                    </a:p>
                  </a:txBody>
                  <a:tcPr/>
                </a:tc>
                <a:extLst>
                  <a:ext uri="{0D108BD9-81ED-4DB2-BD59-A6C34878D82A}">
                    <a16:rowId xmlns:a16="http://schemas.microsoft.com/office/drawing/2014/main" val="10002"/>
                  </a:ext>
                </a:extLst>
              </a:tr>
              <a:tr h="215365">
                <a:tc>
                  <a:txBody>
                    <a:bodyPr/>
                    <a:lstStyle/>
                    <a:p>
                      <a:pPr lvl="0">
                        <a:buNone/>
                      </a:pPr>
                      <a:r>
                        <a:rPr lang="en-US" sz="1200" b="1" dirty="0"/>
                        <a:t>6</a:t>
                      </a:r>
                      <a:r>
                        <a:rPr lang="en-US" sz="1200" b="1" baseline="30000" dirty="0"/>
                        <a:t>th</a:t>
                      </a:r>
                      <a:r>
                        <a:rPr lang="en-US" sz="1200" b="1" dirty="0"/>
                        <a:t> August 1965</a:t>
                      </a:r>
                    </a:p>
                    <a:p>
                      <a:pPr lvl="0">
                        <a:buNone/>
                      </a:pPr>
                      <a:endParaRPr lang="en-US" sz="1200" b="1" dirty="0"/>
                    </a:p>
                    <a:p>
                      <a:pPr lvl="0">
                        <a:buNone/>
                      </a:pPr>
                      <a:endParaRPr lang="en-US" sz="1200" b="1" dirty="0"/>
                    </a:p>
                  </a:txBody>
                  <a:tcPr/>
                </a:tc>
                <a:extLst>
                  <a:ext uri="{0D108BD9-81ED-4DB2-BD59-A6C34878D82A}">
                    <a16:rowId xmlns:a16="http://schemas.microsoft.com/office/drawing/2014/main" val="10003"/>
                  </a:ext>
                </a:extLst>
              </a:tr>
            </a:tbl>
          </a:graphicData>
        </a:graphic>
      </p:graphicFrame>
      <p:sp>
        <p:nvSpPr>
          <p:cNvPr id="10" name="TextBox 9">
            <a:extLst>
              <a:ext uri="{FF2B5EF4-FFF2-40B4-BE49-F238E27FC236}">
                <a16:creationId xmlns:a16="http://schemas.microsoft.com/office/drawing/2014/main" id="{535D2010-E205-420D-A9D8-376914C24C15}"/>
              </a:ext>
            </a:extLst>
          </p:cNvPr>
          <p:cNvSpPr txBox="1"/>
          <p:nvPr/>
        </p:nvSpPr>
        <p:spPr>
          <a:xfrm>
            <a:off x="443445" y="74537"/>
            <a:ext cx="9462555" cy="369332"/>
          </a:xfrm>
          <a:prstGeom prst="rect">
            <a:avLst/>
          </a:prstGeom>
          <a:noFill/>
        </p:spPr>
        <p:txBody>
          <a:bodyPr wrap="square" rtlCol="0">
            <a:spAutoFit/>
          </a:bodyPr>
          <a:lstStyle/>
          <a:p>
            <a:pPr algn="ctr"/>
            <a:r>
              <a:rPr lang="en-US" b="1" dirty="0"/>
              <a:t>Knowledge Organiser - Topic 2.2: Peaceful Protests and their impact, 1963 - 65</a:t>
            </a:r>
          </a:p>
        </p:txBody>
      </p:sp>
      <p:pic>
        <p:nvPicPr>
          <p:cNvPr id="3" name="Picture 2">
            <a:extLst>
              <a:ext uri="{FF2B5EF4-FFF2-40B4-BE49-F238E27FC236}">
                <a16:creationId xmlns:a16="http://schemas.microsoft.com/office/drawing/2014/main" id="{EDDD65BD-F4FE-46AD-828B-0FC773168105}"/>
              </a:ext>
            </a:extLst>
          </p:cNvPr>
          <p:cNvPicPr>
            <a:picLocks noChangeAspect="1"/>
          </p:cNvPicPr>
          <p:nvPr/>
        </p:nvPicPr>
        <p:blipFill>
          <a:blip r:embed="rId2"/>
          <a:stretch>
            <a:fillRect/>
          </a:stretch>
        </p:blipFill>
        <p:spPr>
          <a:xfrm>
            <a:off x="536751" y="4173621"/>
            <a:ext cx="1348033" cy="1011025"/>
          </a:xfrm>
          <a:prstGeom prst="rect">
            <a:avLst/>
          </a:prstGeom>
        </p:spPr>
      </p:pic>
      <p:pic>
        <p:nvPicPr>
          <p:cNvPr id="14" name="Picture 13">
            <a:extLst>
              <a:ext uri="{FF2B5EF4-FFF2-40B4-BE49-F238E27FC236}">
                <a16:creationId xmlns:a16="http://schemas.microsoft.com/office/drawing/2014/main" id="{99A088FA-B0E0-4861-B264-6F61FD6BB221}"/>
              </a:ext>
            </a:extLst>
          </p:cNvPr>
          <p:cNvPicPr>
            <a:picLocks noChangeAspect="1"/>
          </p:cNvPicPr>
          <p:nvPr/>
        </p:nvPicPr>
        <p:blipFill>
          <a:blip r:embed="rId3"/>
          <a:stretch>
            <a:fillRect/>
          </a:stretch>
        </p:blipFill>
        <p:spPr>
          <a:xfrm flipH="1">
            <a:off x="3211466" y="4192766"/>
            <a:ext cx="901847" cy="1110341"/>
          </a:xfrm>
          <a:prstGeom prst="rect">
            <a:avLst/>
          </a:prstGeom>
        </p:spPr>
      </p:pic>
    </p:spTree>
    <p:extLst>
      <p:ext uri="{BB962C8B-B14F-4D97-AF65-F5344CB8AC3E}">
        <p14:creationId xmlns:p14="http://schemas.microsoft.com/office/powerpoint/2010/main" val="22599327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88988" y="691565"/>
            <a:ext cx="7688326" cy="317459"/>
          </a:xfrm>
          <a:prstGeom prst="rect">
            <a:avLst/>
          </a:prstGeom>
          <a:noFill/>
        </p:spPr>
        <p:txBody>
          <a:bodyPr wrap="square" rtlCol="0" anchor="t">
            <a:spAutoFit/>
          </a:bodyPr>
          <a:lstStyle/>
          <a:p>
            <a:pPr algn="ctr"/>
            <a:r>
              <a:rPr lang="en-US" sz="1463" b="1" dirty="0"/>
              <a:t>Knowledge </a:t>
            </a:r>
            <a:r>
              <a:rPr lang="en-US" sz="1463" b="1" dirty="0" err="1"/>
              <a:t>Organiser</a:t>
            </a:r>
            <a:r>
              <a:rPr lang="en-US" sz="1463" b="1" dirty="0"/>
              <a:t> - Topic 2.3: Malcolm X and Black Power, 1963 - 70</a:t>
            </a:r>
          </a:p>
        </p:txBody>
      </p:sp>
      <p:graphicFrame>
        <p:nvGraphicFramePr>
          <p:cNvPr id="11" name="Table 10"/>
          <p:cNvGraphicFramePr>
            <a:graphicFrameLocks noGrp="1"/>
          </p:cNvGraphicFramePr>
          <p:nvPr>
            <p:extLst/>
          </p:nvPr>
        </p:nvGraphicFramePr>
        <p:xfrm>
          <a:off x="4868496" y="1305244"/>
          <a:ext cx="4860919" cy="1719796"/>
        </p:xfrm>
        <a:graphic>
          <a:graphicData uri="http://schemas.openxmlformats.org/drawingml/2006/table">
            <a:tbl>
              <a:tblPr firstRow="1" bandRow="1">
                <a:tableStyleId>{5940675A-B579-460E-94D1-54222C63F5DA}</a:tableStyleId>
              </a:tblPr>
              <a:tblGrid>
                <a:gridCol w="380044">
                  <a:extLst>
                    <a:ext uri="{9D8B030D-6E8A-4147-A177-3AD203B41FA5}">
                      <a16:colId xmlns:a16="http://schemas.microsoft.com/office/drawing/2014/main" val="20000"/>
                    </a:ext>
                  </a:extLst>
                </a:gridCol>
                <a:gridCol w="878651">
                  <a:extLst>
                    <a:ext uri="{9D8B030D-6E8A-4147-A177-3AD203B41FA5}">
                      <a16:colId xmlns:a16="http://schemas.microsoft.com/office/drawing/2014/main" val="20001"/>
                    </a:ext>
                  </a:extLst>
                </a:gridCol>
                <a:gridCol w="3602224">
                  <a:extLst>
                    <a:ext uri="{9D8B030D-6E8A-4147-A177-3AD203B41FA5}">
                      <a16:colId xmlns:a16="http://schemas.microsoft.com/office/drawing/2014/main" val="20002"/>
                    </a:ext>
                  </a:extLst>
                </a:gridCol>
              </a:tblGrid>
              <a:tr h="480802">
                <a:tc>
                  <a:txBody>
                    <a:bodyPr/>
                    <a:lstStyle/>
                    <a:p>
                      <a:r>
                        <a:rPr lang="en-US" sz="1000" b="1" dirty="0"/>
                        <a:t>8</a:t>
                      </a:r>
                    </a:p>
                  </a:txBody>
                  <a:tcPr marL="74295" marR="74295" marT="37148" marB="37148"/>
                </a:tc>
                <a:tc>
                  <a:txBody>
                    <a:bodyPr/>
                    <a:lstStyle/>
                    <a:p>
                      <a:r>
                        <a:rPr lang="en-US" sz="1000" b="1" dirty="0"/>
                        <a:t>Black nationalism</a:t>
                      </a:r>
                    </a:p>
                  </a:txBody>
                  <a:tcPr marL="74295" marR="74295" marT="37148" marB="37148"/>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dirty="0"/>
                        <a:t>The belief that black people would never be equal and integrated. Their aim was to create a separate black nation.</a:t>
                      </a:r>
                    </a:p>
                  </a:txBody>
                  <a:tcPr marL="74295" marR="74295" marT="37148" marB="37148"/>
                </a:tc>
                <a:extLst>
                  <a:ext uri="{0D108BD9-81ED-4DB2-BD59-A6C34878D82A}">
                    <a16:rowId xmlns:a16="http://schemas.microsoft.com/office/drawing/2014/main" val="2242753097"/>
                  </a:ext>
                </a:extLst>
              </a:tr>
              <a:tr h="480802">
                <a:tc>
                  <a:txBody>
                    <a:bodyPr/>
                    <a:lstStyle/>
                    <a:p>
                      <a:r>
                        <a:rPr lang="en-US" sz="1000" b="1" dirty="0"/>
                        <a:t>9</a:t>
                      </a:r>
                    </a:p>
                  </a:txBody>
                  <a:tcPr marL="74295" marR="74295" marT="37148" marB="37148"/>
                </a:tc>
                <a:tc>
                  <a:txBody>
                    <a:bodyPr/>
                    <a:lstStyle/>
                    <a:p>
                      <a:r>
                        <a:rPr lang="en-US" sz="1000" b="1" dirty="0"/>
                        <a:t>Nation of Islam</a:t>
                      </a:r>
                    </a:p>
                  </a:txBody>
                  <a:tcPr marL="74295" marR="74295" marT="37148" marB="37148"/>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dirty="0"/>
                        <a:t>This group said white Americans deliberately held black people back and that black people needed their own state.</a:t>
                      </a:r>
                    </a:p>
                  </a:txBody>
                  <a:tcPr marL="74295" marR="74295" marT="37148" marB="37148"/>
                </a:tc>
                <a:extLst>
                  <a:ext uri="{0D108BD9-81ED-4DB2-BD59-A6C34878D82A}">
                    <a16:rowId xmlns:a16="http://schemas.microsoft.com/office/drawing/2014/main" val="10000"/>
                  </a:ext>
                </a:extLst>
              </a:tr>
              <a:tr h="222885">
                <a:tc>
                  <a:txBody>
                    <a:bodyPr/>
                    <a:lstStyle/>
                    <a:p>
                      <a:r>
                        <a:rPr lang="en-US" sz="1000" b="1" dirty="0"/>
                        <a:t>10</a:t>
                      </a:r>
                    </a:p>
                  </a:txBody>
                  <a:tcPr marL="74295" marR="74295" marT="37148" marB="37148"/>
                </a:tc>
                <a:tc>
                  <a:txBody>
                    <a:bodyPr/>
                    <a:lstStyle/>
                    <a:p>
                      <a:r>
                        <a:rPr lang="en-US" sz="1000" b="1" dirty="0"/>
                        <a:t>Militant</a:t>
                      </a:r>
                    </a:p>
                  </a:txBody>
                  <a:tcPr marL="74295" marR="74295" marT="37148" marB="37148"/>
                </a:tc>
                <a:tc>
                  <a:txBody>
                    <a:bodyPr/>
                    <a:lstStyle/>
                    <a:p>
                      <a:r>
                        <a:rPr lang="en-US" sz="1000" dirty="0"/>
                        <a:t>In </a:t>
                      </a:r>
                      <a:r>
                        <a:rPr lang="en-US" sz="1000" dirty="0" err="1"/>
                        <a:t>favour</a:t>
                      </a:r>
                      <a:r>
                        <a:rPr lang="en-US" sz="1000" dirty="0"/>
                        <a:t> of confrontation or violence in support of a cause.</a:t>
                      </a:r>
                    </a:p>
                  </a:txBody>
                  <a:tcPr marL="74295" marR="74295" marT="37148" marB="37148"/>
                </a:tc>
                <a:extLst>
                  <a:ext uri="{0D108BD9-81ED-4DB2-BD59-A6C34878D82A}">
                    <a16:rowId xmlns:a16="http://schemas.microsoft.com/office/drawing/2014/main" val="10001"/>
                  </a:ext>
                </a:extLst>
              </a:tr>
              <a:tr h="520065">
                <a:tc>
                  <a:txBody>
                    <a:bodyPr/>
                    <a:lstStyle/>
                    <a:p>
                      <a:r>
                        <a:rPr lang="en-US" sz="1000" b="1" dirty="0"/>
                        <a:t>11</a:t>
                      </a:r>
                    </a:p>
                  </a:txBody>
                  <a:tcPr marL="74295" marR="74295" marT="37148" marB="37148"/>
                </a:tc>
                <a:tc>
                  <a:txBody>
                    <a:bodyPr/>
                    <a:lstStyle/>
                    <a:p>
                      <a:r>
                        <a:rPr lang="en-US" sz="1000" b="1" dirty="0"/>
                        <a:t>Black Power</a:t>
                      </a:r>
                    </a:p>
                  </a:txBody>
                  <a:tcPr marL="74295" marR="74295" marT="37148" marB="37148"/>
                </a:tc>
                <a:tc>
                  <a:txBody>
                    <a:bodyPr/>
                    <a:lstStyle/>
                    <a:p>
                      <a:r>
                        <a:rPr lang="en-GB" sz="1000" b="0" i="0" u="none" strike="noStrike" kern="1200" baseline="0" dirty="0">
                          <a:solidFill>
                            <a:schemeClr val="tx1"/>
                          </a:solidFill>
                          <a:latin typeface="+mn-lt"/>
                          <a:ea typeface="+mn-ea"/>
                          <a:cs typeface="+mn-cs"/>
                        </a:rPr>
                        <a:t>A slogan used by black radical groups who wanted black people to be proud of their culture, argued black people should rely on themselves and argued against forced integration.</a:t>
                      </a:r>
                    </a:p>
                  </a:txBody>
                  <a:tcPr marL="74295" marR="74295" marT="37148" marB="37148"/>
                </a:tc>
                <a:extLst>
                  <a:ext uri="{0D108BD9-81ED-4DB2-BD59-A6C34878D82A}">
                    <a16:rowId xmlns:a16="http://schemas.microsoft.com/office/drawing/2014/main" val="10002"/>
                  </a:ext>
                </a:extLst>
              </a:tr>
            </a:tbl>
          </a:graphicData>
        </a:graphic>
      </p:graphicFrame>
      <p:graphicFrame>
        <p:nvGraphicFramePr>
          <p:cNvPr id="25" name="Table 24"/>
          <p:cNvGraphicFramePr>
            <a:graphicFrameLocks noGrp="1"/>
          </p:cNvGraphicFramePr>
          <p:nvPr>
            <p:extLst/>
          </p:nvPr>
        </p:nvGraphicFramePr>
        <p:xfrm>
          <a:off x="176586" y="1305357"/>
          <a:ext cx="4517521" cy="3263272"/>
        </p:xfrm>
        <a:graphic>
          <a:graphicData uri="http://schemas.openxmlformats.org/drawingml/2006/table">
            <a:tbl>
              <a:tblPr firstRow="1" bandRow="1">
                <a:tableStyleId>{5940675A-B579-460E-94D1-54222C63F5DA}</a:tableStyleId>
              </a:tblPr>
              <a:tblGrid>
                <a:gridCol w="241443">
                  <a:extLst>
                    <a:ext uri="{9D8B030D-6E8A-4147-A177-3AD203B41FA5}">
                      <a16:colId xmlns:a16="http://schemas.microsoft.com/office/drawing/2014/main" val="20000"/>
                    </a:ext>
                  </a:extLst>
                </a:gridCol>
                <a:gridCol w="4276078">
                  <a:extLst>
                    <a:ext uri="{9D8B030D-6E8A-4147-A177-3AD203B41FA5}">
                      <a16:colId xmlns:a16="http://schemas.microsoft.com/office/drawing/2014/main" val="20001"/>
                    </a:ext>
                  </a:extLst>
                </a:gridCol>
              </a:tblGrid>
              <a:tr h="371475">
                <a:tc>
                  <a:txBody>
                    <a:bodyPr/>
                    <a:lstStyle/>
                    <a:p>
                      <a:pPr algn="ctr"/>
                      <a:r>
                        <a:rPr lang="en-US" sz="1000" b="1" dirty="0"/>
                        <a:t>1</a:t>
                      </a:r>
                    </a:p>
                  </a:txBody>
                  <a:tcPr marL="74295" marR="74295" marT="37148" marB="37148"/>
                </a:tc>
                <a:tc>
                  <a:txBody>
                    <a:bodyPr/>
                    <a:lstStyle/>
                    <a:p>
                      <a:r>
                        <a:rPr lang="en-US" sz="1000" b="1" u="none" dirty="0"/>
                        <a:t>1946 – Malcolm X is imprisoned </a:t>
                      </a:r>
                      <a:r>
                        <a:rPr lang="en-US" sz="1000" b="0" u="none" dirty="0"/>
                        <a:t>Whilst there he joins the Nation of Islam. When he was released he became an NOI minister and then its spokesman.</a:t>
                      </a:r>
                    </a:p>
                  </a:txBody>
                  <a:tcPr marL="74295" marR="74295" marT="37148" marB="37148"/>
                </a:tc>
                <a:extLst>
                  <a:ext uri="{0D108BD9-81ED-4DB2-BD59-A6C34878D82A}">
                    <a16:rowId xmlns:a16="http://schemas.microsoft.com/office/drawing/2014/main" val="1440797782"/>
                  </a:ext>
                </a:extLst>
              </a:tr>
              <a:tr h="520065">
                <a:tc>
                  <a:txBody>
                    <a:bodyPr/>
                    <a:lstStyle/>
                    <a:p>
                      <a:pPr algn="ctr"/>
                      <a:r>
                        <a:rPr lang="en-US" sz="1000" b="1" dirty="0"/>
                        <a:t>2</a:t>
                      </a:r>
                    </a:p>
                  </a:txBody>
                  <a:tcPr marL="74295" marR="74295" marT="37148" marB="37148"/>
                </a:tc>
                <a:tc>
                  <a:txBody>
                    <a:bodyPr/>
                    <a:lstStyle/>
                    <a:p>
                      <a:r>
                        <a:rPr lang="en-US" sz="1000" b="1" u="none" dirty="0"/>
                        <a:t>1964 –</a:t>
                      </a:r>
                      <a:r>
                        <a:rPr lang="en-US" sz="1000" b="0" u="none" dirty="0"/>
                        <a:t>Malcolm X leaves the NOI and sets up his own religious organization. The NOI threaten. He became more willing to consider integration and accept white help.</a:t>
                      </a:r>
                    </a:p>
                  </a:txBody>
                  <a:tcPr marL="74295" marR="74295" marT="37148" marB="37148"/>
                </a:tc>
                <a:extLst>
                  <a:ext uri="{0D108BD9-81ED-4DB2-BD59-A6C34878D82A}">
                    <a16:rowId xmlns:a16="http://schemas.microsoft.com/office/drawing/2014/main" val="10000"/>
                  </a:ext>
                </a:extLst>
              </a:tr>
              <a:tr h="371475">
                <a:tc>
                  <a:txBody>
                    <a:bodyPr/>
                    <a:lstStyle/>
                    <a:p>
                      <a:pPr algn="ctr"/>
                      <a:r>
                        <a:rPr lang="en-US" sz="1000" b="1" u="none" dirty="0"/>
                        <a:t>3</a:t>
                      </a:r>
                    </a:p>
                  </a:txBody>
                  <a:tcPr marL="74295" marR="74295" marT="37148" marB="37148"/>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b="1" u="none" dirty="0"/>
                        <a:t>21</a:t>
                      </a:r>
                      <a:r>
                        <a:rPr lang="en-US" sz="1000" b="1" u="none" baseline="30000" dirty="0"/>
                        <a:t>st</a:t>
                      </a:r>
                      <a:r>
                        <a:rPr lang="en-US" sz="1000" b="1" u="none" dirty="0"/>
                        <a:t> Feb 1965</a:t>
                      </a:r>
                      <a:r>
                        <a:rPr lang="en-US" sz="1000" b="0" u="none" dirty="0"/>
                        <a:t>– Malcolm X is assassinated by 3 members of the Nation of Islam. Over 15, 000 people attended his funeral the following day.</a:t>
                      </a:r>
                    </a:p>
                  </a:txBody>
                  <a:tcPr marL="74295" marR="74295" marT="37148" marB="37148"/>
                </a:tc>
                <a:extLst>
                  <a:ext uri="{0D108BD9-81ED-4DB2-BD59-A6C34878D82A}">
                    <a16:rowId xmlns:a16="http://schemas.microsoft.com/office/drawing/2014/main" val="10001"/>
                  </a:ext>
                </a:extLst>
              </a:tr>
              <a:tr h="371475">
                <a:tc>
                  <a:txBody>
                    <a:bodyPr/>
                    <a:lstStyle/>
                    <a:p>
                      <a:pPr algn="ctr"/>
                      <a:r>
                        <a:rPr lang="en-US" sz="1000" b="1" dirty="0"/>
                        <a:t>4</a:t>
                      </a:r>
                    </a:p>
                  </a:txBody>
                  <a:tcPr marL="74295" marR="74295" marT="37148" marB="3714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u="none" dirty="0"/>
                        <a:t>May 1966 </a:t>
                      </a:r>
                      <a:r>
                        <a:rPr lang="en-US" sz="1000" b="0" u="none" dirty="0"/>
                        <a:t>– Stokely Carmichael is elected chairman of SNCC. He brought more people who believed in Black Power into SNCC and so it became more radical.</a:t>
                      </a:r>
                    </a:p>
                  </a:txBody>
                  <a:tcPr marL="74295" marR="74295" marT="37148" marB="37148"/>
                </a:tc>
                <a:extLst>
                  <a:ext uri="{0D108BD9-81ED-4DB2-BD59-A6C34878D82A}">
                    <a16:rowId xmlns:a16="http://schemas.microsoft.com/office/drawing/2014/main" val="10002"/>
                  </a:ext>
                </a:extLst>
              </a:tr>
              <a:tr h="520065">
                <a:tc>
                  <a:txBody>
                    <a:bodyPr/>
                    <a:lstStyle/>
                    <a:p>
                      <a:pPr algn="ctr"/>
                      <a:r>
                        <a:rPr lang="en-US" sz="1000" b="1" dirty="0"/>
                        <a:t>5</a:t>
                      </a:r>
                    </a:p>
                  </a:txBody>
                  <a:tcPr marL="74295" marR="74295" marT="37148" marB="37148"/>
                </a:tc>
                <a:tc>
                  <a:txBody>
                    <a:bodyPr/>
                    <a:lstStyle/>
                    <a:p>
                      <a:pPr algn="l"/>
                      <a:r>
                        <a:rPr lang="en-US" sz="1000" b="1" dirty="0"/>
                        <a:t>June 1966 </a:t>
                      </a:r>
                      <a:r>
                        <a:rPr lang="en-US" sz="1000" b="0" dirty="0"/>
                        <a:t>– James Meredith led the March Against Fear through Mississippi protesting against violence black Americans in the South faced. Meredith was shot and Martin Luther King replaced him.</a:t>
                      </a:r>
                    </a:p>
                  </a:txBody>
                  <a:tcPr marL="74295" marR="74295" marT="37148" marB="37148"/>
                </a:tc>
                <a:extLst>
                  <a:ext uri="{0D108BD9-81ED-4DB2-BD59-A6C34878D82A}">
                    <a16:rowId xmlns:a16="http://schemas.microsoft.com/office/drawing/2014/main" val="10003"/>
                  </a:ext>
                </a:extLst>
              </a:tr>
              <a:tr h="668655">
                <a:tc>
                  <a:txBody>
                    <a:bodyPr/>
                    <a:lstStyle/>
                    <a:p>
                      <a:pPr algn="ctr"/>
                      <a:r>
                        <a:rPr lang="en-US" sz="1000" b="1" dirty="0"/>
                        <a:t>6</a:t>
                      </a:r>
                    </a:p>
                  </a:txBody>
                  <a:tcPr marL="74295" marR="74295" marT="37148" marB="37148"/>
                </a:tc>
                <a:tc>
                  <a:txBody>
                    <a:bodyPr/>
                    <a:lstStyle/>
                    <a:p>
                      <a:pPr algn="l"/>
                      <a:r>
                        <a:rPr lang="en-US" sz="1000" b="1" dirty="0"/>
                        <a:t>October 1966 – </a:t>
                      </a:r>
                      <a:r>
                        <a:rPr lang="en-US" sz="1000" b="0" dirty="0"/>
                        <a:t>Huey P Newton and Bobby Seale set up the Black Panthers. They believed white officials and police were not supporting black communities. They were willing to work with white people who shared their beliefs. They provided them with medical clinics, ran breakfast clubs and ran courses.</a:t>
                      </a:r>
                      <a:endParaRPr lang="en-US" sz="1000" b="1" dirty="0"/>
                    </a:p>
                  </a:txBody>
                  <a:tcPr marL="74295" marR="74295" marT="37148" marB="37148"/>
                </a:tc>
                <a:extLst>
                  <a:ext uri="{0D108BD9-81ED-4DB2-BD59-A6C34878D82A}">
                    <a16:rowId xmlns:a16="http://schemas.microsoft.com/office/drawing/2014/main" val="1551602491"/>
                  </a:ext>
                </a:extLst>
              </a:tr>
              <a:tr h="371475">
                <a:tc>
                  <a:txBody>
                    <a:bodyPr/>
                    <a:lstStyle/>
                    <a:p>
                      <a:pPr algn="ctr"/>
                      <a:r>
                        <a:rPr lang="en-US" sz="1000" b="1" dirty="0"/>
                        <a:t>7</a:t>
                      </a:r>
                    </a:p>
                  </a:txBody>
                  <a:tcPr marL="74295" marR="74295" marT="37148" marB="37148"/>
                </a:tc>
                <a:tc>
                  <a:txBody>
                    <a:bodyPr/>
                    <a:lstStyle/>
                    <a:p>
                      <a:pPr algn="l"/>
                      <a:r>
                        <a:rPr lang="en-US" sz="1000" b="1" dirty="0"/>
                        <a:t>1968 – </a:t>
                      </a:r>
                      <a:r>
                        <a:rPr lang="en-US" sz="1000" b="0" dirty="0"/>
                        <a:t>Mexico Olympics sees Tommie Smith and John Carlos protest when accepting their medals. They received a negative response.</a:t>
                      </a:r>
                      <a:endParaRPr lang="en-US" sz="1000" b="1" dirty="0"/>
                    </a:p>
                  </a:txBody>
                  <a:tcPr marL="74295" marR="74295" marT="37148" marB="37148"/>
                </a:tc>
                <a:extLst>
                  <a:ext uri="{0D108BD9-81ED-4DB2-BD59-A6C34878D82A}">
                    <a16:rowId xmlns:a16="http://schemas.microsoft.com/office/drawing/2014/main" val="942007461"/>
                  </a:ext>
                </a:extLst>
              </a:tr>
            </a:tbl>
          </a:graphicData>
        </a:graphic>
      </p:graphicFrame>
      <p:sp>
        <p:nvSpPr>
          <p:cNvPr id="26" name="TextBox 25"/>
          <p:cNvSpPr txBox="1"/>
          <p:nvPr/>
        </p:nvSpPr>
        <p:spPr>
          <a:xfrm>
            <a:off x="176585" y="976452"/>
            <a:ext cx="3938742" cy="267446"/>
          </a:xfrm>
          <a:prstGeom prst="rect">
            <a:avLst/>
          </a:prstGeom>
          <a:noFill/>
        </p:spPr>
        <p:txBody>
          <a:bodyPr wrap="square" rtlCol="0">
            <a:spAutoFit/>
          </a:bodyPr>
          <a:lstStyle/>
          <a:p>
            <a:r>
              <a:rPr lang="en-US" sz="1138" b="1" u="sng" dirty="0"/>
              <a:t>Key Events</a:t>
            </a:r>
          </a:p>
        </p:txBody>
      </p:sp>
      <p:sp>
        <p:nvSpPr>
          <p:cNvPr id="14" name="TextBox 13"/>
          <p:cNvSpPr txBox="1"/>
          <p:nvPr/>
        </p:nvSpPr>
        <p:spPr>
          <a:xfrm>
            <a:off x="4868496" y="991646"/>
            <a:ext cx="3938742" cy="267446"/>
          </a:xfrm>
          <a:prstGeom prst="rect">
            <a:avLst/>
          </a:prstGeom>
          <a:noFill/>
        </p:spPr>
        <p:txBody>
          <a:bodyPr wrap="square" rtlCol="0">
            <a:spAutoFit/>
          </a:bodyPr>
          <a:lstStyle/>
          <a:p>
            <a:r>
              <a:rPr lang="en-US" sz="1138" b="1" u="sng" dirty="0"/>
              <a:t>Key Words</a:t>
            </a:r>
          </a:p>
        </p:txBody>
      </p:sp>
      <p:pic>
        <p:nvPicPr>
          <p:cNvPr id="4" name="Picture 3">
            <a:extLst>
              <a:ext uri="{FF2B5EF4-FFF2-40B4-BE49-F238E27FC236}">
                <a16:creationId xmlns:a16="http://schemas.microsoft.com/office/drawing/2014/main" id="{CCA5E42F-161A-403F-80ED-0FE0B6821C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7239" y="4684736"/>
            <a:ext cx="937909" cy="1276269"/>
          </a:xfrm>
          <a:prstGeom prst="rect">
            <a:avLst/>
          </a:prstGeom>
        </p:spPr>
      </p:pic>
      <p:pic>
        <p:nvPicPr>
          <p:cNvPr id="8" name="Picture 7">
            <a:extLst>
              <a:ext uri="{FF2B5EF4-FFF2-40B4-BE49-F238E27FC236}">
                <a16:creationId xmlns:a16="http://schemas.microsoft.com/office/drawing/2014/main" id="{146BAD07-9A61-4A29-9933-B810E6FF82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588" y="4684736"/>
            <a:ext cx="898357" cy="1196812"/>
          </a:xfrm>
          <a:prstGeom prst="rect">
            <a:avLst/>
          </a:prstGeom>
        </p:spPr>
      </p:pic>
      <p:sp>
        <p:nvSpPr>
          <p:cNvPr id="2" name="TextBox 1">
            <a:extLst>
              <a:ext uri="{FF2B5EF4-FFF2-40B4-BE49-F238E27FC236}">
                <a16:creationId xmlns:a16="http://schemas.microsoft.com/office/drawing/2014/main" id="{A56AB5D8-D174-452F-B2A7-0038610E2A49}"/>
              </a:ext>
            </a:extLst>
          </p:cNvPr>
          <p:cNvSpPr txBox="1"/>
          <p:nvPr/>
        </p:nvSpPr>
        <p:spPr>
          <a:xfrm>
            <a:off x="4868496" y="3506391"/>
            <a:ext cx="4860919" cy="1892826"/>
          </a:xfrm>
          <a:prstGeom prst="rect">
            <a:avLst/>
          </a:prstGeom>
          <a:noFill/>
          <a:ln>
            <a:solidFill>
              <a:schemeClr val="tx1"/>
            </a:solidFill>
          </a:ln>
        </p:spPr>
        <p:txBody>
          <a:bodyPr wrap="square" rtlCol="0">
            <a:spAutoFit/>
          </a:bodyPr>
          <a:lstStyle/>
          <a:p>
            <a:r>
              <a:rPr lang="en-GB" sz="975" b="1" dirty="0"/>
              <a:t>Source B From a 2001 interview with Raney Norwood from North Carolina, who joined the Panthers in 1967.</a:t>
            </a:r>
          </a:p>
          <a:p>
            <a:endParaRPr lang="en-GB" sz="975" b="1" dirty="0"/>
          </a:p>
          <a:p>
            <a:r>
              <a:rPr lang="en-GB" sz="975" i="1" dirty="0"/>
              <a:t>What really caught my attention was a group of Black Panthers. They weren’t really recruiting at the time. What they were trying to do was help. We decided to hang out with them and see what it’s all about. </a:t>
            </a:r>
          </a:p>
          <a:p>
            <a:r>
              <a:rPr lang="en-GB" sz="975" i="1" dirty="0"/>
              <a:t>They taught us a lot. It was not just hatred. They were teaching us what was really going on. They were showing us black kids being sent to school with no breakfast, sitting there at school with only half the books they needed.</a:t>
            </a:r>
          </a:p>
          <a:p>
            <a:r>
              <a:rPr lang="en-GB" sz="975" i="1" dirty="0"/>
              <a:t>We decided to join up. When you became a Panther you came back into the black neighbourhood. It was hard for them to accept you because they were afraid.</a:t>
            </a:r>
          </a:p>
          <a:p>
            <a:r>
              <a:rPr lang="en-GB" sz="975" i="1" dirty="0"/>
              <a:t>We might have been trouble makers, we might have been the type to kill police </a:t>
            </a:r>
            <a:r>
              <a:rPr lang="en-GB" sz="975" i="1" dirty="0" err="1"/>
              <a:t>offivcer</a:t>
            </a:r>
            <a:r>
              <a:rPr lang="en-GB" sz="975" i="1" dirty="0"/>
              <a:t>.</a:t>
            </a:r>
          </a:p>
        </p:txBody>
      </p:sp>
    </p:spTree>
    <p:extLst>
      <p:ext uri="{BB962C8B-B14F-4D97-AF65-F5344CB8AC3E}">
        <p14:creationId xmlns:p14="http://schemas.microsoft.com/office/powerpoint/2010/main" val="4025839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37C747BD-A23F-4509-B0B4-B90665D1DEB3}"/>
              </a:ext>
            </a:extLst>
          </p:cNvPr>
          <p:cNvSpPr txBox="1"/>
          <p:nvPr/>
        </p:nvSpPr>
        <p:spPr>
          <a:xfrm>
            <a:off x="1281774" y="756483"/>
            <a:ext cx="7688326" cy="317459"/>
          </a:xfrm>
          <a:prstGeom prst="rect">
            <a:avLst/>
          </a:prstGeom>
          <a:noFill/>
        </p:spPr>
        <p:txBody>
          <a:bodyPr wrap="square" rtlCol="0" anchor="t">
            <a:spAutoFit/>
          </a:bodyPr>
          <a:lstStyle/>
          <a:p>
            <a:pPr algn="ctr"/>
            <a:r>
              <a:rPr lang="en-US" sz="1463" b="1" dirty="0"/>
              <a:t>Knowledge </a:t>
            </a:r>
            <a:r>
              <a:rPr lang="en-US" sz="1463" b="1" dirty="0" err="1"/>
              <a:t>Organiser</a:t>
            </a:r>
            <a:r>
              <a:rPr lang="en-US" sz="1463" b="1" dirty="0"/>
              <a:t> - Topic 2.3: Malcolm X and Black Power, 1963 - 70</a:t>
            </a:r>
          </a:p>
        </p:txBody>
      </p:sp>
      <p:graphicFrame>
        <p:nvGraphicFramePr>
          <p:cNvPr id="13" name="Table 12">
            <a:extLst>
              <a:ext uri="{FF2B5EF4-FFF2-40B4-BE49-F238E27FC236}">
                <a16:creationId xmlns:a16="http://schemas.microsoft.com/office/drawing/2014/main" id="{F6305BEC-5240-42FD-A450-B1449D0D5D74}"/>
              </a:ext>
            </a:extLst>
          </p:cNvPr>
          <p:cNvGraphicFramePr>
            <a:graphicFrameLocks noGrp="1"/>
          </p:cNvGraphicFramePr>
          <p:nvPr>
            <p:extLst/>
          </p:nvPr>
        </p:nvGraphicFramePr>
        <p:xfrm>
          <a:off x="111964" y="1066302"/>
          <a:ext cx="4164129" cy="2505080"/>
        </p:xfrm>
        <a:graphic>
          <a:graphicData uri="http://schemas.openxmlformats.org/drawingml/2006/table">
            <a:tbl>
              <a:tblPr firstRow="1" bandRow="1">
                <a:tableStyleId>{5940675A-B579-460E-94D1-54222C63F5DA}</a:tableStyleId>
              </a:tblPr>
              <a:tblGrid>
                <a:gridCol w="4164129">
                  <a:extLst>
                    <a:ext uri="{9D8B030D-6E8A-4147-A177-3AD203B41FA5}">
                      <a16:colId xmlns:a16="http://schemas.microsoft.com/office/drawing/2014/main" val="20001"/>
                    </a:ext>
                  </a:extLst>
                </a:gridCol>
              </a:tblGrid>
              <a:tr h="222885">
                <a:tc>
                  <a:txBody>
                    <a:bodyPr/>
                    <a:lstStyle/>
                    <a:p>
                      <a:pPr lvl="0">
                        <a:buNone/>
                      </a:pPr>
                      <a:r>
                        <a:rPr lang="en-US" sz="1000" b="1" u="none" dirty="0"/>
                        <a:t>1. Answer the questions in the space below</a:t>
                      </a:r>
                    </a:p>
                  </a:txBody>
                  <a:tcPr marL="74295" marR="74295" marT="37148" marB="37148"/>
                </a:tc>
                <a:extLst>
                  <a:ext uri="{0D108BD9-81ED-4DB2-BD59-A6C34878D82A}">
                    <a16:rowId xmlns:a16="http://schemas.microsoft.com/office/drawing/2014/main" val="4160498494"/>
                  </a:ext>
                </a:extLst>
              </a:tr>
              <a:tr h="520065">
                <a:tc>
                  <a:txBody>
                    <a:bodyPr/>
                    <a:lstStyle/>
                    <a:p>
                      <a:pPr>
                        <a:buNone/>
                      </a:pPr>
                      <a:r>
                        <a:rPr lang="en-GB" sz="1000" b="1" i="0" u="none" strike="noStrike" kern="1200" baseline="0" dirty="0">
                          <a:solidFill>
                            <a:srgbClr val="000000"/>
                          </a:solidFill>
                          <a:latin typeface="+mn-lt"/>
                          <a:ea typeface="+mn-ea"/>
                          <a:cs typeface="+mn-cs"/>
                        </a:rPr>
                        <a:t>What was black nationalism?</a:t>
                      </a:r>
                      <a:endParaRPr lang="en-GB" sz="1000" b="0" i="0" u="none" strike="noStrike" kern="1200" baseline="0" dirty="0">
                        <a:solidFill>
                          <a:srgbClr val="000000"/>
                        </a:solidFill>
                        <a:latin typeface="+mn-lt"/>
                        <a:ea typeface="+mn-ea"/>
                        <a:cs typeface="+mn-cs"/>
                      </a:endParaRPr>
                    </a:p>
                    <a:p>
                      <a:pPr lvl="0">
                        <a:buNone/>
                      </a:pPr>
                      <a:endParaRPr lang="en-US" sz="1000" b="1" u="none" dirty="0"/>
                    </a:p>
                    <a:p>
                      <a:pPr lvl="0">
                        <a:buNone/>
                      </a:pPr>
                      <a:endParaRPr lang="en-US" sz="1000" b="1" u="none" dirty="0"/>
                    </a:p>
                  </a:txBody>
                  <a:tcPr marL="74295" marR="74295" marT="37148" marB="37148"/>
                </a:tc>
                <a:extLst>
                  <a:ext uri="{0D108BD9-81ED-4DB2-BD59-A6C34878D82A}">
                    <a16:rowId xmlns:a16="http://schemas.microsoft.com/office/drawing/2014/main" val="10000"/>
                  </a:ext>
                </a:extLst>
              </a:tr>
              <a:tr h="52006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b="1" u="none" dirty="0"/>
                        <a:t>How did Stokely Carmichael change SNCC?</a:t>
                      </a:r>
                    </a:p>
                    <a:p>
                      <a:pPr marL="0" marR="0" lvl="0" indent="0" algn="l" defTabSz="457200" eaLnBrk="1" fontAlgn="auto" latinLnBrk="0" hangingPunct="1">
                        <a:lnSpc>
                          <a:spcPct val="100000"/>
                        </a:lnSpc>
                        <a:spcBef>
                          <a:spcPts val="0"/>
                        </a:spcBef>
                        <a:spcAft>
                          <a:spcPts val="0"/>
                        </a:spcAft>
                        <a:buClrTx/>
                        <a:buSzTx/>
                        <a:buFontTx/>
                        <a:buNone/>
                        <a:tabLst/>
                        <a:defRPr/>
                      </a:pPr>
                      <a:endParaRPr lang="en-US" sz="1000" b="1" u="none" dirty="0"/>
                    </a:p>
                    <a:p>
                      <a:pPr marL="0" marR="0" lvl="0" indent="0" algn="l" defTabSz="457200" eaLnBrk="1" fontAlgn="auto" latinLnBrk="0" hangingPunct="1">
                        <a:lnSpc>
                          <a:spcPct val="100000"/>
                        </a:lnSpc>
                        <a:spcBef>
                          <a:spcPts val="0"/>
                        </a:spcBef>
                        <a:spcAft>
                          <a:spcPts val="0"/>
                        </a:spcAft>
                        <a:buClrTx/>
                        <a:buSzTx/>
                        <a:buFontTx/>
                        <a:buNone/>
                        <a:tabLst/>
                        <a:defRPr/>
                      </a:pPr>
                      <a:endParaRPr lang="en-US" sz="1000" b="1" u="none" dirty="0"/>
                    </a:p>
                  </a:txBody>
                  <a:tcPr marL="74295" marR="74295" marT="37148" marB="37148"/>
                </a:tc>
                <a:extLst>
                  <a:ext uri="{0D108BD9-81ED-4DB2-BD59-A6C34878D82A}">
                    <a16:rowId xmlns:a16="http://schemas.microsoft.com/office/drawing/2014/main" val="10001"/>
                  </a:ext>
                </a:extLst>
              </a:tr>
              <a:tr h="520065">
                <a:tc>
                  <a:txBody>
                    <a:bodyPr/>
                    <a:lstStyle/>
                    <a:p>
                      <a:pPr>
                        <a:buNone/>
                      </a:pPr>
                      <a:r>
                        <a:rPr lang="en-US" sz="1000" b="1" baseline="0" dirty="0"/>
                        <a:t>What was the March Against Fear?</a:t>
                      </a:r>
                      <a:endParaRPr lang="en-US" sz="1000" b="0" baseline="0" dirty="0"/>
                    </a:p>
                    <a:p>
                      <a:pPr lvl="0">
                        <a:buNone/>
                      </a:pPr>
                      <a:endParaRPr lang="en-US" sz="1000" b="1" dirty="0"/>
                    </a:p>
                    <a:p>
                      <a:pPr lvl="0">
                        <a:buNone/>
                      </a:pPr>
                      <a:endParaRPr lang="en-US" sz="1000" b="1" dirty="0"/>
                    </a:p>
                  </a:txBody>
                  <a:tcPr marL="74295" marR="74295" marT="37148" marB="37148"/>
                </a:tc>
                <a:extLst>
                  <a:ext uri="{0D108BD9-81ED-4DB2-BD59-A6C34878D82A}">
                    <a16:rowId xmlns:a16="http://schemas.microsoft.com/office/drawing/2014/main" val="10002"/>
                  </a:ext>
                </a:extLst>
              </a:tr>
              <a:tr h="520065">
                <a:tc>
                  <a:txBody>
                    <a:bodyPr/>
                    <a:lstStyle/>
                    <a:p>
                      <a:pPr lvl="0">
                        <a:buNone/>
                      </a:pPr>
                      <a:r>
                        <a:rPr lang="en-US" sz="1000" b="1" dirty="0"/>
                        <a:t>What happened to Tommie Smith and John Carlos on their return to the USA?</a:t>
                      </a:r>
                    </a:p>
                    <a:p>
                      <a:pPr lvl="0">
                        <a:buNone/>
                      </a:pPr>
                      <a:endParaRPr lang="en-US" sz="1000" b="1" dirty="0"/>
                    </a:p>
                    <a:p>
                      <a:pPr lvl="0">
                        <a:buNone/>
                      </a:pPr>
                      <a:endParaRPr lang="en-US" sz="1000" b="1" dirty="0"/>
                    </a:p>
                  </a:txBody>
                  <a:tcPr marL="74295" marR="74295" marT="37148" marB="37148"/>
                </a:tc>
                <a:extLst>
                  <a:ext uri="{0D108BD9-81ED-4DB2-BD59-A6C34878D82A}">
                    <a16:rowId xmlns:a16="http://schemas.microsoft.com/office/drawing/2014/main" val="10003"/>
                  </a:ext>
                </a:extLst>
              </a:tr>
            </a:tbl>
          </a:graphicData>
        </a:graphic>
      </p:graphicFrame>
      <p:graphicFrame>
        <p:nvGraphicFramePr>
          <p:cNvPr id="17" name="Table 16">
            <a:extLst>
              <a:ext uri="{FF2B5EF4-FFF2-40B4-BE49-F238E27FC236}">
                <a16:creationId xmlns:a16="http://schemas.microsoft.com/office/drawing/2014/main" id="{9688F440-0ED5-4DEF-9893-6F42F55D24B3}"/>
              </a:ext>
            </a:extLst>
          </p:cNvPr>
          <p:cNvGraphicFramePr>
            <a:graphicFrameLocks noGrp="1"/>
          </p:cNvGraphicFramePr>
          <p:nvPr>
            <p:extLst/>
          </p:nvPr>
        </p:nvGraphicFramePr>
        <p:xfrm>
          <a:off x="111965" y="3477689"/>
          <a:ext cx="4187048" cy="2640718"/>
        </p:xfrm>
        <a:graphic>
          <a:graphicData uri="http://schemas.openxmlformats.org/drawingml/2006/table">
            <a:tbl>
              <a:tblPr firstRow="1" bandRow="1">
                <a:tableStyleId>{5940675A-B579-460E-94D1-54222C63F5DA}</a:tableStyleId>
              </a:tblPr>
              <a:tblGrid>
                <a:gridCol w="1911062">
                  <a:extLst>
                    <a:ext uri="{9D8B030D-6E8A-4147-A177-3AD203B41FA5}">
                      <a16:colId xmlns:a16="http://schemas.microsoft.com/office/drawing/2014/main" val="20001"/>
                    </a:ext>
                  </a:extLst>
                </a:gridCol>
                <a:gridCol w="2275986">
                  <a:extLst>
                    <a:ext uri="{9D8B030D-6E8A-4147-A177-3AD203B41FA5}">
                      <a16:colId xmlns:a16="http://schemas.microsoft.com/office/drawing/2014/main" val="20002"/>
                    </a:ext>
                  </a:extLst>
                </a:gridCol>
              </a:tblGrid>
              <a:tr h="510586">
                <a:tc gridSpan="2">
                  <a:txBody>
                    <a:bodyPr/>
                    <a:lstStyle/>
                    <a:p>
                      <a:pPr lvl="0" algn="l">
                        <a:buNone/>
                      </a:pPr>
                      <a:r>
                        <a:rPr lang="en-US" sz="1000" b="1" dirty="0"/>
                        <a:t>2.  Label the two pictures describing the key views of Malcolm X and the Black Panthers, as well as their aims</a:t>
                      </a:r>
                      <a:endParaRPr lang="en-US" sz="1000" dirty="0"/>
                    </a:p>
                  </a:txBody>
                  <a:tcPr marL="74295" marR="74295" marT="37148" marB="37148"/>
                </a:tc>
                <a:tc hMerge="1">
                  <a:txBody>
                    <a:bodyPr/>
                    <a:lstStyle/>
                    <a:p>
                      <a:pPr defTabSz="457200" eaLnBrk="1" fontAlgn="auto" latinLnBrk="0" hangingPunct="1">
                        <a:buClrTx/>
                        <a:buSzTx/>
                        <a:tabLst/>
                        <a:defRPr/>
                      </a:pPr>
                      <a:endParaRPr lang="en-US"/>
                    </a:p>
                  </a:txBody>
                  <a:tcPr/>
                </a:tc>
                <a:extLst>
                  <a:ext uri="{0D108BD9-81ED-4DB2-BD59-A6C34878D82A}">
                    <a16:rowId xmlns:a16="http://schemas.microsoft.com/office/drawing/2014/main" val="3562140781"/>
                  </a:ext>
                </a:extLst>
              </a:tr>
              <a:tr h="2130132">
                <a:tc>
                  <a:txBody>
                    <a:bodyPr/>
                    <a:lstStyle/>
                    <a:p>
                      <a:pPr algn="l">
                        <a:buNone/>
                      </a:pPr>
                      <a:endParaRPr lang="en-US" sz="1000" b="0" dirty="0"/>
                    </a:p>
                    <a:p>
                      <a:pPr algn="l">
                        <a:buNone/>
                      </a:pPr>
                      <a:endParaRPr lang="en-US" sz="1000" b="0" dirty="0"/>
                    </a:p>
                    <a:p>
                      <a:pPr algn="l">
                        <a:buNone/>
                      </a:pPr>
                      <a:endParaRPr lang="en-US" sz="1000" b="0" dirty="0"/>
                    </a:p>
                    <a:p>
                      <a:pPr algn="l">
                        <a:buNone/>
                      </a:pPr>
                      <a:endParaRPr lang="en-US" sz="1000" b="0" dirty="0"/>
                    </a:p>
                    <a:p>
                      <a:pPr algn="l">
                        <a:buNone/>
                      </a:pPr>
                      <a:endParaRPr lang="en-US" sz="1000" b="0" dirty="0"/>
                    </a:p>
                    <a:p>
                      <a:pPr algn="l">
                        <a:buNone/>
                      </a:pPr>
                      <a:endParaRPr lang="en-US" sz="1000" b="0" dirty="0"/>
                    </a:p>
                    <a:p>
                      <a:pPr algn="l">
                        <a:buNone/>
                      </a:pPr>
                      <a:endParaRPr lang="en-US" sz="1000" b="0" dirty="0"/>
                    </a:p>
                    <a:p>
                      <a:pPr algn="l">
                        <a:buNone/>
                      </a:pPr>
                      <a:endParaRPr lang="en-US" sz="1000" b="0" dirty="0"/>
                    </a:p>
                    <a:p>
                      <a:pPr algn="l">
                        <a:buNone/>
                      </a:pPr>
                      <a:endParaRPr lang="en-US" sz="1000" b="0" dirty="0"/>
                    </a:p>
                    <a:p>
                      <a:pPr algn="l">
                        <a:buNone/>
                      </a:pPr>
                      <a:endParaRPr lang="en-US" sz="1000" b="0" dirty="0"/>
                    </a:p>
                    <a:p>
                      <a:pPr algn="l">
                        <a:buNone/>
                      </a:pPr>
                      <a:endParaRPr lang="en-US" sz="1000" b="0" dirty="0"/>
                    </a:p>
                    <a:p>
                      <a:pPr algn="l">
                        <a:buNone/>
                      </a:pPr>
                      <a:endParaRPr lang="en-US" sz="1000" b="0" dirty="0"/>
                    </a:p>
                    <a:p>
                      <a:pPr algn="l">
                        <a:buNone/>
                      </a:pPr>
                      <a:endParaRPr lang="en-US" sz="1000" b="0" dirty="0"/>
                    </a:p>
                  </a:txBody>
                  <a:tcPr marL="74295" marR="74295" marT="37148" marB="37148"/>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000" b="0" baseline="0" dirty="0"/>
                    </a:p>
                  </a:txBody>
                  <a:tcPr marL="74295" marR="74295" marT="37148" marB="37148"/>
                </a:tc>
                <a:extLst>
                  <a:ext uri="{0D108BD9-81ED-4DB2-BD59-A6C34878D82A}">
                    <a16:rowId xmlns:a16="http://schemas.microsoft.com/office/drawing/2014/main" val="10000"/>
                  </a:ext>
                </a:extLst>
              </a:tr>
            </a:tbl>
          </a:graphicData>
        </a:graphic>
      </p:graphicFrame>
      <p:pic>
        <p:nvPicPr>
          <p:cNvPr id="18" name="Picture 17">
            <a:extLst>
              <a:ext uri="{FF2B5EF4-FFF2-40B4-BE49-F238E27FC236}">
                <a16:creationId xmlns:a16="http://schemas.microsoft.com/office/drawing/2014/main" id="{A72A24A9-49F2-4C52-9C68-3740B79022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684" y="4739983"/>
            <a:ext cx="464773" cy="632444"/>
          </a:xfrm>
          <a:prstGeom prst="rect">
            <a:avLst/>
          </a:prstGeom>
        </p:spPr>
      </p:pic>
      <p:pic>
        <p:nvPicPr>
          <p:cNvPr id="3" name="Picture 2">
            <a:extLst>
              <a:ext uri="{FF2B5EF4-FFF2-40B4-BE49-F238E27FC236}">
                <a16:creationId xmlns:a16="http://schemas.microsoft.com/office/drawing/2014/main" id="{F587E7C0-231A-4081-B13D-15173EC4EC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82976" y="4739983"/>
            <a:ext cx="717022" cy="632444"/>
          </a:xfrm>
          <a:prstGeom prst="rect">
            <a:avLst/>
          </a:prstGeom>
        </p:spPr>
      </p:pic>
      <p:graphicFrame>
        <p:nvGraphicFramePr>
          <p:cNvPr id="7" name="Table 6">
            <a:extLst>
              <a:ext uri="{FF2B5EF4-FFF2-40B4-BE49-F238E27FC236}">
                <a16:creationId xmlns:a16="http://schemas.microsoft.com/office/drawing/2014/main" id="{A12235DC-AEC9-4E0C-9363-2C3F8E175CBE}"/>
              </a:ext>
            </a:extLst>
          </p:cNvPr>
          <p:cNvGraphicFramePr>
            <a:graphicFrameLocks noGrp="1"/>
          </p:cNvGraphicFramePr>
          <p:nvPr>
            <p:extLst/>
          </p:nvPr>
        </p:nvGraphicFramePr>
        <p:xfrm>
          <a:off x="4631055" y="1119664"/>
          <a:ext cx="4569261" cy="5342314"/>
        </p:xfrm>
        <a:graphic>
          <a:graphicData uri="http://schemas.openxmlformats.org/drawingml/2006/table">
            <a:tbl>
              <a:tblPr firstRow="1" bandRow="1">
                <a:tableStyleId>{5940675A-B579-460E-94D1-54222C63F5DA}</a:tableStyleId>
              </a:tblPr>
              <a:tblGrid>
                <a:gridCol w="4569261">
                  <a:extLst>
                    <a:ext uri="{9D8B030D-6E8A-4147-A177-3AD203B41FA5}">
                      <a16:colId xmlns:a16="http://schemas.microsoft.com/office/drawing/2014/main" val="20001"/>
                    </a:ext>
                  </a:extLst>
                </a:gridCol>
              </a:tblGrid>
              <a:tr h="391218">
                <a:tc>
                  <a:txBody>
                    <a:bodyPr/>
                    <a:lstStyle/>
                    <a:p>
                      <a:pPr lvl="0" algn="l">
                        <a:buNone/>
                      </a:pPr>
                      <a:r>
                        <a:rPr lang="en-US" sz="1000" b="1" dirty="0"/>
                        <a:t>3. How useful is Source B for an enquiry into the aims of the Black Panthers. Explain your answer using the source and your own knowledge.</a:t>
                      </a:r>
                      <a:endParaRPr lang="en-US" sz="1000" dirty="0"/>
                    </a:p>
                  </a:txBody>
                  <a:tcPr marL="74295" marR="74295" marT="37148" marB="37148"/>
                </a:tc>
                <a:extLst>
                  <a:ext uri="{0D108BD9-81ED-4DB2-BD59-A6C34878D82A}">
                    <a16:rowId xmlns:a16="http://schemas.microsoft.com/office/drawing/2014/main" val="3562140781"/>
                  </a:ext>
                </a:extLst>
              </a:tr>
              <a:tr h="4383405">
                <a:tc>
                  <a:txBody>
                    <a:bodyPr/>
                    <a:lstStyle/>
                    <a:p>
                      <a:pPr algn="ctr">
                        <a:buNone/>
                      </a:pPr>
                      <a:endParaRPr lang="en-US" sz="1000" b="0" dirty="0"/>
                    </a:p>
                    <a:p>
                      <a:pPr algn="l">
                        <a:buNone/>
                      </a:pPr>
                      <a:r>
                        <a:rPr lang="en-US" sz="1000" b="0"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pPr algn="l">
                        <a:buNone/>
                      </a:pPr>
                      <a:r>
                        <a:rPr lang="en-US" sz="1000" b="0" dirty="0"/>
                        <a:t>_______________________________________________________________________</a:t>
                      </a:r>
                    </a:p>
                    <a:p>
                      <a:pPr algn="l">
                        <a:buNone/>
                      </a:pPr>
                      <a:r>
                        <a:rPr lang="en-US" sz="1000" b="0"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pPr algn="ctr">
                        <a:buNone/>
                      </a:pPr>
                      <a:endParaRPr lang="en-US" sz="1000" b="0" dirty="0"/>
                    </a:p>
                    <a:p>
                      <a:pPr algn="ctr">
                        <a:buNone/>
                      </a:pPr>
                      <a:endParaRPr lang="en-US" sz="1000" b="0" dirty="0"/>
                    </a:p>
                  </a:txBody>
                  <a:tcPr marL="74295" marR="74295" marT="37148" marB="37148"/>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8691229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43445" y="124968"/>
            <a:ext cx="9462555" cy="369332"/>
          </a:xfrm>
          <a:prstGeom prst="rect">
            <a:avLst/>
          </a:prstGeom>
          <a:noFill/>
        </p:spPr>
        <p:txBody>
          <a:bodyPr wrap="square" rtlCol="0" anchor="t">
            <a:spAutoFit/>
          </a:bodyPr>
          <a:lstStyle/>
          <a:p>
            <a:pPr algn="ctr"/>
            <a:r>
              <a:rPr lang="en-US" b="1" dirty="0"/>
              <a:t>Knowledge </a:t>
            </a:r>
            <a:r>
              <a:rPr lang="en-US" b="1" dirty="0" err="1"/>
              <a:t>Organiser</a:t>
            </a:r>
            <a:r>
              <a:rPr lang="en-US" b="1" dirty="0"/>
              <a:t> - Topic 2.4 Civil Rights Movement, 1965 - 75</a:t>
            </a:r>
          </a:p>
        </p:txBody>
      </p:sp>
      <p:graphicFrame>
        <p:nvGraphicFramePr>
          <p:cNvPr id="11" name="Table 10"/>
          <p:cNvGraphicFramePr>
            <a:graphicFrameLocks noGrp="1"/>
          </p:cNvGraphicFramePr>
          <p:nvPr>
            <p:extLst/>
          </p:nvPr>
        </p:nvGraphicFramePr>
        <p:xfrm>
          <a:off x="5087234" y="966081"/>
          <a:ext cx="4635264" cy="1920240"/>
        </p:xfrm>
        <a:graphic>
          <a:graphicData uri="http://schemas.openxmlformats.org/drawingml/2006/table">
            <a:tbl>
              <a:tblPr firstRow="1" bandRow="1">
                <a:tableStyleId>{5940675A-B579-460E-94D1-54222C63F5DA}</a:tableStyleId>
              </a:tblPr>
              <a:tblGrid>
                <a:gridCol w="388199">
                  <a:extLst>
                    <a:ext uri="{9D8B030D-6E8A-4147-A177-3AD203B41FA5}">
                      <a16:colId xmlns:a16="http://schemas.microsoft.com/office/drawing/2014/main" val="20000"/>
                    </a:ext>
                  </a:extLst>
                </a:gridCol>
                <a:gridCol w="990681">
                  <a:extLst>
                    <a:ext uri="{9D8B030D-6E8A-4147-A177-3AD203B41FA5}">
                      <a16:colId xmlns:a16="http://schemas.microsoft.com/office/drawing/2014/main" val="20001"/>
                    </a:ext>
                  </a:extLst>
                </a:gridCol>
                <a:gridCol w="3256384">
                  <a:extLst>
                    <a:ext uri="{9D8B030D-6E8A-4147-A177-3AD203B41FA5}">
                      <a16:colId xmlns:a16="http://schemas.microsoft.com/office/drawing/2014/main" val="20002"/>
                    </a:ext>
                  </a:extLst>
                </a:gridCol>
              </a:tblGrid>
              <a:tr h="458795">
                <a:tc>
                  <a:txBody>
                    <a:bodyPr/>
                    <a:lstStyle/>
                    <a:p>
                      <a:r>
                        <a:rPr lang="en-US" sz="1100" b="1" dirty="0"/>
                        <a:t>12</a:t>
                      </a:r>
                    </a:p>
                  </a:txBody>
                  <a:tcPr/>
                </a:tc>
                <a:tc>
                  <a:txBody>
                    <a:bodyPr/>
                    <a:lstStyle/>
                    <a:p>
                      <a:r>
                        <a:rPr lang="en-US" sz="1200" b="1" dirty="0"/>
                        <a:t>Operation Breadbasket</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Part of the campaign in Chicago that aimed to pressurize white businesses to employ more black people. This was organized by SCLC.</a:t>
                      </a:r>
                    </a:p>
                  </a:txBody>
                  <a:tcPr/>
                </a:tc>
                <a:extLst>
                  <a:ext uri="{0D108BD9-81ED-4DB2-BD59-A6C34878D82A}">
                    <a16:rowId xmlns:a16="http://schemas.microsoft.com/office/drawing/2014/main" val="10000"/>
                  </a:ext>
                </a:extLst>
              </a:tr>
              <a:tr h="257945">
                <a:tc>
                  <a:txBody>
                    <a:bodyPr/>
                    <a:lstStyle/>
                    <a:p>
                      <a:r>
                        <a:rPr lang="en-US" sz="1100" b="1" dirty="0"/>
                        <a:t>13</a:t>
                      </a:r>
                    </a:p>
                  </a:txBody>
                  <a:tcPr/>
                </a:tc>
                <a:tc>
                  <a:txBody>
                    <a:bodyPr/>
                    <a:lstStyle/>
                    <a:p>
                      <a:r>
                        <a:rPr lang="en-US" sz="1200" b="1" dirty="0"/>
                        <a:t>Poor People’s Campaign</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This campaign went ahead after King’s death. This included a march on Washington but this failed.</a:t>
                      </a:r>
                    </a:p>
                  </a:txBody>
                  <a:tcPr/>
                </a:tc>
                <a:extLst>
                  <a:ext uri="{0D108BD9-81ED-4DB2-BD59-A6C34878D82A}">
                    <a16:rowId xmlns:a16="http://schemas.microsoft.com/office/drawing/2014/main" val="10001"/>
                  </a:ext>
                </a:extLst>
              </a:tr>
              <a:tr h="424850">
                <a:tc>
                  <a:txBody>
                    <a:bodyPr/>
                    <a:lstStyle/>
                    <a:p>
                      <a:r>
                        <a:rPr lang="en-US" sz="1100" b="1" dirty="0"/>
                        <a:t>14</a:t>
                      </a:r>
                    </a:p>
                  </a:txBody>
                  <a:tcPr/>
                </a:tc>
                <a:tc>
                  <a:txBody>
                    <a:bodyPr/>
                    <a:lstStyle/>
                    <a:p>
                      <a:r>
                        <a:rPr lang="en-US" sz="1200" b="1" dirty="0"/>
                        <a:t>Affirmative action</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The deliberate choosing of a black person for a job over a white person as a way to get more job equality.</a:t>
                      </a:r>
                    </a:p>
                  </a:txBody>
                  <a:tcPr/>
                </a:tc>
                <a:extLst>
                  <a:ext uri="{0D108BD9-81ED-4DB2-BD59-A6C34878D82A}">
                    <a16:rowId xmlns:a16="http://schemas.microsoft.com/office/drawing/2014/main" val="10002"/>
                  </a:ext>
                </a:extLst>
              </a:tr>
            </a:tbl>
          </a:graphicData>
        </a:graphic>
      </p:graphicFrame>
      <p:graphicFrame>
        <p:nvGraphicFramePr>
          <p:cNvPr id="25" name="Table 24"/>
          <p:cNvGraphicFramePr>
            <a:graphicFrameLocks noGrp="1"/>
          </p:cNvGraphicFramePr>
          <p:nvPr>
            <p:extLst/>
          </p:nvPr>
        </p:nvGraphicFramePr>
        <p:xfrm>
          <a:off x="114468" y="957720"/>
          <a:ext cx="4818766" cy="5303520"/>
        </p:xfrm>
        <a:graphic>
          <a:graphicData uri="http://schemas.openxmlformats.org/drawingml/2006/table">
            <a:tbl>
              <a:tblPr firstRow="1" bandRow="1">
                <a:tableStyleId>{5940675A-B579-460E-94D1-54222C63F5DA}</a:tableStyleId>
              </a:tblPr>
              <a:tblGrid>
                <a:gridCol w="389385">
                  <a:extLst>
                    <a:ext uri="{9D8B030D-6E8A-4147-A177-3AD203B41FA5}">
                      <a16:colId xmlns:a16="http://schemas.microsoft.com/office/drawing/2014/main" val="20000"/>
                    </a:ext>
                  </a:extLst>
                </a:gridCol>
                <a:gridCol w="4429381">
                  <a:extLst>
                    <a:ext uri="{9D8B030D-6E8A-4147-A177-3AD203B41FA5}">
                      <a16:colId xmlns:a16="http://schemas.microsoft.com/office/drawing/2014/main" val="20001"/>
                    </a:ext>
                  </a:extLst>
                </a:gridCol>
              </a:tblGrid>
              <a:tr h="215365">
                <a:tc>
                  <a:txBody>
                    <a:bodyPr/>
                    <a:lstStyle/>
                    <a:p>
                      <a:pPr algn="ctr"/>
                      <a:r>
                        <a:rPr lang="en-US" sz="1200" b="1" u="none" dirty="0"/>
                        <a:t>1</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u="none" dirty="0"/>
                        <a:t>1965 – </a:t>
                      </a:r>
                      <a:r>
                        <a:rPr lang="en-US" sz="1200" b="0" u="none" dirty="0"/>
                        <a:t>Riots in Watts region of LA. This was set off by police violence while arresting a young black man but was also linked to ghetto conditions.</a:t>
                      </a:r>
                      <a:endParaRPr lang="en-US" sz="1200" b="1" u="none" dirty="0"/>
                    </a:p>
                  </a:txBody>
                  <a:tcPr/>
                </a:tc>
                <a:extLst>
                  <a:ext uri="{0D108BD9-81ED-4DB2-BD59-A6C34878D82A}">
                    <a16:rowId xmlns:a16="http://schemas.microsoft.com/office/drawing/2014/main" val="556538077"/>
                  </a:ext>
                </a:extLst>
              </a:tr>
              <a:tr h="215365">
                <a:tc>
                  <a:txBody>
                    <a:bodyPr/>
                    <a:lstStyle/>
                    <a:p>
                      <a:pPr algn="ctr"/>
                      <a:r>
                        <a:rPr lang="en-US" sz="1200" b="1" u="none" dirty="0"/>
                        <a:t>2</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u="none" dirty="0"/>
                        <a:t>7 Jan 1966 – </a:t>
                      </a:r>
                      <a:r>
                        <a:rPr lang="en-US" sz="1200" b="0" u="none" dirty="0"/>
                        <a:t>SCLC announced plans for a Chicago Freedom Movement and King went to Chicago. Although meetings were called and demonstrations arranged they did not connect with the ghetto gangs.</a:t>
                      </a:r>
                      <a:endParaRPr lang="en-US" sz="1200" b="1" u="none" dirty="0"/>
                    </a:p>
                  </a:txBody>
                  <a:tcPr/>
                </a:tc>
                <a:extLst>
                  <a:ext uri="{0D108BD9-81ED-4DB2-BD59-A6C34878D82A}">
                    <a16:rowId xmlns:a16="http://schemas.microsoft.com/office/drawing/2014/main" val="3872405203"/>
                  </a:ext>
                </a:extLst>
              </a:tr>
              <a:tr h="215365">
                <a:tc>
                  <a:txBody>
                    <a:bodyPr/>
                    <a:lstStyle/>
                    <a:p>
                      <a:pPr algn="ctr"/>
                      <a:r>
                        <a:rPr lang="en-US" sz="1200" b="1" dirty="0"/>
                        <a:t>3</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u="none" dirty="0"/>
                        <a:t>1966 – </a:t>
                      </a:r>
                      <a:r>
                        <a:rPr lang="en-US" sz="1200" b="0" u="none" dirty="0"/>
                        <a:t>Further riots follow in Chicago and Cleveland. They happened as a result of police discrimination, low levels of employment, poor education and poor living conditions. The riots caused more people to join the Black Power movement.</a:t>
                      </a:r>
                      <a:endParaRPr lang="en-US" sz="1200" b="1" u="none" dirty="0"/>
                    </a:p>
                  </a:txBody>
                  <a:tcPr/>
                </a:tc>
                <a:extLst>
                  <a:ext uri="{0D108BD9-81ED-4DB2-BD59-A6C34878D82A}">
                    <a16:rowId xmlns:a16="http://schemas.microsoft.com/office/drawing/2014/main" val="1158611932"/>
                  </a:ext>
                </a:extLst>
              </a:tr>
              <a:tr h="215365">
                <a:tc>
                  <a:txBody>
                    <a:bodyPr/>
                    <a:lstStyle/>
                    <a:p>
                      <a:pPr algn="ctr"/>
                      <a:r>
                        <a:rPr lang="en-US" sz="1200" b="1" u="none" dirty="0"/>
                        <a:t>4</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u="none" dirty="0"/>
                        <a:t>1968 - </a:t>
                      </a:r>
                      <a:r>
                        <a:rPr lang="en-US" sz="1200" b="0" u="none" dirty="0"/>
                        <a:t>Kerner Report is published. It concluded that the riots were a result of ghetto conditions and the police needed to change the way they reacted to young black men. It was decided money should be given to improve conditions in the ghettos.</a:t>
                      </a:r>
                      <a:endParaRPr lang="en-US" sz="1200" b="1" u="none" dirty="0"/>
                    </a:p>
                  </a:txBody>
                  <a:tcPr/>
                </a:tc>
                <a:extLst>
                  <a:ext uri="{0D108BD9-81ED-4DB2-BD59-A6C34878D82A}">
                    <a16:rowId xmlns:a16="http://schemas.microsoft.com/office/drawing/2014/main" val="10001"/>
                  </a:ext>
                </a:extLst>
              </a:tr>
              <a:tr h="215365">
                <a:tc>
                  <a:txBody>
                    <a:bodyPr/>
                    <a:lstStyle/>
                    <a:p>
                      <a:pPr algn="ctr"/>
                      <a:r>
                        <a:rPr lang="en-US" sz="1200" b="1" dirty="0"/>
                        <a:t>5</a:t>
                      </a:r>
                    </a:p>
                  </a:txBody>
                  <a:tcPr/>
                </a:tc>
                <a:tc>
                  <a:txBody>
                    <a:bodyPr/>
                    <a:lstStyle/>
                    <a:p>
                      <a:r>
                        <a:rPr lang="en-US" sz="1200" b="1" u="none" dirty="0"/>
                        <a:t>4 April 1968 – </a:t>
                      </a:r>
                      <a:r>
                        <a:rPr lang="en-US" sz="1200" b="0" u="none" dirty="0"/>
                        <a:t>Martin Luther King is assassinated. At the time he was planning a Poor People’s Campaign on behalf of all the poor, not just poor black people. Widespread riots followed his death.</a:t>
                      </a:r>
                      <a:endParaRPr lang="en-US" sz="1200" b="1" u="none" dirty="0"/>
                    </a:p>
                  </a:txBody>
                  <a:tcPr/>
                </a:tc>
                <a:extLst>
                  <a:ext uri="{0D108BD9-81ED-4DB2-BD59-A6C34878D82A}">
                    <a16:rowId xmlns:a16="http://schemas.microsoft.com/office/drawing/2014/main" val="10002"/>
                  </a:ext>
                </a:extLst>
              </a:tr>
              <a:tr h="215365">
                <a:tc>
                  <a:txBody>
                    <a:bodyPr/>
                    <a:lstStyle/>
                    <a:p>
                      <a:pPr algn="ctr"/>
                      <a:r>
                        <a:rPr lang="en-US" sz="1200" b="1" dirty="0"/>
                        <a:t>6</a:t>
                      </a:r>
                    </a:p>
                  </a:txBody>
                  <a:tcPr/>
                </a:tc>
                <a:tc>
                  <a:txBody>
                    <a:bodyPr/>
                    <a:lstStyle/>
                    <a:p>
                      <a:r>
                        <a:rPr lang="en-US" sz="1200" b="1" u="none" dirty="0"/>
                        <a:t>1969 – </a:t>
                      </a:r>
                      <a:r>
                        <a:rPr lang="en-US" sz="1200" b="0" u="none" dirty="0"/>
                        <a:t>SNCC changed the N in its named from ‘non violent’ to ‘national’. The group lost almost all of its original members.</a:t>
                      </a:r>
                      <a:endParaRPr lang="en-US" sz="1200" b="1" u="none" dirty="0"/>
                    </a:p>
                  </a:txBody>
                  <a:tcPr/>
                </a:tc>
                <a:extLst>
                  <a:ext uri="{0D108BD9-81ED-4DB2-BD59-A6C34878D82A}">
                    <a16:rowId xmlns:a16="http://schemas.microsoft.com/office/drawing/2014/main" val="4251310122"/>
                  </a:ext>
                </a:extLst>
              </a:tr>
              <a:tr h="215365">
                <a:tc>
                  <a:txBody>
                    <a:bodyPr/>
                    <a:lstStyle/>
                    <a:p>
                      <a:pPr algn="ctr"/>
                      <a:r>
                        <a:rPr lang="en-US" sz="1200" b="1" dirty="0"/>
                        <a:t>7</a:t>
                      </a:r>
                    </a:p>
                  </a:txBody>
                  <a:tcPr/>
                </a:tc>
                <a:tc>
                  <a:txBody>
                    <a:bodyPr/>
                    <a:lstStyle/>
                    <a:p>
                      <a:r>
                        <a:rPr lang="en-US" sz="1200" b="1" u="none" dirty="0"/>
                        <a:t>1969 – </a:t>
                      </a:r>
                      <a:r>
                        <a:rPr lang="en-US" sz="1200" b="0" u="none" dirty="0"/>
                        <a:t>Richard Nixon becomes President. In his campaign he spoke up for civil rights  but also </a:t>
                      </a:r>
                      <a:r>
                        <a:rPr lang="en-US" sz="1200" b="0" u="none" dirty="0" err="1"/>
                        <a:t>realised</a:t>
                      </a:r>
                      <a:r>
                        <a:rPr lang="en-US" sz="1200" b="0" u="none" dirty="0"/>
                        <a:t> he needed to keep the Southern vote. He used affirmative action.</a:t>
                      </a:r>
                      <a:endParaRPr lang="en-US" sz="1200" b="1" u="none" dirty="0"/>
                    </a:p>
                  </a:txBody>
                  <a:tcPr/>
                </a:tc>
                <a:extLst>
                  <a:ext uri="{0D108BD9-81ED-4DB2-BD59-A6C34878D82A}">
                    <a16:rowId xmlns:a16="http://schemas.microsoft.com/office/drawing/2014/main" val="338293352"/>
                  </a:ext>
                </a:extLst>
              </a:tr>
              <a:tr h="215365">
                <a:tc>
                  <a:txBody>
                    <a:bodyPr/>
                    <a:lstStyle/>
                    <a:p>
                      <a:pPr algn="ctr"/>
                      <a:r>
                        <a:rPr lang="en-US" sz="1200" b="1" dirty="0"/>
                        <a:t>8</a:t>
                      </a:r>
                    </a:p>
                  </a:txBody>
                  <a:tcPr/>
                </a:tc>
                <a:tc>
                  <a:txBody>
                    <a:bodyPr/>
                    <a:lstStyle/>
                    <a:p>
                      <a:r>
                        <a:rPr lang="en-US" sz="1200" b="1" u="none" dirty="0"/>
                        <a:t>1970 – Voting Rights Act </a:t>
                      </a:r>
                      <a:r>
                        <a:rPr lang="en-US" sz="1200" b="0" u="none" dirty="0"/>
                        <a:t>was revised to ban state literacy tests.</a:t>
                      </a:r>
                    </a:p>
                    <a:p>
                      <a:endParaRPr lang="en-US" sz="1200" b="1" u="none" dirty="0"/>
                    </a:p>
                  </a:txBody>
                  <a:tcPr/>
                </a:tc>
                <a:extLst>
                  <a:ext uri="{0D108BD9-81ED-4DB2-BD59-A6C34878D82A}">
                    <a16:rowId xmlns:a16="http://schemas.microsoft.com/office/drawing/2014/main" val="638847018"/>
                  </a:ext>
                </a:extLst>
              </a:tr>
            </a:tbl>
          </a:graphicData>
        </a:graphic>
      </p:graphicFrame>
      <p:sp>
        <p:nvSpPr>
          <p:cNvPr id="26" name="TextBox 25"/>
          <p:cNvSpPr txBox="1"/>
          <p:nvPr/>
        </p:nvSpPr>
        <p:spPr>
          <a:xfrm>
            <a:off x="105318" y="509388"/>
            <a:ext cx="4847682" cy="307777"/>
          </a:xfrm>
          <a:prstGeom prst="rect">
            <a:avLst/>
          </a:prstGeom>
          <a:noFill/>
        </p:spPr>
        <p:txBody>
          <a:bodyPr wrap="square" rtlCol="0">
            <a:spAutoFit/>
          </a:bodyPr>
          <a:lstStyle/>
          <a:p>
            <a:r>
              <a:rPr lang="en-US" sz="1400" b="1" u="sng" dirty="0"/>
              <a:t>Key Events</a:t>
            </a:r>
          </a:p>
        </p:txBody>
      </p:sp>
      <p:sp>
        <p:nvSpPr>
          <p:cNvPr id="14" name="TextBox 13"/>
          <p:cNvSpPr txBox="1"/>
          <p:nvPr/>
        </p:nvSpPr>
        <p:spPr>
          <a:xfrm>
            <a:off x="5087234" y="504956"/>
            <a:ext cx="4847682" cy="307777"/>
          </a:xfrm>
          <a:prstGeom prst="rect">
            <a:avLst/>
          </a:prstGeom>
          <a:noFill/>
        </p:spPr>
        <p:txBody>
          <a:bodyPr wrap="square" rtlCol="0">
            <a:spAutoFit/>
          </a:bodyPr>
          <a:lstStyle/>
          <a:p>
            <a:r>
              <a:rPr lang="en-US" sz="1400" b="1" u="sng" dirty="0"/>
              <a:t>Key Words</a:t>
            </a:r>
          </a:p>
        </p:txBody>
      </p:sp>
      <p:pic>
        <p:nvPicPr>
          <p:cNvPr id="3" name="Picture 2">
            <a:extLst>
              <a:ext uri="{FF2B5EF4-FFF2-40B4-BE49-F238E27FC236}">
                <a16:creationId xmlns:a16="http://schemas.microsoft.com/office/drawing/2014/main" id="{1DF699DC-071C-439E-8CDC-A8DB747AE37D}"/>
              </a:ext>
            </a:extLst>
          </p:cNvPr>
          <p:cNvPicPr>
            <a:picLocks noChangeAspect="1"/>
          </p:cNvPicPr>
          <p:nvPr/>
        </p:nvPicPr>
        <p:blipFill>
          <a:blip r:embed="rId2"/>
          <a:stretch>
            <a:fillRect/>
          </a:stretch>
        </p:blipFill>
        <p:spPr>
          <a:xfrm>
            <a:off x="5250272" y="3468001"/>
            <a:ext cx="4309188" cy="2423918"/>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79988" y="3406060"/>
          <a:ext cx="4659964" cy="3260662"/>
        </p:xfrm>
        <a:graphic>
          <a:graphicData uri="http://schemas.openxmlformats.org/drawingml/2006/table">
            <a:tbl>
              <a:tblPr firstRow="1" bandRow="1">
                <a:tableStyleId>{5940675A-B579-460E-94D1-54222C63F5DA}</a:tableStyleId>
              </a:tblPr>
              <a:tblGrid>
                <a:gridCol w="2126912">
                  <a:extLst>
                    <a:ext uri="{9D8B030D-6E8A-4147-A177-3AD203B41FA5}">
                      <a16:colId xmlns:a16="http://schemas.microsoft.com/office/drawing/2014/main" val="20001"/>
                    </a:ext>
                  </a:extLst>
                </a:gridCol>
                <a:gridCol w="2533052">
                  <a:extLst>
                    <a:ext uri="{9D8B030D-6E8A-4147-A177-3AD203B41FA5}">
                      <a16:colId xmlns:a16="http://schemas.microsoft.com/office/drawing/2014/main" val="20002"/>
                    </a:ext>
                  </a:extLst>
                </a:gridCol>
              </a:tblGrid>
              <a:tr h="517462">
                <a:tc gridSpan="2">
                  <a:txBody>
                    <a:bodyPr/>
                    <a:lstStyle/>
                    <a:p>
                      <a:pPr lvl="0" algn="l">
                        <a:buNone/>
                      </a:pPr>
                      <a:r>
                        <a:rPr lang="en-US" sz="1200" b="1" dirty="0"/>
                        <a:t>2.  Key Terms: Learn these key terms and use them correctly in a sentence in the space provided.</a:t>
                      </a:r>
                      <a:endParaRPr lang="en-US" sz="1200" dirty="0"/>
                    </a:p>
                  </a:txBody>
                  <a:tcPr/>
                </a:tc>
                <a:tc hMerge="1">
                  <a:txBody>
                    <a:bodyPr/>
                    <a:lstStyle/>
                    <a:p>
                      <a:pPr defTabSz="457200" eaLnBrk="1" fontAlgn="auto" latinLnBrk="0" hangingPunct="1">
                        <a:buClrTx/>
                        <a:buSzTx/>
                        <a:tabLst/>
                        <a:defRPr/>
                      </a:pPr>
                      <a:endParaRPr lang="en-US"/>
                    </a:p>
                  </a:txBody>
                  <a:tcPr/>
                </a:tc>
                <a:extLst>
                  <a:ext uri="{0D108BD9-81ED-4DB2-BD59-A6C34878D82A}">
                    <a16:rowId xmlns:a16="http://schemas.microsoft.com/office/drawing/2014/main" val="3562140781"/>
                  </a:ext>
                </a:extLst>
              </a:tr>
              <a:tr h="672792">
                <a:tc>
                  <a:txBody>
                    <a:bodyPr/>
                    <a:lstStyle/>
                    <a:p>
                      <a:pPr algn="l">
                        <a:buNone/>
                      </a:pPr>
                      <a:r>
                        <a:rPr lang="en-US" sz="1200" b="0" dirty="0"/>
                        <a:t>Operation Breadbasket</a:t>
                      </a:r>
                    </a:p>
                    <a:p>
                      <a:pPr algn="l">
                        <a:buNone/>
                      </a:pPr>
                      <a:endParaRPr lang="en-US" sz="1200" b="0" dirty="0"/>
                    </a:p>
                    <a:p>
                      <a:pPr algn="l">
                        <a:buNone/>
                      </a:pPr>
                      <a:endParaRPr lang="en-US" sz="1200" b="0" dirty="0"/>
                    </a:p>
                    <a:p>
                      <a:pPr algn="l">
                        <a:buNone/>
                      </a:pPr>
                      <a:endParaRPr lang="en-US" sz="1200" b="0" dirty="0"/>
                    </a:p>
                    <a:p>
                      <a:pPr algn="l">
                        <a:buNone/>
                      </a:pPr>
                      <a:endParaRPr lang="en-US" sz="1200" b="0" dirty="0"/>
                    </a:p>
                    <a:p>
                      <a:pPr algn="l">
                        <a:buNone/>
                      </a:pPr>
                      <a:endParaRPr lang="en-US" sz="1200" b="0" dirty="0"/>
                    </a:p>
                    <a:p>
                      <a:pPr algn="l">
                        <a:buNone/>
                      </a:pPr>
                      <a:endParaRPr lang="en-US" sz="1200" b="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dirty="0"/>
                        <a:t>Poor People’s Campaign</a:t>
                      </a:r>
                    </a:p>
                  </a:txBody>
                  <a:tcPr/>
                </a:tc>
                <a:extLst>
                  <a:ext uri="{0D108BD9-81ED-4DB2-BD59-A6C34878D82A}">
                    <a16:rowId xmlns:a16="http://schemas.microsoft.com/office/drawing/2014/main" val="10000"/>
                  </a:ext>
                </a:extLst>
              </a:tr>
              <a:tr h="672792">
                <a:tc>
                  <a:txBody>
                    <a:bodyPr/>
                    <a:lstStyle/>
                    <a:p>
                      <a:pPr algn="l">
                        <a:buNone/>
                      </a:pPr>
                      <a:r>
                        <a:rPr lang="en-US" sz="1200" b="0" dirty="0"/>
                        <a:t>Affirmative action</a:t>
                      </a:r>
                    </a:p>
                    <a:p>
                      <a:pPr algn="l">
                        <a:buNone/>
                      </a:pPr>
                      <a:endParaRPr lang="en-US" sz="1200" b="0" dirty="0"/>
                    </a:p>
                    <a:p>
                      <a:pPr algn="l">
                        <a:buNone/>
                      </a:pPr>
                      <a:endParaRPr lang="en-US" sz="1200" b="0" dirty="0"/>
                    </a:p>
                    <a:p>
                      <a:pPr algn="l">
                        <a:buNone/>
                      </a:pPr>
                      <a:endParaRPr lang="en-US" sz="1200" b="0" dirty="0"/>
                    </a:p>
                    <a:p>
                      <a:pPr algn="l">
                        <a:buNone/>
                      </a:pPr>
                      <a:endParaRPr lang="en-US" sz="1200" b="0" dirty="0"/>
                    </a:p>
                    <a:p>
                      <a:pPr algn="l">
                        <a:buNone/>
                      </a:pPr>
                      <a:endParaRPr lang="en-US" sz="1200" b="0" dirty="0"/>
                    </a:p>
                    <a:p>
                      <a:pPr algn="l">
                        <a:buNone/>
                      </a:pPr>
                      <a:endParaRPr lang="en-US" sz="1200" b="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baseline="0" dirty="0"/>
                        <a:t>Kerner Report</a:t>
                      </a:r>
                    </a:p>
                  </a:txBody>
                  <a:tcPr/>
                </a:tc>
                <a:extLst>
                  <a:ext uri="{0D108BD9-81ED-4DB2-BD59-A6C34878D82A}">
                    <a16:rowId xmlns:a16="http://schemas.microsoft.com/office/drawing/2014/main" val="10001"/>
                  </a:ext>
                </a:extLst>
              </a:tr>
            </a:tbl>
          </a:graphicData>
        </a:graphic>
      </p:graphicFrame>
      <p:sp>
        <p:nvSpPr>
          <p:cNvPr id="7" name="TextBox 6">
            <a:extLst>
              <a:ext uri="{FF2B5EF4-FFF2-40B4-BE49-F238E27FC236}">
                <a16:creationId xmlns:a16="http://schemas.microsoft.com/office/drawing/2014/main" id="{3D455CCC-BA5F-45BC-95EF-E30DECFB69E6}"/>
              </a:ext>
            </a:extLst>
          </p:cNvPr>
          <p:cNvSpPr txBox="1"/>
          <p:nvPr/>
        </p:nvSpPr>
        <p:spPr>
          <a:xfrm>
            <a:off x="443445" y="124968"/>
            <a:ext cx="9462555" cy="369332"/>
          </a:xfrm>
          <a:prstGeom prst="rect">
            <a:avLst/>
          </a:prstGeom>
          <a:noFill/>
        </p:spPr>
        <p:txBody>
          <a:bodyPr wrap="square" rtlCol="0" anchor="t">
            <a:spAutoFit/>
          </a:bodyPr>
          <a:lstStyle/>
          <a:p>
            <a:pPr algn="ctr"/>
            <a:r>
              <a:rPr lang="en-US" b="1" dirty="0"/>
              <a:t>Knowledge </a:t>
            </a:r>
            <a:r>
              <a:rPr lang="en-US" b="1" dirty="0" err="1"/>
              <a:t>Organiser</a:t>
            </a:r>
            <a:r>
              <a:rPr lang="en-US" b="1" dirty="0"/>
              <a:t> - Topic 2.4 Civil Rights Movement, 1965 - 75</a:t>
            </a:r>
          </a:p>
        </p:txBody>
      </p:sp>
      <p:graphicFrame>
        <p:nvGraphicFramePr>
          <p:cNvPr id="5" name="Table 4">
            <a:extLst>
              <a:ext uri="{FF2B5EF4-FFF2-40B4-BE49-F238E27FC236}">
                <a16:creationId xmlns:a16="http://schemas.microsoft.com/office/drawing/2014/main" id="{A67C48FE-683F-4EFA-8205-D484DEDBA48E}"/>
              </a:ext>
            </a:extLst>
          </p:cNvPr>
          <p:cNvGraphicFramePr>
            <a:graphicFrameLocks noGrp="1"/>
          </p:cNvGraphicFramePr>
          <p:nvPr>
            <p:extLst/>
          </p:nvPr>
        </p:nvGraphicFramePr>
        <p:xfrm>
          <a:off x="79987" y="494300"/>
          <a:ext cx="4659965" cy="2743200"/>
        </p:xfrm>
        <a:graphic>
          <a:graphicData uri="http://schemas.openxmlformats.org/drawingml/2006/table">
            <a:tbl>
              <a:tblPr firstRow="1" bandRow="1">
                <a:tableStyleId>{5940675A-B579-460E-94D1-54222C63F5DA}</a:tableStyleId>
              </a:tblPr>
              <a:tblGrid>
                <a:gridCol w="4659965">
                  <a:extLst>
                    <a:ext uri="{9D8B030D-6E8A-4147-A177-3AD203B41FA5}">
                      <a16:colId xmlns:a16="http://schemas.microsoft.com/office/drawing/2014/main" val="20001"/>
                    </a:ext>
                  </a:extLst>
                </a:gridCol>
              </a:tblGrid>
              <a:tr h="215365">
                <a:tc>
                  <a:txBody>
                    <a:bodyPr/>
                    <a:lstStyle/>
                    <a:p>
                      <a:pPr lvl="0">
                        <a:buNone/>
                      </a:pPr>
                      <a:r>
                        <a:rPr lang="en-US" sz="1200" b="1" u="none" dirty="0"/>
                        <a:t>1. What happened on each date? Write in the space provided.</a:t>
                      </a:r>
                    </a:p>
                  </a:txBody>
                  <a:tcPr/>
                </a:tc>
                <a:extLst>
                  <a:ext uri="{0D108BD9-81ED-4DB2-BD59-A6C34878D82A}">
                    <a16:rowId xmlns:a16="http://schemas.microsoft.com/office/drawing/2014/main" val="4160498494"/>
                  </a:ext>
                </a:extLst>
              </a:tr>
              <a:tr h="215365">
                <a:tc>
                  <a:txBody>
                    <a:bodyPr/>
                    <a:lstStyle/>
                    <a:p>
                      <a:pPr>
                        <a:buNone/>
                      </a:pPr>
                      <a:r>
                        <a:rPr lang="en-GB" sz="1200" b="0" u="none" dirty="0"/>
                        <a:t>7</a:t>
                      </a:r>
                      <a:r>
                        <a:rPr lang="en-GB" sz="1200" b="0" u="none" baseline="30000" dirty="0"/>
                        <a:t>th</a:t>
                      </a:r>
                      <a:r>
                        <a:rPr lang="en-GB" sz="1200" b="0" u="none" dirty="0"/>
                        <a:t> Jan 1966</a:t>
                      </a:r>
                    </a:p>
                    <a:p>
                      <a:pPr>
                        <a:buNone/>
                      </a:pPr>
                      <a:endParaRPr lang="en-GB" sz="1200" b="0" u="none" dirty="0"/>
                    </a:p>
                    <a:p>
                      <a:pPr>
                        <a:buNone/>
                      </a:pPr>
                      <a:endParaRPr lang="en-US" sz="1200" b="0" u="none" dirty="0"/>
                    </a:p>
                  </a:txBody>
                  <a:tcPr/>
                </a:tc>
                <a:extLst>
                  <a:ext uri="{0D108BD9-81ED-4DB2-BD59-A6C34878D82A}">
                    <a16:rowId xmlns:a16="http://schemas.microsoft.com/office/drawing/2014/main" val="10000"/>
                  </a:ext>
                </a:extLst>
              </a:tr>
              <a:tr h="21536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u="none" dirty="0"/>
                        <a:t>4</a:t>
                      </a:r>
                      <a:r>
                        <a:rPr lang="en-US" sz="1200" b="0" u="none" baseline="30000" dirty="0"/>
                        <a:t>th</a:t>
                      </a:r>
                      <a:r>
                        <a:rPr lang="en-US" sz="1200" b="0" u="none" dirty="0"/>
                        <a:t> April 1968</a:t>
                      </a:r>
                    </a:p>
                    <a:p>
                      <a:pPr marL="0" marR="0" lvl="0" indent="0" algn="l" defTabSz="457200" eaLnBrk="1" fontAlgn="auto" latinLnBrk="0" hangingPunct="1">
                        <a:lnSpc>
                          <a:spcPct val="100000"/>
                        </a:lnSpc>
                        <a:spcBef>
                          <a:spcPts val="0"/>
                        </a:spcBef>
                        <a:spcAft>
                          <a:spcPts val="0"/>
                        </a:spcAft>
                        <a:buClrTx/>
                        <a:buSzTx/>
                        <a:buFontTx/>
                        <a:buNone/>
                        <a:tabLst/>
                        <a:defRPr/>
                      </a:pPr>
                      <a:endParaRPr lang="en-US" sz="1200" b="0" u="none" dirty="0"/>
                    </a:p>
                    <a:p>
                      <a:pPr marL="0" marR="0" lvl="0" indent="0" algn="l" defTabSz="457200" eaLnBrk="1" fontAlgn="auto" latinLnBrk="0" hangingPunct="1">
                        <a:lnSpc>
                          <a:spcPct val="100000"/>
                        </a:lnSpc>
                        <a:spcBef>
                          <a:spcPts val="0"/>
                        </a:spcBef>
                        <a:spcAft>
                          <a:spcPts val="0"/>
                        </a:spcAft>
                        <a:buClrTx/>
                        <a:buSzTx/>
                        <a:buFontTx/>
                        <a:buNone/>
                        <a:tabLst/>
                        <a:defRPr/>
                      </a:pPr>
                      <a:endParaRPr lang="en-US" sz="1200" b="0" u="none" dirty="0"/>
                    </a:p>
                    <a:p>
                      <a:pPr marL="0" marR="0" lvl="0" indent="0" algn="l" defTabSz="457200" eaLnBrk="1" fontAlgn="auto" latinLnBrk="0" hangingPunct="1">
                        <a:lnSpc>
                          <a:spcPct val="100000"/>
                        </a:lnSpc>
                        <a:spcBef>
                          <a:spcPts val="0"/>
                        </a:spcBef>
                        <a:spcAft>
                          <a:spcPts val="0"/>
                        </a:spcAft>
                        <a:buClrTx/>
                        <a:buSzTx/>
                        <a:buFontTx/>
                        <a:buNone/>
                        <a:tabLst/>
                        <a:defRPr/>
                      </a:pPr>
                      <a:endParaRPr lang="en-US" sz="1200" b="0" u="none" dirty="0"/>
                    </a:p>
                    <a:p>
                      <a:pPr marL="0" marR="0" lvl="0" indent="0" algn="l" defTabSz="457200" eaLnBrk="1" fontAlgn="auto" latinLnBrk="0" hangingPunct="1">
                        <a:lnSpc>
                          <a:spcPct val="100000"/>
                        </a:lnSpc>
                        <a:spcBef>
                          <a:spcPts val="0"/>
                        </a:spcBef>
                        <a:spcAft>
                          <a:spcPts val="0"/>
                        </a:spcAft>
                        <a:buClrTx/>
                        <a:buSzTx/>
                        <a:buFontTx/>
                        <a:buNone/>
                        <a:tabLst/>
                        <a:defRPr/>
                      </a:pPr>
                      <a:endParaRPr lang="en-US" sz="1200" b="0" u="none" dirty="0"/>
                    </a:p>
                  </a:txBody>
                  <a:tcPr/>
                </a:tc>
                <a:extLst>
                  <a:ext uri="{0D108BD9-81ED-4DB2-BD59-A6C34878D82A}">
                    <a16:rowId xmlns:a16="http://schemas.microsoft.com/office/drawing/2014/main" val="10001"/>
                  </a:ext>
                </a:extLst>
              </a:tr>
              <a:tr h="215365">
                <a:tc>
                  <a:txBody>
                    <a:bodyPr/>
                    <a:lstStyle/>
                    <a:p>
                      <a:pPr lvl="0">
                        <a:buNone/>
                      </a:pPr>
                      <a:r>
                        <a:rPr lang="en-US" sz="1200" b="0" dirty="0"/>
                        <a:t>1969 (2 events)</a:t>
                      </a:r>
                    </a:p>
                    <a:p>
                      <a:pPr lvl="0">
                        <a:buNone/>
                      </a:pPr>
                      <a:endParaRPr lang="en-US" sz="1200" b="0" dirty="0"/>
                    </a:p>
                    <a:p>
                      <a:pPr lvl="0">
                        <a:buNone/>
                      </a:pPr>
                      <a:endParaRPr lang="en-US" sz="1200" b="0" dirty="0"/>
                    </a:p>
                    <a:p>
                      <a:pPr lvl="0">
                        <a:buNone/>
                      </a:pPr>
                      <a:endParaRPr lang="en-US" sz="1200" b="0" dirty="0"/>
                    </a:p>
                  </a:txBody>
                  <a:tcPr/>
                </a:tc>
                <a:extLst>
                  <a:ext uri="{0D108BD9-81ED-4DB2-BD59-A6C34878D82A}">
                    <a16:rowId xmlns:a16="http://schemas.microsoft.com/office/drawing/2014/main" val="10002"/>
                  </a:ext>
                </a:extLst>
              </a:tr>
            </a:tbl>
          </a:graphicData>
        </a:graphic>
      </p:graphicFrame>
      <p:graphicFrame>
        <p:nvGraphicFramePr>
          <p:cNvPr id="6" name="Table 5">
            <a:extLst>
              <a:ext uri="{FF2B5EF4-FFF2-40B4-BE49-F238E27FC236}">
                <a16:creationId xmlns:a16="http://schemas.microsoft.com/office/drawing/2014/main" id="{EC9503A8-6B34-46D6-8C48-00D107D8A432}"/>
              </a:ext>
            </a:extLst>
          </p:cNvPr>
          <p:cNvGraphicFramePr>
            <a:graphicFrameLocks noGrp="1"/>
          </p:cNvGraphicFramePr>
          <p:nvPr>
            <p:extLst/>
          </p:nvPr>
        </p:nvGraphicFramePr>
        <p:xfrm>
          <a:off x="4892352" y="494300"/>
          <a:ext cx="4659965" cy="6035040"/>
        </p:xfrm>
        <a:graphic>
          <a:graphicData uri="http://schemas.openxmlformats.org/drawingml/2006/table">
            <a:tbl>
              <a:tblPr firstRow="1" bandRow="1">
                <a:tableStyleId>{5940675A-B579-460E-94D1-54222C63F5DA}</a:tableStyleId>
              </a:tblPr>
              <a:tblGrid>
                <a:gridCol w="4659965">
                  <a:extLst>
                    <a:ext uri="{9D8B030D-6E8A-4147-A177-3AD203B41FA5}">
                      <a16:colId xmlns:a16="http://schemas.microsoft.com/office/drawing/2014/main" val="20001"/>
                    </a:ext>
                  </a:extLst>
                </a:gridCol>
              </a:tblGrid>
              <a:tr h="215365">
                <a:tc>
                  <a:txBody>
                    <a:bodyPr/>
                    <a:lstStyle/>
                    <a:p>
                      <a:pPr lvl="0">
                        <a:buNone/>
                      </a:pPr>
                      <a:r>
                        <a:rPr lang="en-US" sz="1200" b="1" u="none" dirty="0"/>
                        <a:t>3. How much progress had their been in civil rights  by 1975?</a:t>
                      </a:r>
                    </a:p>
                    <a:p>
                      <a:pPr lvl="0">
                        <a:buNone/>
                      </a:pPr>
                      <a:r>
                        <a:rPr lang="en-US" sz="1200" b="0" u="none" dirty="0"/>
                        <a:t>In the space below note down the main changes there have been since the 1950s in rights for black Americans. Some categories are given for you to think about</a:t>
                      </a:r>
                    </a:p>
                  </a:txBody>
                  <a:tcPr/>
                </a:tc>
                <a:extLst>
                  <a:ext uri="{0D108BD9-81ED-4DB2-BD59-A6C34878D82A}">
                    <a16:rowId xmlns:a16="http://schemas.microsoft.com/office/drawing/2014/main" val="4160498494"/>
                  </a:ext>
                </a:extLst>
              </a:tr>
              <a:tr h="215365">
                <a:tc>
                  <a:txBody>
                    <a:bodyPr/>
                    <a:lstStyle/>
                    <a:p>
                      <a:pPr>
                        <a:buNone/>
                      </a:pPr>
                      <a:r>
                        <a:rPr lang="en-GB" sz="1200" b="0" u="none" dirty="0"/>
                        <a:t>Voting Rights</a:t>
                      </a:r>
                    </a:p>
                    <a:p>
                      <a:pPr>
                        <a:buNone/>
                      </a:pPr>
                      <a:endParaRPr lang="en-GB" sz="1200" b="0" u="none" dirty="0"/>
                    </a:p>
                    <a:p>
                      <a:pPr>
                        <a:buNone/>
                      </a:pPr>
                      <a:endParaRPr lang="en-GB" sz="1200" b="0" u="none" dirty="0"/>
                    </a:p>
                    <a:p>
                      <a:pPr>
                        <a:buNone/>
                      </a:pPr>
                      <a:endParaRPr lang="en-GB" sz="1200" b="0" u="none" dirty="0"/>
                    </a:p>
                    <a:p>
                      <a:pPr>
                        <a:buNone/>
                      </a:pPr>
                      <a:endParaRPr lang="en-GB" sz="1200" b="0" u="none" dirty="0"/>
                    </a:p>
                    <a:p>
                      <a:pPr>
                        <a:buNone/>
                      </a:pPr>
                      <a:endParaRPr lang="en-GB" sz="1200" b="0" u="none" dirty="0"/>
                    </a:p>
                    <a:p>
                      <a:pPr>
                        <a:buNone/>
                      </a:pPr>
                      <a:endParaRPr lang="en-GB" sz="1200" b="0" u="none" dirty="0"/>
                    </a:p>
                    <a:p>
                      <a:pPr>
                        <a:buNone/>
                      </a:pPr>
                      <a:r>
                        <a:rPr lang="en-GB" sz="1200" b="0" u="none" dirty="0"/>
                        <a:t>Education</a:t>
                      </a:r>
                    </a:p>
                    <a:p>
                      <a:pPr>
                        <a:buNone/>
                      </a:pPr>
                      <a:endParaRPr lang="en-GB" sz="1200" b="0" u="none" dirty="0"/>
                    </a:p>
                    <a:p>
                      <a:pPr>
                        <a:buNone/>
                      </a:pPr>
                      <a:endParaRPr lang="en-GB" sz="1200" b="0" u="none" dirty="0"/>
                    </a:p>
                    <a:p>
                      <a:pPr>
                        <a:buNone/>
                      </a:pPr>
                      <a:endParaRPr lang="en-GB" sz="1200" b="0" u="none" dirty="0"/>
                    </a:p>
                    <a:p>
                      <a:pPr>
                        <a:buNone/>
                      </a:pPr>
                      <a:endParaRPr lang="en-GB" sz="1200" b="0" u="none" dirty="0"/>
                    </a:p>
                    <a:p>
                      <a:pPr>
                        <a:buNone/>
                      </a:pPr>
                      <a:endParaRPr lang="en-GB" sz="1200" b="0" u="none" dirty="0"/>
                    </a:p>
                    <a:p>
                      <a:pPr>
                        <a:buNone/>
                      </a:pPr>
                      <a:endParaRPr lang="en-GB" sz="1200" b="0" u="none" dirty="0"/>
                    </a:p>
                    <a:p>
                      <a:pPr>
                        <a:buNone/>
                      </a:pPr>
                      <a:r>
                        <a:rPr lang="en-GB" sz="1200" b="0" u="none" dirty="0"/>
                        <a:t>Equality of other opportunities (jobs, wages)</a:t>
                      </a:r>
                    </a:p>
                    <a:p>
                      <a:pPr>
                        <a:buNone/>
                      </a:pPr>
                      <a:endParaRPr lang="en-GB" sz="1200" b="0" u="none" dirty="0"/>
                    </a:p>
                    <a:p>
                      <a:pPr>
                        <a:buNone/>
                      </a:pPr>
                      <a:endParaRPr lang="en-GB" sz="1200" b="0" u="none" dirty="0"/>
                    </a:p>
                    <a:p>
                      <a:pPr>
                        <a:buNone/>
                      </a:pPr>
                      <a:endParaRPr lang="en-GB" sz="1200" b="0" u="none" dirty="0"/>
                    </a:p>
                    <a:p>
                      <a:pPr>
                        <a:buNone/>
                      </a:pPr>
                      <a:endParaRPr lang="en-GB" sz="1200" b="0" u="none" dirty="0"/>
                    </a:p>
                    <a:p>
                      <a:pPr>
                        <a:buNone/>
                      </a:pPr>
                      <a:endParaRPr lang="en-US" sz="1200" b="0" u="none"/>
                    </a:p>
                    <a:p>
                      <a:pPr>
                        <a:buNone/>
                      </a:pPr>
                      <a:endParaRPr lang="en-US" sz="1200" b="0" u="none" dirty="0"/>
                    </a:p>
                    <a:p>
                      <a:pPr>
                        <a:buNone/>
                      </a:pPr>
                      <a:r>
                        <a:rPr lang="en-US" sz="1200" b="1" u="none" dirty="0"/>
                        <a:t>Overall, then, how much progress do you think has been achieved? Why?</a:t>
                      </a:r>
                    </a:p>
                    <a:p>
                      <a:pPr>
                        <a:buNone/>
                      </a:pPr>
                      <a:endParaRPr lang="en-US" sz="1200" b="1" u="none" dirty="0"/>
                    </a:p>
                    <a:p>
                      <a:pPr>
                        <a:buNone/>
                      </a:pPr>
                      <a:endParaRPr lang="en-US" sz="1200" b="1" u="none" dirty="0"/>
                    </a:p>
                    <a:p>
                      <a:pPr>
                        <a:buNone/>
                      </a:pPr>
                      <a:endParaRPr lang="en-US" sz="1200" b="1" u="none" dirty="0"/>
                    </a:p>
                    <a:p>
                      <a:pPr>
                        <a:buNone/>
                      </a:pPr>
                      <a:endParaRPr lang="en-US" sz="1200" b="1" u="none" dirty="0"/>
                    </a:p>
                    <a:p>
                      <a:pPr>
                        <a:buNone/>
                      </a:pPr>
                      <a:endParaRPr lang="en-US" sz="1200" b="1" u="none" dirty="0"/>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7889405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43445" y="106680"/>
            <a:ext cx="9462555" cy="369332"/>
          </a:xfrm>
          <a:prstGeom prst="rect">
            <a:avLst/>
          </a:prstGeom>
          <a:noFill/>
        </p:spPr>
        <p:txBody>
          <a:bodyPr wrap="square" rtlCol="0" anchor="t">
            <a:spAutoFit/>
          </a:bodyPr>
          <a:lstStyle/>
          <a:p>
            <a:pPr algn="ctr"/>
            <a:r>
              <a:rPr lang="en-US" b="1" dirty="0"/>
              <a:t>Knowledge </a:t>
            </a:r>
            <a:r>
              <a:rPr lang="en-US" b="1" dirty="0" err="1"/>
              <a:t>Organiser</a:t>
            </a:r>
            <a:r>
              <a:rPr lang="en-US" b="1" dirty="0"/>
              <a:t> Checklist- Topic 1.1: Black Americans in </a:t>
            </a:r>
            <a:r>
              <a:rPr lang="en-US" b="1"/>
              <a:t>the early </a:t>
            </a:r>
            <a:r>
              <a:rPr lang="en-US" b="1" dirty="0"/>
              <a:t>1950s</a:t>
            </a:r>
          </a:p>
        </p:txBody>
      </p:sp>
      <p:graphicFrame>
        <p:nvGraphicFramePr>
          <p:cNvPr id="25" name="Table 24"/>
          <p:cNvGraphicFramePr>
            <a:graphicFrameLocks noGrp="1"/>
          </p:cNvGraphicFramePr>
          <p:nvPr>
            <p:extLst>
              <p:ext uri="{D42A27DB-BD31-4B8C-83A1-F6EECF244321}">
                <p14:modId xmlns:p14="http://schemas.microsoft.com/office/powerpoint/2010/main" val="837304709"/>
              </p:ext>
            </p:extLst>
          </p:nvPr>
        </p:nvGraphicFramePr>
        <p:xfrm>
          <a:off x="166009" y="526979"/>
          <a:ext cx="4683576" cy="3017520"/>
        </p:xfrm>
        <a:graphic>
          <a:graphicData uri="http://schemas.openxmlformats.org/drawingml/2006/table">
            <a:tbl>
              <a:tblPr firstRow="1" bandRow="1">
                <a:tableStyleId>{5940675A-B579-460E-94D1-54222C63F5DA}</a:tableStyleId>
              </a:tblPr>
              <a:tblGrid>
                <a:gridCol w="4683576">
                  <a:extLst>
                    <a:ext uri="{9D8B030D-6E8A-4147-A177-3AD203B41FA5}">
                      <a16:colId xmlns:a16="http://schemas.microsoft.com/office/drawing/2014/main" val="20001"/>
                    </a:ext>
                  </a:extLst>
                </a:gridCol>
              </a:tblGrid>
              <a:tr h="0">
                <a:tc>
                  <a:txBody>
                    <a:bodyPr/>
                    <a:lstStyle/>
                    <a:p>
                      <a:pPr lvl="0">
                        <a:buNone/>
                      </a:pPr>
                      <a:r>
                        <a:rPr lang="en-US" sz="1200" b="1" u="none" dirty="0"/>
                        <a:t>1. Answer the questions in the space below</a:t>
                      </a:r>
                    </a:p>
                  </a:txBody>
                  <a:tcPr/>
                </a:tc>
                <a:extLst>
                  <a:ext uri="{0D108BD9-81ED-4DB2-BD59-A6C34878D82A}">
                    <a16:rowId xmlns:a16="http://schemas.microsoft.com/office/drawing/2014/main" val="4160498494"/>
                  </a:ext>
                </a:extLst>
              </a:tr>
              <a:tr h="215365">
                <a:tc>
                  <a:txBody>
                    <a:bodyPr/>
                    <a:lstStyle/>
                    <a:p>
                      <a:pPr>
                        <a:buNone/>
                      </a:pPr>
                      <a:r>
                        <a:rPr lang="en-US" sz="1200" b="1" i="0" u="none" strike="noStrike" kern="1200" baseline="0" dirty="0">
                          <a:solidFill>
                            <a:srgbClr val="000000"/>
                          </a:solidFill>
                          <a:latin typeface="+mn-lt"/>
                          <a:ea typeface="+mn-ea"/>
                          <a:cs typeface="+mn-cs"/>
                        </a:rPr>
                        <a:t>Give 2 examples of Jim Crow laws found in the South</a:t>
                      </a:r>
                      <a:endParaRPr lang="en-GB" sz="1200" b="0" i="0" u="none" strike="noStrike" kern="1200" baseline="0" dirty="0">
                        <a:solidFill>
                          <a:srgbClr val="000000"/>
                        </a:solidFill>
                        <a:latin typeface="+mn-lt"/>
                        <a:ea typeface="+mn-ea"/>
                        <a:cs typeface="+mn-cs"/>
                      </a:endParaRPr>
                    </a:p>
                    <a:p>
                      <a:pPr lvl="0">
                        <a:buNone/>
                      </a:pPr>
                      <a:endParaRPr lang="en-US" sz="1200" b="1" u="none" dirty="0"/>
                    </a:p>
                    <a:p>
                      <a:pPr lvl="0">
                        <a:buNone/>
                      </a:pPr>
                      <a:endParaRPr lang="en-US" sz="1200" b="1" u="none" dirty="0"/>
                    </a:p>
                  </a:txBody>
                  <a:tcPr/>
                </a:tc>
                <a:extLst>
                  <a:ext uri="{0D108BD9-81ED-4DB2-BD59-A6C34878D82A}">
                    <a16:rowId xmlns:a16="http://schemas.microsoft.com/office/drawing/2014/main" val="10000"/>
                  </a:ext>
                </a:extLst>
              </a:tr>
              <a:tr h="21536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u="none" dirty="0"/>
                        <a:t>Name 2 Jim Crow states</a:t>
                      </a:r>
                    </a:p>
                    <a:p>
                      <a:pPr marL="0" marR="0" lvl="0" indent="0" algn="l" defTabSz="457200" eaLnBrk="1" fontAlgn="auto" latinLnBrk="0" hangingPunct="1">
                        <a:lnSpc>
                          <a:spcPct val="100000"/>
                        </a:lnSpc>
                        <a:spcBef>
                          <a:spcPts val="0"/>
                        </a:spcBef>
                        <a:spcAft>
                          <a:spcPts val="0"/>
                        </a:spcAft>
                        <a:buClrTx/>
                        <a:buSzTx/>
                        <a:buFontTx/>
                        <a:buNone/>
                        <a:tabLst/>
                        <a:defRPr/>
                      </a:pPr>
                      <a:endParaRPr lang="en-US" sz="1200" b="1" u="none" dirty="0"/>
                    </a:p>
                    <a:p>
                      <a:pPr marL="0" marR="0" lvl="0" indent="0" algn="l" defTabSz="457200" eaLnBrk="1" fontAlgn="auto" latinLnBrk="0" hangingPunct="1">
                        <a:lnSpc>
                          <a:spcPct val="100000"/>
                        </a:lnSpc>
                        <a:spcBef>
                          <a:spcPts val="0"/>
                        </a:spcBef>
                        <a:spcAft>
                          <a:spcPts val="0"/>
                        </a:spcAft>
                        <a:buClrTx/>
                        <a:buSzTx/>
                        <a:buFontTx/>
                        <a:buNone/>
                        <a:tabLst/>
                        <a:defRPr/>
                      </a:pPr>
                      <a:endParaRPr lang="en-US" sz="1200" b="1" u="none" dirty="0"/>
                    </a:p>
                  </a:txBody>
                  <a:tcPr/>
                </a:tc>
                <a:extLst>
                  <a:ext uri="{0D108BD9-81ED-4DB2-BD59-A6C34878D82A}">
                    <a16:rowId xmlns:a16="http://schemas.microsoft.com/office/drawing/2014/main" val="10001"/>
                  </a:ext>
                </a:extLst>
              </a:tr>
              <a:tr h="215365">
                <a:tc>
                  <a:txBody>
                    <a:bodyPr/>
                    <a:lstStyle/>
                    <a:p>
                      <a:pPr>
                        <a:buNone/>
                      </a:pPr>
                      <a:r>
                        <a:rPr lang="en-US" sz="1200" b="1" baseline="0" dirty="0"/>
                        <a:t>Name 2 groups that campaigned for civil rights</a:t>
                      </a:r>
                      <a:endParaRPr lang="en-US" sz="1200" b="0" baseline="0" dirty="0"/>
                    </a:p>
                    <a:p>
                      <a:pPr lvl="0">
                        <a:buNone/>
                      </a:pPr>
                      <a:endParaRPr lang="en-US" sz="1200" b="1" dirty="0"/>
                    </a:p>
                    <a:p>
                      <a:pPr lvl="0">
                        <a:buNone/>
                      </a:pPr>
                      <a:endParaRPr lang="en-US" sz="1200" b="1" dirty="0"/>
                    </a:p>
                  </a:txBody>
                  <a:tcPr/>
                </a:tc>
                <a:extLst>
                  <a:ext uri="{0D108BD9-81ED-4DB2-BD59-A6C34878D82A}">
                    <a16:rowId xmlns:a16="http://schemas.microsoft.com/office/drawing/2014/main" val="10002"/>
                  </a:ext>
                </a:extLst>
              </a:tr>
              <a:tr h="215365">
                <a:tc>
                  <a:txBody>
                    <a:bodyPr/>
                    <a:lstStyle/>
                    <a:p>
                      <a:pPr>
                        <a:buNone/>
                      </a:pPr>
                      <a:r>
                        <a:rPr lang="en-US" sz="1200" b="1" dirty="0"/>
                        <a:t>Name 2 ways that the civil rights movement faced opposition in the South</a:t>
                      </a:r>
                    </a:p>
                    <a:p>
                      <a:pPr lvl="0">
                        <a:buNone/>
                      </a:pPr>
                      <a:endParaRPr lang="en-US" sz="1200" b="1" dirty="0"/>
                    </a:p>
                    <a:p>
                      <a:pPr lvl="0">
                        <a:buNone/>
                      </a:pPr>
                      <a:endParaRPr lang="en-US" sz="1200" b="1" dirty="0"/>
                    </a:p>
                  </a:txBody>
                  <a:tcPr/>
                </a:tc>
                <a:extLst>
                  <a:ext uri="{0D108BD9-81ED-4DB2-BD59-A6C34878D82A}">
                    <a16:rowId xmlns:a16="http://schemas.microsoft.com/office/drawing/2014/main" val="10003"/>
                  </a:ext>
                </a:extLst>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27960232"/>
              </p:ext>
            </p:extLst>
          </p:nvPr>
        </p:nvGraphicFramePr>
        <p:xfrm>
          <a:off x="137802" y="3795420"/>
          <a:ext cx="4711783" cy="2834640"/>
        </p:xfrm>
        <a:graphic>
          <a:graphicData uri="http://schemas.openxmlformats.org/drawingml/2006/table">
            <a:tbl>
              <a:tblPr firstRow="1" bandRow="1">
                <a:tableStyleId>{5940675A-B579-460E-94D1-54222C63F5DA}</a:tableStyleId>
              </a:tblPr>
              <a:tblGrid>
                <a:gridCol w="1503220">
                  <a:extLst>
                    <a:ext uri="{9D8B030D-6E8A-4147-A177-3AD203B41FA5}">
                      <a16:colId xmlns:a16="http://schemas.microsoft.com/office/drawing/2014/main" val="20001"/>
                    </a:ext>
                  </a:extLst>
                </a:gridCol>
                <a:gridCol w="1790265">
                  <a:extLst>
                    <a:ext uri="{9D8B030D-6E8A-4147-A177-3AD203B41FA5}">
                      <a16:colId xmlns:a16="http://schemas.microsoft.com/office/drawing/2014/main" val="20002"/>
                    </a:ext>
                  </a:extLst>
                </a:gridCol>
                <a:gridCol w="1418298">
                  <a:extLst>
                    <a:ext uri="{9D8B030D-6E8A-4147-A177-3AD203B41FA5}">
                      <a16:colId xmlns:a16="http://schemas.microsoft.com/office/drawing/2014/main" val="3888536694"/>
                    </a:ext>
                  </a:extLst>
                </a:gridCol>
              </a:tblGrid>
              <a:tr h="302887">
                <a:tc gridSpan="3">
                  <a:txBody>
                    <a:bodyPr/>
                    <a:lstStyle/>
                    <a:p>
                      <a:pPr lvl="0" algn="l">
                        <a:buNone/>
                      </a:pPr>
                      <a:r>
                        <a:rPr lang="en-US" sz="1200" b="1" dirty="0"/>
                        <a:t>2.  Key Terms: Learn these spellings and use them correctly in a sentence in the space provided.</a:t>
                      </a:r>
                      <a:endParaRPr lang="en-US" sz="1200" dirty="0"/>
                    </a:p>
                  </a:txBody>
                  <a:tcPr/>
                </a:tc>
                <a:tc hMerge="1">
                  <a:txBody>
                    <a:bodyPr/>
                    <a:lstStyle/>
                    <a:p>
                      <a:pPr defTabSz="457200" eaLnBrk="1" fontAlgn="auto" latinLnBrk="0" hangingPunct="1">
                        <a:buClrTx/>
                        <a:buSzTx/>
                        <a:tabLst/>
                        <a:defRPr/>
                      </a:pPr>
                      <a:endParaRPr lang="en-US"/>
                    </a:p>
                  </a:txBody>
                  <a:tcPr/>
                </a:tc>
                <a:tc hMerge="1">
                  <a:txBody>
                    <a:bodyPr/>
                    <a:lstStyle/>
                    <a:p>
                      <a:pPr lvl="0" algn="l">
                        <a:buNone/>
                      </a:pPr>
                      <a:endParaRPr lang="en-US" sz="1100" b="1" dirty="0"/>
                    </a:p>
                  </a:txBody>
                  <a:tcPr/>
                </a:tc>
                <a:extLst>
                  <a:ext uri="{0D108BD9-81ED-4DB2-BD59-A6C34878D82A}">
                    <a16:rowId xmlns:a16="http://schemas.microsoft.com/office/drawing/2014/main" val="3562140781"/>
                  </a:ext>
                </a:extLst>
              </a:tr>
              <a:tr h="0">
                <a:tc>
                  <a:txBody>
                    <a:bodyPr/>
                    <a:lstStyle/>
                    <a:p>
                      <a:pPr algn="l">
                        <a:buNone/>
                      </a:pPr>
                      <a:r>
                        <a:rPr lang="en-US" sz="1200" b="0" dirty="0"/>
                        <a:t>Boycott</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dirty="0"/>
                        <a:t>Segregation</a:t>
                      </a:r>
                    </a:p>
                  </a:txBody>
                  <a:tcPr/>
                </a:tc>
                <a:tc>
                  <a:txBody>
                    <a:bodyPr/>
                    <a:lstStyle/>
                    <a:p>
                      <a:pPr lvl="0" algn="l" defTabSz="457200" eaLnBrk="1" fontAlgn="auto" latinLnBrk="0" hangingPunct="1">
                        <a:buClrTx/>
                        <a:buSzTx/>
                        <a:buNone/>
                        <a:tabLst/>
                        <a:defRPr/>
                      </a:pPr>
                      <a:r>
                        <a:rPr lang="en-US" sz="1200" b="0" dirty="0"/>
                        <a:t>Dixiecrats</a:t>
                      </a:r>
                    </a:p>
                    <a:p>
                      <a:pPr lvl="0" algn="l" defTabSz="457200" eaLnBrk="1" fontAlgn="auto" latinLnBrk="0" hangingPunct="1">
                        <a:buClrTx/>
                        <a:buSzTx/>
                        <a:buNone/>
                        <a:tabLst/>
                        <a:defRPr/>
                      </a:pPr>
                      <a:endParaRPr lang="en-US" sz="1200" b="0" dirty="0"/>
                    </a:p>
                    <a:p>
                      <a:pPr lvl="0" algn="l" defTabSz="457200" eaLnBrk="1" fontAlgn="auto" latinLnBrk="0" hangingPunct="1">
                        <a:buClrTx/>
                        <a:buSzTx/>
                        <a:buNone/>
                        <a:tabLst/>
                        <a:defRPr/>
                      </a:pPr>
                      <a:endParaRPr lang="en-US" sz="1200" b="0" dirty="0"/>
                    </a:p>
                    <a:p>
                      <a:pPr lvl="0" algn="l" defTabSz="457200" eaLnBrk="1" fontAlgn="auto" latinLnBrk="0" hangingPunct="1">
                        <a:buClrTx/>
                        <a:buSzTx/>
                        <a:buNone/>
                        <a:tabLst/>
                        <a:defRPr/>
                      </a:pPr>
                      <a:endParaRPr lang="en-US" sz="1200" b="0" dirty="0"/>
                    </a:p>
                    <a:p>
                      <a:pPr lvl="0" algn="l" defTabSz="457200" eaLnBrk="1" fontAlgn="auto" latinLnBrk="0" hangingPunct="1">
                        <a:buClrTx/>
                        <a:buSzTx/>
                        <a:buNone/>
                        <a:tabLst/>
                        <a:defRPr/>
                      </a:pPr>
                      <a:endParaRPr lang="en-US" sz="1200" b="0" dirty="0"/>
                    </a:p>
                    <a:p>
                      <a:pPr lvl="0" algn="l" defTabSz="457200" eaLnBrk="1" fontAlgn="auto" latinLnBrk="0" hangingPunct="1">
                        <a:buClrTx/>
                        <a:buSzTx/>
                        <a:buNone/>
                        <a:tabLst/>
                        <a:defRPr/>
                      </a:pPr>
                      <a:endParaRPr lang="en-US" sz="1200" b="0" dirty="0"/>
                    </a:p>
                  </a:txBody>
                  <a:tcPr/>
                </a:tc>
                <a:extLst>
                  <a:ext uri="{0D108BD9-81ED-4DB2-BD59-A6C34878D82A}">
                    <a16:rowId xmlns:a16="http://schemas.microsoft.com/office/drawing/2014/main" val="10000"/>
                  </a:ext>
                </a:extLst>
              </a:tr>
              <a:tr h="247775">
                <a:tc>
                  <a:txBody>
                    <a:bodyPr/>
                    <a:lstStyle/>
                    <a:p>
                      <a:pPr algn="l">
                        <a:buNone/>
                      </a:pPr>
                      <a:r>
                        <a:rPr lang="en-US" sz="1200" b="0" dirty="0"/>
                        <a:t>Ghettos</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baseline="0" dirty="0"/>
                        <a:t>Federal</a:t>
                      </a:r>
                    </a:p>
                  </a:txBody>
                  <a:tcPr/>
                </a:tc>
                <a:tc>
                  <a:txBody>
                    <a:bodyPr/>
                    <a:lstStyle/>
                    <a:p>
                      <a:pPr lvl="0" algn="l" defTabSz="457200" eaLnBrk="1" fontAlgn="auto" latinLnBrk="0" hangingPunct="1">
                        <a:buClrTx/>
                        <a:buSzTx/>
                        <a:buNone/>
                        <a:tabLst/>
                        <a:defRPr/>
                      </a:pPr>
                      <a:r>
                        <a:rPr lang="en-US" sz="1200" b="0" baseline="0" dirty="0"/>
                        <a:t>Ku Klux Klan</a:t>
                      </a:r>
                    </a:p>
                    <a:p>
                      <a:pPr lvl="0" algn="l" defTabSz="457200" eaLnBrk="1" fontAlgn="auto" latinLnBrk="0" hangingPunct="1">
                        <a:buClrTx/>
                        <a:buSzTx/>
                        <a:buNone/>
                        <a:tabLst/>
                        <a:defRPr/>
                      </a:pPr>
                      <a:endParaRPr lang="en-US" sz="1200" b="0" baseline="0" dirty="0"/>
                    </a:p>
                    <a:p>
                      <a:pPr lvl="0" algn="l" defTabSz="457200" eaLnBrk="1" fontAlgn="auto" latinLnBrk="0" hangingPunct="1">
                        <a:buClrTx/>
                        <a:buSzTx/>
                        <a:buNone/>
                        <a:tabLst/>
                        <a:defRPr/>
                      </a:pPr>
                      <a:endParaRPr lang="en-US" sz="1200" b="0" baseline="0" dirty="0"/>
                    </a:p>
                    <a:p>
                      <a:pPr lvl="0" algn="l" defTabSz="457200" eaLnBrk="1" fontAlgn="auto" latinLnBrk="0" hangingPunct="1">
                        <a:buClrTx/>
                        <a:buSzTx/>
                        <a:buNone/>
                        <a:tabLst/>
                        <a:defRPr/>
                      </a:pPr>
                      <a:endParaRPr lang="en-US" sz="1200" b="0" baseline="0" dirty="0"/>
                    </a:p>
                    <a:p>
                      <a:pPr lvl="0" algn="l" defTabSz="457200" eaLnBrk="1" fontAlgn="auto" latinLnBrk="0" hangingPunct="1">
                        <a:buClrTx/>
                        <a:buSzTx/>
                        <a:buNone/>
                        <a:tabLst/>
                        <a:defRPr/>
                      </a:pPr>
                      <a:endParaRPr lang="en-US" sz="1200" b="0" baseline="0" dirty="0"/>
                    </a:p>
                    <a:p>
                      <a:pPr lvl="0" algn="l" defTabSz="457200" eaLnBrk="1" fontAlgn="auto" latinLnBrk="0" hangingPunct="1">
                        <a:buClrTx/>
                        <a:buSzTx/>
                        <a:buNone/>
                        <a:tabLst/>
                        <a:defRPr/>
                      </a:pPr>
                      <a:endParaRPr lang="en-US" sz="1200" b="0" baseline="0" dirty="0"/>
                    </a:p>
                  </a:txBody>
                  <a:tcPr/>
                </a:tc>
                <a:extLst>
                  <a:ext uri="{0D108BD9-81ED-4DB2-BD59-A6C34878D82A}">
                    <a16:rowId xmlns:a16="http://schemas.microsoft.com/office/drawing/2014/main" val="10001"/>
                  </a:ext>
                </a:extLst>
              </a:tr>
            </a:tbl>
          </a:graphicData>
        </a:graphic>
      </p:graphicFrame>
      <p:graphicFrame>
        <p:nvGraphicFramePr>
          <p:cNvPr id="8" name="Table 7">
            <a:extLst>
              <a:ext uri="{FF2B5EF4-FFF2-40B4-BE49-F238E27FC236}">
                <a16:creationId xmlns:a16="http://schemas.microsoft.com/office/drawing/2014/main" id="{DD1EA37C-1317-4954-8B80-C947D842BC20}"/>
              </a:ext>
            </a:extLst>
          </p:cNvPr>
          <p:cNvGraphicFramePr>
            <a:graphicFrameLocks noGrp="1"/>
          </p:cNvGraphicFramePr>
          <p:nvPr>
            <p:extLst>
              <p:ext uri="{D42A27DB-BD31-4B8C-83A1-F6EECF244321}">
                <p14:modId xmlns:p14="http://schemas.microsoft.com/office/powerpoint/2010/main" val="3108585592"/>
              </p:ext>
            </p:extLst>
          </p:nvPr>
        </p:nvGraphicFramePr>
        <p:xfrm>
          <a:off x="5028208" y="526979"/>
          <a:ext cx="4711783" cy="6217920"/>
        </p:xfrm>
        <a:graphic>
          <a:graphicData uri="http://schemas.openxmlformats.org/drawingml/2006/table">
            <a:tbl>
              <a:tblPr firstRow="1" bandRow="1">
                <a:tableStyleId>{5940675A-B579-460E-94D1-54222C63F5DA}</a:tableStyleId>
              </a:tblPr>
              <a:tblGrid>
                <a:gridCol w="4711783">
                  <a:extLst>
                    <a:ext uri="{9D8B030D-6E8A-4147-A177-3AD203B41FA5}">
                      <a16:colId xmlns:a16="http://schemas.microsoft.com/office/drawing/2014/main" val="20001"/>
                    </a:ext>
                  </a:extLst>
                </a:gridCol>
              </a:tblGrid>
              <a:tr h="658658">
                <a:tc>
                  <a:txBody>
                    <a:bodyPr/>
                    <a:lstStyle/>
                    <a:p>
                      <a:pPr lvl="0" algn="l">
                        <a:buNone/>
                      </a:pPr>
                      <a:r>
                        <a:rPr lang="en-US" sz="1200" b="1" dirty="0"/>
                        <a:t>3. Give 2 things you can infer from the source about segregation in 1956. Give detail in the source that tells you this (4 marks)</a:t>
                      </a:r>
                    </a:p>
                    <a:p>
                      <a:pPr lvl="0" algn="l">
                        <a:buNone/>
                      </a:pPr>
                      <a:r>
                        <a:rPr lang="en-US" sz="1200" b="0" i="1" dirty="0"/>
                        <a:t>The photograph shows black and white Americans on a segregated bus in Florida in April 1956. The black Americans are sat at the back of the bus.</a:t>
                      </a:r>
                    </a:p>
                  </a:txBody>
                  <a:tcPr/>
                </a:tc>
                <a:extLst>
                  <a:ext uri="{0D108BD9-81ED-4DB2-BD59-A6C34878D82A}">
                    <a16:rowId xmlns:a16="http://schemas.microsoft.com/office/drawing/2014/main" val="3562140781"/>
                  </a:ext>
                </a:extLst>
              </a:tr>
              <a:tr h="4128347">
                <a:tc>
                  <a:txBody>
                    <a:bodyPr/>
                    <a:lstStyle/>
                    <a:p>
                      <a:pPr algn="ctr">
                        <a:buNone/>
                      </a:pPr>
                      <a:endParaRPr lang="en-US" sz="1200" b="0" dirty="0"/>
                    </a:p>
                    <a:p>
                      <a:pPr algn="ctr">
                        <a:buNone/>
                      </a:pPr>
                      <a:endParaRPr lang="en-US" sz="1200" b="0" dirty="0"/>
                    </a:p>
                    <a:p>
                      <a:pPr algn="ctr">
                        <a:buNone/>
                      </a:pPr>
                      <a:endParaRPr lang="en-US" sz="1200" b="0" dirty="0"/>
                    </a:p>
                    <a:p>
                      <a:pPr algn="ctr">
                        <a:buNone/>
                      </a:pPr>
                      <a:endParaRPr lang="en-US" sz="1200" b="0" dirty="0"/>
                    </a:p>
                    <a:p>
                      <a:pPr algn="ctr">
                        <a:buNone/>
                      </a:pPr>
                      <a:endParaRPr lang="en-US" sz="1200" b="0" dirty="0"/>
                    </a:p>
                    <a:p>
                      <a:pPr algn="ctr">
                        <a:buNone/>
                      </a:pPr>
                      <a:endParaRPr lang="en-US" sz="1200" b="0" dirty="0"/>
                    </a:p>
                    <a:p>
                      <a:pPr algn="ctr">
                        <a:buNone/>
                      </a:pPr>
                      <a:endParaRPr lang="en-US" sz="1200" b="0" dirty="0"/>
                    </a:p>
                    <a:p>
                      <a:pPr algn="ctr">
                        <a:buNone/>
                      </a:pPr>
                      <a:endParaRPr lang="en-US" sz="1200" b="0" dirty="0"/>
                    </a:p>
                    <a:p>
                      <a:pPr algn="ctr">
                        <a:buNone/>
                      </a:pPr>
                      <a:endParaRPr lang="en-US" sz="1200" b="0" dirty="0"/>
                    </a:p>
                    <a:p>
                      <a:pPr algn="ctr">
                        <a:buNone/>
                      </a:pPr>
                      <a:endParaRPr lang="en-US" sz="1200" b="0" dirty="0"/>
                    </a:p>
                    <a:p>
                      <a:pPr algn="ctr">
                        <a:buNone/>
                      </a:pPr>
                      <a:endParaRPr lang="en-US" sz="1200" b="0" dirty="0"/>
                    </a:p>
                    <a:p>
                      <a:pPr algn="ctr">
                        <a:buNone/>
                      </a:pPr>
                      <a:endParaRPr lang="en-US" sz="1200" b="0" dirty="0"/>
                    </a:p>
                    <a:p>
                      <a:pPr algn="ctr">
                        <a:buNone/>
                      </a:pPr>
                      <a:endParaRPr lang="en-US" sz="1200" b="0" dirty="0"/>
                    </a:p>
                    <a:p>
                      <a:pPr algn="ctr">
                        <a:buNone/>
                      </a:pPr>
                      <a:endParaRPr lang="en-US" sz="1200" b="0" dirty="0"/>
                    </a:p>
                    <a:p>
                      <a:pPr algn="ctr">
                        <a:buNone/>
                      </a:pPr>
                      <a:endParaRPr lang="en-US" sz="1200" b="0" dirty="0"/>
                    </a:p>
                    <a:p>
                      <a:pPr algn="l">
                        <a:buNone/>
                      </a:pPr>
                      <a:r>
                        <a:rPr lang="en-US" sz="1200" b="0" dirty="0"/>
                        <a:t>___________________________________________________________</a:t>
                      </a:r>
                    </a:p>
                    <a:p>
                      <a:pPr algn="l">
                        <a:buNone/>
                      </a:pPr>
                      <a:r>
                        <a:rPr lang="en-US" sz="1200" b="0" dirty="0"/>
                        <a:t>___________________________________________________________</a:t>
                      </a:r>
                    </a:p>
                    <a:p>
                      <a:pPr algn="l">
                        <a:buNone/>
                      </a:pPr>
                      <a:r>
                        <a:rPr lang="en-US" sz="1200" b="0"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txBody>
                  <a:tcPr/>
                </a:tc>
                <a:extLst>
                  <a:ext uri="{0D108BD9-81ED-4DB2-BD59-A6C34878D82A}">
                    <a16:rowId xmlns:a16="http://schemas.microsoft.com/office/drawing/2014/main" val="10000"/>
                  </a:ext>
                </a:extLst>
              </a:tr>
            </a:tbl>
          </a:graphicData>
        </a:graphic>
      </p:graphicFrame>
      <p:pic>
        <p:nvPicPr>
          <p:cNvPr id="9" name="Picture 8">
            <a:extLst>
              <a:ext uri="{FF2B5EF4-FFF2-40B4-BE49-F238E27FC236}">
                <a16:creationId xmlns:a16="http://schemas.microsoft.com/office/drawing/2014/main" id="{4E9029CF-E5ED-431A-AB16-BC86610F603B}"/>
              </a:ext>
            </a:extLst>
          </p:cNvPr>
          <p:cNvPicPr>
            <a:picLocks noChangeAspect="1"/>
          </p:cNvPicPr>
          <p:nvPr/>
        </p:nvPicPr>
        <p:blipFill>
          <a:blip r:embed="rId2"/>
          <a:stretch>
            <a:fillRect/>
          </a:stretch>
        </p:blipFill>
        <p:spPr>
          <a:xfrm>
            <a:off x="5706696" y="1311101"/>
            <a:ext cx="3354805" cy="2519153"/>
          </a:xfrm>
          <a:prstGeom prst="rect">
            <a:avLst/>
          </a:prstGeom>
        </p:spPr>
      </p:pic>
    </p:spTree>
    <p:extLst>
      <p:ext uri="{BB962C8B-B14F-4D97-AF65-F5344CB8AC3E}">
        <p14:creationId xmlns:p14="http://schemas.microsoft.com/office/powerpoint/2010/main" val="16470759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38126" y="171843"/>
            <a:ext cx="9462555" cy="369332"/>
          </a:xfrm>
          <a:prstGeom prst="rect">
            <a:avLst/>
          </a:prstGeom>
          <a:noFill/>
        </p:spPr>
        <p:txBody>
          <a:bodyPr wrap="square" rtlCol="0">
            <a:spAutoFit/>
          </a:bodyPr>
          <a:lstStyle/>
          <a:p>
            <a:pPr algn="ctr"/>
            <a:r>
              <a:rPr lang="en-US" b="1" dirty="0"/>
              <a:t>Knowledge Organiser - Topic 1.2: Progress in Education</a:t>
            </a:r>
          </a:p>
        </p:txBody>
      </p:sp>
      <p:graphicFrame>
        <p:nvGraphicFramePr>
          <p:cNvPr id="25" name="Table 24"/>
          <p:cNvGraphicFramePr>
            <a:graphicFrameLocks noGrp="1"/>
          </p:cNvGraphicFramePr>
          <p:nvPr>
            <p:extLst/>
          </p:nvPr>
        </p:nvGraphicFramePr>
        <p:xfrm>
          <a:off x="179135" y="929128"/>
          <a:ext cx="4890269" cy="3017520"/>
        </p:xfrm>
        <a:graphic>
          <a:graphicData uri="http://schemas.openxmlformats.org/drawingml/2006/table">
            <a:tbl>
              <a:tblPr firstRow="1" bandRow="1">
                <a:tableStyleId>{5940675A-B579-460E-94D1-54222C63F5DA}</a:tableStyleId>
              </a:tblPr>
              <a:tblGrid>
                <a:gridCol w="282429">
                  <a:extLst>
                    <a:ext uri="{9D8B030D-6E8A-4147-A177-3AD203B41FA5}">
                      <a16:colId xmlns:a16="http://schemas.microsoft.com/office/drawing/2014/main" val="20000"/>
                    </a:ext>
                  </a:extLst>
                </a:gridCol>
                <a:gridCol w="4607840">
                  <a:extLst>
                    <a:ext uri="{9D8B030D-6E8A-4147-A177-3AD203B41FA5}">
                      <a16:colId xmlns:a16="http://schemas.microsoft.com/office/drawing/2014/main" val="20001"/>
                    </a:ext>
                  </a:extLst>
                </a:gridCol>
              </a:tblGrid>
              <a:tr h="215365">
                <a:tc>
                  <a:txBody>
                    <a:bodyPr/>
                    <a:lstStyle/>
                    <a:p>
                      <a:pPr algn="ctr"/>
                      <a:r>
                        <a:rPr lang="en-US" sz="1200" b="1" dirty="0"/>
                        <a:t>1</a:t>
                      </a:r>
                    </a:p>
                  </a:txBody>
                  <a:tcPr/>
                </a:tc>
                <a:tc>
                  <a:txBody>
                    <a:bodyPr/>
                    <a:lstStyle/>
                    <a:p>
                      <a:r>
                        <a:rPr lang="en-GB" sz="1200" b="1" u="none" dirty="0"/>
                        <a:t>1951 – </a:t>
                      </a:r>
                      <a:r>
                        <a:rPr lang="en-GB" sz="1200" b="0" i="0" u="none" strike="noStrike" kern="1200" baseline="0" dirty="0">
                          <a:solidFill>
                            <a:schemeClr val="tx1"/>
                          </a:solidFill>
                          <a:latin typeface="+mn-lt"/>
                          <a:ea typeface="+mn-ea"/>
                          <a:cs typeface="+mn-cs"/>
                        </a:rPr>
                        <a:t>The Browns and 12 other parents went to court to fight for their children to go to their nearest school. They lost as a result of the </a:t>
                      </a:r>
                      <a:r>
                        <a:rPr lang="en-GB" sz="1200" b="0" i="1" u="none" strike="noStrike" kern="1200" baseline="0" dirty="0">
                          <a:solidFill>
                            <a:schemeClr val="tx1"/>
                          </a:solidFill>
                          <a:latin typeface="+mn-lt"/>
                          <a:ea typeface="+mn-ea"/>
                          <a:cs typeface="+mn-cs"/>
                        </a:rPr>
                        <a:t>Plessy</a:t>
                      </a:r>
                      <a:r>
                        <a:rPr lang="en-GB" sz="1200" b="0" i="0" u="none" strike="noStrike" kern="1200" baseline="0" dirty="0">
                          <a:solidFill>
                            <a:schemeClr val="tx1"/>
                          </a:solidFill>
                          <a:latin typeface="+mn-lt"/>
                          <a:ea typeface="+mn-ea"/>
                          <a:cs typeface="+mn-cs"/>
                        </a:rPr>
                        <a:t> ruling.</a:t>
                      </a:r>
                      <a:endParaRPr lang="en-US" sz="1200" b="1" u="sng" dirty="0"/>
                    </a:p>
                  </a:txBody>
                  <a:tcPr/>
                </a:tc>
                <a:extLst>
                  <a:ext uri="{0D108BD9-81ED-4DB2-BD59-A6C34878D82A}">
                    <a16:rowId xmlns:a16="http://schemas.microsoft.com/office/drawing/2014/main" val="10000"/>
                  </a:ext>
                </a:extLst>
              </a:tr>
              <a:tr h="215365">
                <a:tc>
                  <a:txBody>
                    <a:bodyPr/>
                    <a:lstStyle/>
                    <a:p>
                      <a:pPr algn="ctr"/>
                      <a:r>
                        <a:rPr lang="en-US" sz="1200" b="1" u="none" dirty="0"/>
                        <a:t>2</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b="1" u="none" dirty="0"/>
                        <a:t>May 1954 – </a:t>
                      </a:r>
                      <a:r>
                        <a:rPr lang="en-GB" sz="1200" b="0" i="0" u="none" strike="noStrike" kern="1200" baseline="0" dirty="0">
                          <a:solidFill>
                            <a:schemeClr val="tx1"/>
                          </a:solidFill>
                          <a:latin typeface="+mn-lt"/>
                          <a:ea typeface="+mn-ea"/>
                          <a:cs typeface="+mn-cs"/>
                        </a:rPr>
                        <a:t>Judges ruled that life had changed since the </a:t>
                      </a:r>
                      <a:r>
                        <a:rPr lang="en-GB" sz="1200" b="0" i="1" u="none" strike="noStrike" kern="1200" baseline="0" dirty="0">
                          <a:solidFill>
                            <a:schemeClr val="tx1"/>
                          </a:solidFill>
                          <a:latin typeface="+mn-lt"/>
                          <a:ea typeface="+mn-ea"/>
                          <a:cs typeface="+mn-cs"/>
                        </a:rPr>
                        <a:t>Plessy </a:t>
                      </a:r>
                      <a:r>
                        <a:rPr lang="en-GB" sz="1200" b="0" i="0" u="none" strike="noStrike" kern="1200" baseline="0" dirty="0">
                          <a:solidFill>
                            <a:schemeClr val="tx1"/>
                          </a:solidFill>
                          <a:latin typeface="+mn-lt"/>
                          <a:ea typeface="+mn-ea"/>
                          <a:cs typeface="+mn-cs"/>
                        </a:rPr>
                        <a:t>ruling. It was declared that ‘separate but equal’ for education was unconstitutional.</a:t>
                      </a:r>
                      <a:endParaRPr lang="en-US" sz="1200" b="1" i="0" u="sng" dirty="0"/>
                    </a:p>
                  </a:txBody>
                  <a:tcPr/>
                </a:tc>
                <a:extLst>
                  <a:ext uri="{0D108BD9-81ED-4DB2-BD59-A6C34878D82A}">
                    <a16:rowId xmlns:a16="http://schemas.microsoft.com/office/drawing/2014/main" val="10001"/>
                  </a:ext>
                </a:extLst>
              </a:tr>
              <a:tr h="215365">
                <a:tc>
                  <a:txBody>
                    <a:bodyPr/>
                    <a:lstStyle/>
                    <a:p>
                      <a:pPr algn="ctr"/>
                      <a:r>
                        <a:rPr lang="en-US" sz="1200" b="1" dirty="0"/>
                        <a:t>4</a:t>
                      </a:r>
                    </a:p>
                  </a:txBody>
                  <a:tcPr/>
                </a:tc>
                <a:tc>
                  <a:txBody>
                    <a:bodyPr/>
                    <a:lstStyle/>
                    <a:p>
                      <a:r>
                        <a:rPr lang="en-US" sz="1200" b="1" dirty="0"/>
                        <a:t>May 1955</a:t>
                      </a:r>
                      <a:r>
                        <a:rPr lang="en-US" sz="1200" b="0" baseline="0" dirty="0"/>
                        <a:t>– </a:t>
                      </a:r>
                      <a:r>
                        <a:rPr lang="en-US" sz="1200" b="0" i="1" baseline="0" dirty="0"/>
                        <a:t>Brown vs Topeka </a:t>
                      </a:r>
                      <a:r>
                        <a:rPr lang="en-US" sz="1200" b="0" i="0" baseline="0" dirty="0"/>
                        <a:t>ruled that desegregation should be carried out with ‘deliberate speed’ </a:t>
                      </a:r>
                      <a:endParaRPr lang="en-US" sz="1200" b="0" dirty="0"/>
                    </a:p>
                  </a:txBody>
                  <a:tcPr/>
                </a:tc>
                <a:extLst>
                  <a:ext uri="{0D108BD9-81ED-4DB2-BD59-A6C34878D82A}">
                    <a16:rowId xmlns:a16="http://schemas.microsoft.com/office/drawing/2014/main" val="10002"/>
                  </a:ext>
                </a:extLst>
              </a:tr>
              <a:tr h="215365">
                <a:tc>
                  <a:txBody>
                    <a:bodyPr/>
                    <a:lstStyle/>
                    <a:p>
                      <a:pPr algn="ctr"/>
                      <a:r>
                        <a:rPr lang="en-US" sz="1200" b="1" dirty="0"/>
                        <a:t>5</a:t>
                      </a:r>
                    </a:p>
                  </a:txBody>
                  <a:tcPr/>
                </a:tc>
                <a:tc>
                  <a:txBody>
                    <a:bodyPr/>
                    <a:lstStyle/>
                    <a:p>
                      <a:r>
                        <a:rPr lang="en-US" sz="1200" b="1" dirty="0"/>
                        <a:t>September 1957 </a:t>
                      </a:r>
                      <a:r>
                        <a:rPr lang="en-US" sz="1200" b="0" dirty="0"/>
                        <a:t>– Tv pictures show black students at Little Rock High School being verbally abused and threatened. National troops had to be sent in. Faubus closed every Little Rock School for the following year.</a:t>
                      </a:r>
                    </a:p>
                  </a:txBody>
                  <a:tcPr/>
                </a:tc>
                <a:extLst>
                  <a:ext uri="{0D108BD9-81ED-4DB2-BD59-A6C34878D82A}">
                    <a16:rowId xmlns:a16="http://schemas.microsoft.com/office/drawing/2014/main" val="2126530534"/>
                  </a:ext>
                </a:extLst>
              </a:tr>
              <a:tr h="215365">
                <a:tc>
                  <a:txBody>
                    <a:bodyPr/>
                    <a:lstStyle/>
                    <a:p>
                      <a:pPr algn="ctr"/>
                      <a:r>
                        <a:rPr lang="en-US" sz="1200" b="1" dirty="0"/>
                        <a:t>5</a:t>
                      </a:r>
                    </a:p>
                  </a:txBody>
                  <a:tcPr/>
                </a:tc>
                <a:tc>
                  <a:txBody>
                    <a:bodyPr/>
                    <a:lstStyle/>
                    <a:p>
                      <a:r>
                        <a:rPr lang="en-US" sz="1200" b="1" dirty="0"/>
                        <a:t>1960 </a:t>
                      </a:r>
                      <a:r>
                        <a:rPr lang="en-US" sz="1200" b="0" baseline="0" dirty="0"/>
                        <a:t>– Schools in 5 states in the Deep South were still entirely segregated </a:t>
                      </a:r>
                      <a:endParaRPr lang="en-US" sz="1200" b="0" dirty="0"/>
                    </a:p>
                  </a:txBody>
                  <a:tcPr/>
                </a:tc>
                <a:extLst>
                  <a:ext uri="{0D108BD9-81ED-4DB2-BD59-A6C34878D82A}">
                    <a16:rowId xmlns:a16="http://schemas.microsoft.com/office/drawing/2014/main" val="10003"/>
                  </a:ext>
                </a:extLst>
              </a:tr>
            </a:tbl>
          </a:graphicData>
        </a:graphic>
      </p:graphicFrame>
      <p:sp>
        <p:nvSpPr>
          <p:cNvPr id="26" name="TextBox 25"/>
          <p:cNvSpPr txBox="1"/>
          <p:nvPr/>
        </p:nvSpPr>
        <p:spPr>
          <a:xfrm>
            <a:off x="105318" y="488930"/>
            <a:ext cx="4847682" cy="307777"/>
          </a:xfrm>
          <a:prstGeom prst="rect">
            <a:avLst/>
          </a:prstGeom>
          <a:noFill/>
        </p:spPr>
        <p:txBody>
          <a:bodyPr wrap="square" rtlCol="0">
            <a:spAutoFit/>
          </a:bodyPr>
          <a:lstStyle/>
          <a:p>
            <a:r>
              <a:rPr lang="en-US" sz="1400" b="1" u="sng" dirty="0"/>
              <a:t>Key Events</a:t>
            </a:r>
          </a:p>
        </p:txBody>
      </p:sp>
      <p:sp>
        <p:nvSpPr>
          <p:cNvPr id="14" name="TextBox 13"/>
          <p:cNvSpPr txBox="1"/>
          <p:nvPr/>
        </p:nvSpPr>
        <p:spPr>
          <a:xfrm>
            <a:off x="105318" y="4112335"/>
            <a:ext cx="4847682" cy="307777"/>
          </a:xfrm>
          <a:prstGeom prst="rect">
            <a:avLst/>
          </a:prstGeom>
          <a:noFill/>
        </p:spPr>
        <p:txBody>
          <a:bodyPr wrap="square" rtlCol="0">
            <a:spAutoFit/>
          </a:bodyPr>
          <a:lstStyle/>
          <a:p>
            <a:r>
              <a:rPr lang="en-US" sz="1400" b="1" u="sng" dirty="0"/>
              <a:t>Key Words</a:t>
            </a:r>
          </a:p>
        </p:txBody>
      </p:sp>
      <p:graphicFrame>
        <p:nvGraphicFramePr>
          <p:cNvPr id="2" name="Table 1"/>
          <p:cNvGraphicFramePr>
            <a:graphicFrameLocks noGrp="1"/>
          </p:cNvGraphicFramePr>
          <p:nvPr>
            <p:extLst/>
          </p:nvPr>
        </p:nvGraphicFramePr>
        <p:xfrm>
          <a:off x="179135" y="4441192"/>
          <a:ext cx="4818766" cy="1874520"/>
        </p:xfrm>
        <a:graphic>
          <a:graphicData uri="http://schemas.openxmlformats.org/drawingml/2006/table">
            <a:tbl>
              <a:tblPr firstRow="1" bandRow="1">
                <a:tableStyleId>{5940675A-B579-460E-94D1-54222C63F5DA}</a:tableStyleId>
              </a:tblPr>
              <a:tblGrid>
                <a:gridCol w="351919">
                  <a:extLst>
                    <a:ext uri="{9D8B030D-6E8A-4147-A177-3AD203B41FA5}">
                      <a16:colId xmlns:a16="http://schemas.microsoft.com/office/drawing/2014/main" val="20000"/>
                    </a:ext>
                  </a:extLst>
                </a:gridCol>
                <a:gridCol w="976094">
                  <a:extLst>
                    <a:ext uri="{9D8B030D-6E8A-4147-A177-3AD203B41FA5}">
                      <a16:colId xmlns:a16="http://schemas.microsoft.com/office/drawing/2014/main" val="20001"/>
                    </a:ext>
                  </a:extLst>
                </a:gridCol>
                <a:gridCol w="3490753">
                  <a:extLst>
                    <a:ext uri="{9D8B030D-6E8A-4147-A177-3AD203B41FA5}">
                      <a16:colId xmlns:a16="http://schemas.microsoft.com/office/drawing/2014/main" val="20002"/>
                    </a:ext>
                  </a:extLst>
                </a:gridCol>
              </a:tblGrid>
              <a:tr h="247775">
                <a:tc>
                  <a:txBody>
                    <a:bodyPr/>
                    <a:lstStyle/>
                    <a:p>
                      <a:r>
                        <a:rPr lang="en-US" sz="1100" b="1" dirty="0"/>
                        <a:t>8</a:t>
                      </a:r>
                    </a:p>
                  </a:txBody>
                  <a:tcPr/>
                </a:tc>
                <a:tc>
                  <a:txBody>
                    <a:bodyPr/>
                    <a:lstStyle/>
                    <a:p>
                      <a:r>
                        <a:rPr lang="en-US" sz="1100" b="1" dirty="0"/>
                        <a:t>Black Monday</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dirty="0"/>
                        <a:t>Term used to describe the day of the Brown decision in the South. Threats of violence were made.</a:t>
                      </a:r>
                    </a:p>
                  </a:txBody>
                  <a:tcPr/>
                </a:tc>
                <a:extLst>
                  <a:ext uri="{0D108BD9-81ED-4DB2-BD59-A6C34878D82A}">
                    <a16:rowId xmlns:a16="http://schemas.microsoft.com/office/drawing/2014/main" val="10000"/>
                  </a:ext>
                </a:extLst>
              </a:tr>
              <a:tr h="247775">
                <a:tc>
                  <a:txBody>
                    <a:bodyPr/>
                    <a:lstStyle/>
                    <a:p>
                      <a:r>
                        <a:rPr lang="en-US" sz="1100" b="1" dirty="0"/>
                        <a:t>9</a:t>
                      </a:r>
                    </a:p>
                  </a:txBody>
                  <a:tcPr/>
                </a:tc>
                <a:tc>
                  <a:txBody>
                    <a:bodyPr/>
                    <a:lstStyle/>
                    <a:p>
                      <a:r>
                        <a:rPr lang="en-US" sz="1100" b="1" dirty="0"/>
                        <a:t>White Citizens’ Council</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dirty="0"/>
                        <a:t>These were set up in Mississippi following the Brown decision. They aimed to preserve segregation and used extreme violence.</a:t>
                      </a:r>
                    </a:p>
                  </a:txBody>
                  <a:tcPr/>
                </a:tc>
                <a:extLst>
                  <a:ext uri="{0D108BD9-81ED-4DB2-BD59-A6C34878D82A}">
                    <a16:rowId xmlns:a16="http://schemas.microsoft.com/office/drawing/2014/main" val="10001"/>
                  </a:ext>
                </a:extLst>
              </a:tr>
              <a:tr h="247775">
                <a:tc>
                  <a:txBody>
                    <a:bodyPr/>
                    <a:lstStyle/>
                    <a:p>
                      <a:r>
                        <a:rPr lang="en-US" sz="1100" b="1" dirty="0"/>
                        <a:t>10</a:t>
                      </a:r>
                    </a:p>
                  </a:txBody>
                  <a:tcPr/>
                </a:tc>
                <a:tc>
                  <a:txBody>
                    <a:bodyPr/>
                    <a:lstStyle/>
                    <a:p>
                      <a:r>
                        <a:rPr lang="en-US" sz="1100" b="1" dirty="0"/>
                        <a:t>Orval Faubus</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100" b="0" i="0" u="none" strike="noStrike" kern="1200" baseline="0" dirty="0">
                          <a:solidFill>
                            <a:schemeClr val="tx1"/>
                          </a:solidFill>
                          <a:latin typeface="+mn-lt"/>
                          <a:ea typeface="+mn-ea"/>
                          <a:cs typeface="+mn-cs"/>
                        </a:rPr>
                        <a:t>Governor of Arkansas during the incident at Central High School.</a:t>
                      </a:r>
                      <a:endParaRPr lang="en-US" sz="1100" dirty="0"/>
                    </a:p>
                  </a:txBody>
                  <a:tcPr/>
                </a:tc>
                <a:extLst>
                  <a:ext uri="{0D108BD9-81ED-4DB2-BD59-A6C34878D82A}">
                    <a16:rowId xmlns:a16="http://schemas.microsoft.com/office/drawing/2014/main" val="10002"/>
                  </a:ext>
                </a:extLst>
              </a:tr>
              <a:tr h="247775">
                <a:tc>
                  <a:txBody>
                    <a:bodyPr/>
                    <a:lstStyle/>
                    <a:p>
                      <a:r>
                        <a:rPr lang="en-US" sz="1100" b="1" dirty="0"/>
                        <a:t>11</a:t>
                      </a:r>
                    </a:p>
                  </a:txBody>
                  <a:tcPr/>
                </a:tc>
                <a:tc>
                  <a:txBody>
                    <a:bodyPr/>
                    <a:lstStyle/>
                    <a:p>
                      <a:r>
                        <a:rPr lang="en-US" sz="1100" b="1" dirty="0"/>
                        <a:t>Eisenhower</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100" b="0" i="0" u="none" strike="noStrike" kern="1200" baseline="0" dirty="0">
                          <a:solidFill>
                            <a:schemeClr val="tx1"/>
                          </a:solidFill>
                          <a:latin typeface="+mn-lt"/>
                          <a:ea typeface="+mn-ea"/>
                          <a:cs typeface="+mn-cs"/>
                        </a:rPr>
                        <a:t>President at the time of the Little Rock 9 incidents who was forced to send in Federal troops.</a:t>
                      </a:r>
                      <a:endParaRPr lang="en-US" sz="1100" dirty="0"/>
                    </a:p>
                  </a:txBody>
                  <a:tcPr/>
                </a:tc>
                <a:extLst>
                  <a:ext uri="{0D108BD9-81ED-4DB2-BD59-A6C34878D82A}">
                    <a16:rowId xmlns:a16="http://schemas.microsoft.com/office/drawing/2014/main" val="10003"/>
                  </a:ext>
                </a:extLst>
              </a:tr>
            </a:tbl>
          </a:graphicData>
        </a:graphic>
      </p:graphicFrame>
      <p:sp>
        <p:nvSpPr>
          <p:cNvPr id="10" name="TextBox 9">
            <a:extLst>
              <a:ext uri="{FF2B5EF4-FFF2-40B4-BE49-F238E27FC236}">
                <a16:creationId xmlns:a16="http://schemas.microsoft.com/office/drawing/2014/main" id="{93253BA0-DF4C-4787-9FC3-2DCB09394E63}"/>
              </a:ext>
            </a:extLst>
          </p:cNvPr>
          <p:cNvSpPr txBox="1"/>
          <p:nvPr/>
        </p:nvSpPr>
        <p:spPr>
          <a:xfrm>
            <a:off x="5333572" y="682906"/>
            <a:ext cx="4847682" cy="492443"/>
          </a:xfrm>
          <a:prstGeom prst="rect">
            <a:avLst/>
          </a:prstGeom>
          <a:noFill/>
        </p:spPr>
        <p:txBody>
          <a:bodyPr wrap="square" rtlCol="0">
            <a:spAutoFit/>
          </a:bodyPr>
          <a:lstStyle/>
          <a:p>
            <a:r>
              <a:rPr lang="en-US" sz="1400" b="1" dirty="0"/>
              <a:t>Source A: </a:t>
            </a:r>
            <a:r>
              <a:rPr lang="en-US" sz="1200" b="1" dirty="0"/>
              <a:t>A photograph of Elizabeth Eckford trying to get to school </a:t>
            </a:r>
          </a:p>
          <a:p>
            <a:r>
              <a:rPr lang="en-US" sz="1200" b="1" dirty="0"/>
              <a:t>on 4 September 1957</a:t>
            </a:r>
            <a:endParaRPr lang="en-US" sz="1400" b="1" dirty="0"/>
          </a:p>
        </p:txBody>
      </p:sp>
      <p:pic>
        <p:nvPicPr>
          <p:cNvPr id="8" name="Picture 7">
            <a:extLst>
              <a:ext uri="{FF2B5EF4-FFF2-40B4-BE49-F238E27FC236}">
                <a16:creationId xmlns:a16="http://schemas.microsoft.com/office/drawing/2014/main" id="{22C4C484-7092-4D87-9E8B-C57F3615C571}"/>
              </a:ext>
            </a:extLst>
          </p:cNvPr>
          <p:cNvPicPr>
            <a:picLocks noChangeAspect="1"/>
          </p:cNvPicPr>
          <p:nvPr/>
        </p:nvPicPr>
        <p:blipFill>
          <a:blip r:embed="rId2"/>
          <a:stretch>
            <a:fillRect/>
          </a:stretch>
        </p:blipFill>
        <p:spPr>
          <a:xfrm>
            <a:off x="5497222" y="1355271"/>
            <a:ext cx="4140545" cy="414745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43445" y="24681"/>
            <a:ext cx="9462555" cy="369332"/>
          </a:xfrm>
          <a:prstGeom prst="rect">
            <a:avLst/>
          </a:prstGeom>
          <a:noFill/>
        </p:spPr>
        <p:txBody>
          <a:bodyPr wrap="square" rtlCol="0" anchor="t">
            <a:spAutoFit/>
          </a:bodyPr>
          <a:lstStyle/>
          <a:p>
            <a:pPr algn="ctr"/>
            <a:r>
              <a:rPr lang="en-US" b="1" dirty="0"/>
              <a:t>Knowledge </a:t>
            </a:r>
            <a:r>
              <a:rPr lang="en-US" b="1" dirty="0" err="1"/>
              <a:t>Organiser</a:t>
            </a:r>
            <a:r>
              <a:rPr lang="en-US" b="1" dirty="0"/>
              <a:t> Knowledge Check - Topic 1.2: Progress in Education</a:t>
            </a:r>
          </a:p>
        </p:txBody>
      </p:sp>
      <p:graphicFrame>
        <p:nvGraphicFramePr>
          <p:cNvPr id="8" name="Table 7">
            <a:extLst>
              <a:ext uri="{FF2B5EF4-FFF2-40B4-BE49-F238E27FC236}">
                <a16:creationId xmlns:a16="http://schemas.microsoft.com/office/drawing/2014/main" id="{3897FA8E-69E6-4C80-BC1B-6C8EDF25D6AC}"/>
              </a:ext>
            </a:extLst>
          </p:cNvPr>
          <p:cNvGraphicFramePr>
            <a:graphicFrameLocks noGrp="1"/>
          </p:cNvGraphicFramePr>
          <p:nvPr>
            <p:extLst/>
          </p:nvPr>
        </p:nvGraphicFramePr>
        <p:xfrm>
          <a:off x="130629" y="589230"/>
          <a:ext cx="4822371" cy="3200400"/>
        </p:xfrm>
        <a:graphic>
          <a:graphicData uri="http://schemas.openxmlformats.org/drawingml/2006/table">
            <a:tbl>
              <a:tblPr firstRow="1" bandRow="1">
                <a:tableStyleId>{5940675A-B579-460E-94D1-54222C63F5DA}</a:tableStyleId>
              </a:tblPr>
              <a:tblGrid>
                <a:gridCol w="1583065">
                  <a:extLst>
                    <a:ext uri="{9D8B030D-6E8A-4147-A177-3AD203B41FA5}">
                      <a16:colId xmlns:a16="http://schemas.microsoft.com/office/drawing/2014/main" val="20001"/>
                    </a:ext>
                  </a:extLst>
                </a:gridCol>
                <a:gridCol w="660116">
                  <a:extLst>
                    <a:ext uri="{9D8B030D-6E8A-4147-A177-3AD203B41FA5}">
                      <a16:colId xmlns:a16="http://schemas.microsoft.com/office/drawing/2014/main" val="20002"/>
                    </a:ext>
                  </a:extLst>
                </a:gridCol>
                <a:gridCol w="2579190">
                  <a:extLst>
                    <a:ext uri="{9D8B030D-6E8A-4147-A177-3AD203B41FA5}">
                      <a16:colId xmlns:a16="http://schemas.microsoft.com/office/drawing/2014/main" val="3888536694"/>
                    </a:ext>
                  </a:extLst>
                </a:gridCol>
              </a:tblGrid>
              <a:tr h="302887">
                <a:tc gridSpan="3">
                  <a:txBody>
                    <a:bodyPr/>
                    <a:lstStyle/>
                    <a:p>
                      <a:pPr lvl="0" algn="l">
                        <a:buNone/>
                      </a:pPr>
                      <a:r>
                        <a:rPr lang="en-US" sz="1200" b="1" dirty="0"/>
                        <a:t>1. The events, dates and consequences have all been muddled. </a:t>
                      </a:r>
                      <a:r>
                        <a:rPr lang="en-US" sz="1200" b="1" dirty="0" err="1"/>
                        <a:t>Colour</a:t>
                      </a:r>
                      <a:r>
                        <a:rPr lang="en-US" sz="1200" b="1" dirty="0"/>
                        <a:t> code them so that the date, event and consequence are matched.</a:t>
                      </a:r>
                      <a:endParaRPr lang="en-US" sz="1200" dirty="0"/>
                    </a:p>
                  </a:txBody>
                  <a:tcPr/>
                </a:tc>
                <a:tc hMerge="1">
                  <a:txBody>
                    <a:bodyPr/>
                    <a:lstStyle/>
                    <a:p>
                      <a:pPr defTabSz="457200" eaLnBrk="1" fontAlgn="auto" latinLnBrk="0" hangingPunct="1">
                        <a:buClrTx/>
                        <a:buSzTx/>
                        <a:tabLst/>
                        <a:defRPr/>
                      </a:pPr>
                      <a:endParaRPr lang="en-US"/>
                    </a:p>
                  </a:txBody>
                  <a:tcPr/>
                </a:tc>
                <a:tc hMerge="1">
                  <a:txBody>
                    <a:bodyPr/>
                    <a:lstStyle/>
                    <a:p>
                      <a:pPr lvl="0" algn="l">
                        <a:buNone/>
                      </a:pPr>
                      <a:endParaRPr lang="en-US" sz="1100" b="1" dirty="0"/>
                    </a:p>
                  </a:txBody>
                  <a:tcPr/>
                </a:tc>
                <a:extLst>
                  <a:ext uri="{0D108BD9-81ED-4DB2-BD59-A6C34878D82A}">
                    <a16:rowId xmlns:a16="http://schemas.microsoft.com/office/drawing/2014/main" val="3562140781"/>
                  </a:ext>
                </a:extLst>
              </a:tr>
              <a:tr h="247775">
                <a:tc>
                  <a:txBody>
                    <a:bodyPr/>
                    <a:lstStyle/>
                    <a:p>
                      <a:pPr algn="l">
                        <a:buNone/>
                      </a:pPr>
                      <a:r>
                        <a:rPr lang="en-US" sz="1200" b="0" i="1" dirty="0"/>
                        <a:t>Event</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i="1" dirty="0"/>
                        <a:t>Date</a:t>
                      </a:r>
                    </a:p>
                  </a:txBody>
                  <a:tcPr/>
                </a:tc>
                <a:tc>
                  <a:txBody>
                    <a:bodyPr/>
                    <a:lstStyle/>
                    <a:p>
                      <a:pPr lvl="0" algn="l" defTabSz="457200" eaLnBrk="1" fontAlgn="auto" latinLnBrk="0" hangingPunct="1">
                        <a:buClrTx/>
                        <a:buSzTx/>
                        <a:buNone/>
                        <a:tabLst/>
                        <a:defRPr/>
                      </a:pPr>
                      <a:r>
                        <a:rPr lang="en-US" sz="1200" b="0" i="1" dirty="0"/>
                        <a:t>Consequence</a:t>
                      </a:r>
                    </a:p>
                  </a:txBody>
                  <a:tcPr/>
                </a:tc>
                <a:extLst>
                  <a:ext uri="{0D108BD9-81ED-4DB2-BD59-A6C34878D82A}">
                    <a16:rowId xmlns:a16="http://schemas.microsoft.com/office/drawing/2014/main" val="10000"/>
                  </a:ext>
                </a:extLst>
              </a:tr>
              <a:tr h="247775">
                <a:tc>
                  <a:txBody>
                    <a:bodyPr/>
                    <a:lstStyle/>
                    <a:p>
                      <a:pPr algn="l">
                        <a:buNone/>
                      </a:pPr>
                      <a:r>
                        <a:rPr lang="en-US" sz="1200" b="0" dirty="0"/>
                        <a:t>Desegregation has not happened in all Southern states – 5 states’ schools remain untouched.</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baseline="0" dirty="0"/>
                        <a:t>May 1955</a:t>
                      </a:r>
                    </a:p>
                  </a:txBody>
                  <a:tcPr/>
                </a:tc>
                <a:tc>
                  <a:txBody>
                    <a:bodyPr/>
                    <a:lstStyle/>
                    <a:p>
                      <a:pPr lvl="0" algn="l" defTabSz="457200" eaLnBrk="1" fontAlgn="auto" latinLnBrk="0" hangingPunct="1">
                        <a:buClrTx/>
                        <a:buSzTx/>
                        <a:buNone/>
                        <a:tabLst/>
                        <a:defRPr/>
                      </a:pPr>
                      <a:r>
                        <a:rPr lang="en-US" sz="1200" b="0" baseline="0" dirty="0"/>
                        <a:t>Civil Rights leaders become more aware of the media to help their cause.</a:t>
                      </a:r>
                    </a:p>
                  </a:txBody>
                  <a:tcPr/>
                </a:tc>
                <a:extLst>
                  <a:ext uri="{0D108BD9-81ED-4DB2-BD59-A6C34878D82A}">
                    <a16:rowId xmlns:a16="http://schemas.microsoft.com/office/drawing/2014/main" val="10001"/>
                  </a:ext>
                </a:extLst>
              </a:tr>
              <a:tr h="247775">
                <a:tc>
                  <a:txBody>
                    <a:bodyPr/>
                    <a:lstStyle/>
                    <a:p>
                      <a:pPr algn="l">
                        <a:buNone/>
                      </a:pPr>
                      <a:r>
                        <a:rPr lang="en-US" sz="1200" b="0" dirty="0"/>
                        <a:t>Brown Vs Topeka decides that schools should begin desegregating</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baseline="0" dirty="0"/>
                        <a:t>Sept 1957</a:t>
                      </a:r>
                    </a:p>
                  </a:txBody>
                  <a:tcPr/>
                </a:tc>
                <a:tc>
                  <a:txBody>
                    <a:bodyPr/>
                    <a:lstStyle/>
                    <a:p>
                      <a:pPr lvl="0" algn="l" defTabSz="457200" eaLnBrk="1" fontAlgn="auto" latinLnBrk="0" hangingPunct="1">
                        <a:buClrTx/>
                        <a:buSzTx/>
                        <a:buNone/>
                        <a:tabLst/>
                        <a:defRPr/>
                      </a:pPr>
                      <a:r>
                        <a:rPr lang="en-US" sz="1200" b="0" baseline="0" dirty="0"/>
                        <a:t>Civil Rights leaders continue to work on ways to challenge the Southern states.</a:t>
                      </a:r>
                    </a:p>
                  </a:txBody>
                  <a:tcPr/>
                </a:tc>
                <a:extLst>
                  <a:ext uri="{0D108BD9-81ED-4DB2-BD59-A6C34878D82A}">
                    <a16:rowId xmlns:a16="http://schemas.microsoft.com/office/drawing/2014/main" val="1594212440"/>
                  </a:ext>
                </a:extLst>
              </a:tr>
              <a:tr h="247775">
                <a:tc>
                  <a:txBody>
                    <a:bodyPr/>
                    <a:lstStyle/>
                    <a:p>
                      <a:pPr algn="l">
                        <a:buNone/>
                      </a:pPr>
                      <a:r>
                        <a:rPr lang="en-US" sz="1200" b="0" dirty="0"/>
                        <a:t>Little Rock 9 are seen on tv screens across the USA.</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baseline="0" dirty="0"/>
                        <a:t>1960</a:t>
                      </a:r>
                    </a:p>
                  </a:txBody>
                  <a:tcPr/>
                </a:tc>
                <a:tc>
                  <a:txBody>
                    <a:bodyPr/>
                    <a:lstStyle/>
                    <a:p>
                      <a:pPr lvl="0" algn="l" defTabSz="457200" eaLnBrk="1" fontAlgn="auto" latinLnBrk="0" hangingPunct="1">
                        <a:buClrTx/>
                        <a:buSzTx/>
                        <a:buNone/>
                        <a:tabLst/>
                        <a:defRPr/>
                      </a:pPr>
                      <a:r>
                        <a:rPr lang="en-US" sz="1200" b="0" baseline="0" dirty="0"/>
                        <a:t>Violence erupts in the Southern states and White Citizens’ Councils are set up</a:t>
                      </a:r>
                    </a:p>
                  </a:txBody>
                  <a:tcPr/>
                </a:tc>
                <a:extLst>
                  <a:ext uri="{0D108BD9-81ED-4DB2-BD59-A6C34878D82A}">
                    <a16:rowId xmlns:a16="http://schemas.microsoft.com/office/drawing/2014/main" val="3995118013"/>
                  </a:ext>
                </a:extLst>
              </a:tr>
            </a:tbl>
          </a:graphicData>
        </a:graphic>
      </p:graphicFrame>
      <p:graphicFrame>
        <p:nvGraphicFramePr>
          <p:cNvPr id="9" name="Table 8">
            <a:extLst>
              <a:ext uri="{FF2B5EF4-FFF2-40B4-BE49-F238E27FC236}">
                <a16:creationId xmlns:a16="http://schemas.microsoft.com/office/drawing/2014/main" id="{598051EC-F2E2-4CD5-92E1-6112F78CD0F1}"/>
              </a:ext>
            </a:extLst>
          </p:cNvPr>
          <p:cNvGraphicFramePr>
            <a:graphicFrameLocks noGrp="1"/>
          </p:cNvGraphicFramePr>
          <p:nvPr>
            <p:extLst/>
          </p:nvPr>
        </p:nvGraphicFramePr>
        <p:xfrm>
          <a:off x="5064968" y="581482"/>
          <a:ext cx="4610877" cy="5688735"/>
        </p:xfrm>
        <a:graphic>
          <a:graphicData uri="http://schemas.openxmlformats.org/drawingml/2006/table">
            <a:tbl>
              <a:tblPr firstRow="1" bandRow="1">
                <a:tableStyleId>{5940675A-B579-460E-94D1-54222C63F5DA}</a:tableStyleId>
              </a:tblPr>
              <a:tblGrid>
                <a:gridCol w="4610877">
                  <a:extLst>
                    <a:ext uri="{9D8B030D-6E8A-4147-A177-3AD203B41FA5}">
                      <a16:colId xmlns:a16="http://schemas.microsoft.com/office/drawing/2014/main" val="20001"/>
                    </a:ext>
                  </a:extLst>
                </a:gridCol>
              </a:tblGrid>
              <a:tr h="476655">
                <a:tc>
                  <a:txBody>
                    <a:bodyPr/>
                    <a:lstStyle/>
                    <a:p>
                      <a:pPr lvl="0" algn="l">
                        <a:buNone/>
                      </a:pPr>
                      <a:r>
                        <a:rPr lang="en-US" sz="1200" b="1" dirty="0"/>
                        <a:t>3. How useful is Source A for an enquiry into attitudes to integration in the Deep South? Explain your answer </a:t>
                      </a:r>
                      <a:endParaRPr lang="en-US" sz="1200" dirty="0"/>
                    </a:p>
                  </a:txBody>
                  <a:tcPr/>
                </a:tc>
                <a:extLst>
                  <a:ext uri="{0D108BD9-81ED-4DB2-BD59-A6C34878D82A}">
                    <a16:rowId xmlns:a16="http://schemas.microsoft.com/office/drawing/2014/main" val="3562140781"/>
                  </a:ext>
                </a:extLst>
              </a:tr>
              <a:tr h="4960108">
                <a:tc>
                  <a:txBody>
                    <a:bodyPr/>
                    <a:lstStyle/>
                    <a:p>
                      <a:pPr algn="ctr">
                        <a:buNone/>
                      </a:pPr>
                      <a:endParaRPr lang="en-US" sz="1200" b="0" dirty="0"/>
                    </a:p>
                    <a:p>
                      <a:pPr algn="l">
                        <a:buNone/>
                      </a:pPr>
                      <a:r>
                        <a:rPr lang="en-US" sz="1200" b="0"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pPr algn="l">
                        <a:buNone/>
                      </a:pPr>
                      <a:r>
                        <a:rPr lang="en-US" sz="1200" b="0" dirty="0"/>
                        <a:t>__________________________________________________________</a:t>
                      </a:r>
                    </a:p>
                    <a:p>
                      <a:pPr algn="l">
                        <a:buNone/>
                      </a:pPr>
                      <a:r>
                        <a:rPr lang="en-US" sz="1200" b="0"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pPr algn="ctr">
                        <a:buNone/>
                      </a:pPr>
                      <a:endParaRPr lang="en-US" sz="1200" b="0" dirty="0"/>
                    </a:p>
                    <a:p>
                      <a:pPr algn="ctr">
                        <a:buNone/>
                      </a:pPr>
                      <a:endParaRPr lang="en-US" sz="1200" b="0" dirty="0"/>
                    </a:p>
                  </a:txBody>
                  <a:tcPr/>
                </a:tc>
                <a:extLst>
                  <a:ext uri="{0D108BD9-81ED-4DB2-BD59-A6C34878D82A}">
                    <a16:rowId xmlns:a16="http://schemas.microsoft.com/office/drawing/2014/main" val="10000"/>
                  </a:ext>
                </a:extLst>
              </a:tr>
            </a:tbl>
          </a:graphicData>
        </a:graphic>
      </p:graphicFrame>
      <p:graphicFrame>
        <p:nvGraphicFramePr>
          <p:cNvPr id="10" name="Table 9">
            <a:extLst>
              <a:ext uri="{FF2B5EF4-FFF2-40B4-BE49-F238E27FC236}">
                <a16:creationId xmlns:a16="http://schemas.microsoft.com/office/drawing/2014/main" id="{48359C28-81D6-4A12-A295-C6FBC16C481D}"/>
              </a:ext>
            </a:extLst>
          </p:cNvPr>
          <p:cNvGraphicFramePr>
            <a:graphicFrameLocks noGrp="1"/>
          </p:cNvGraphicFramePr>
          <p:nvPr>
            <p:extLst/>
          </p:nvPr>
        </p:nvGraphicFramePr>
        <p:xfrm>
          <a:off x="157457" y="3984847"/>
          <a:ext cx="4683576" cy="2743200"/>
        </p:xfrm>
        <a:graphic>
          <a:graphicData uri="http://schemas.openxmlformats.org/drawingml/2006/table">
            <a:tbl>
              <a:tblPr firstRow="1" bandRow="1">
                <a:tableStyleId>{5940675A-B579-460E-94D1-54222C63F5DA}</a:tableStyleId>
              </a:tblPr>
              <a:tblGrid>
                <a:gridCol w="4683576">
                  <a:extLst>
                    <a:ext uri="{9D8B030D-6E8A-4147-A177-3AD203B41FA5}">
                      <a16:colId xmlns:a16="http://schemas.microsoft.com/office/drawing/2014/main" val="20001"/>
                    </a:ext>
                  </a:extLst>
                </a:gridCol>
              </a:tblGrid>
              <a:tr h="0">
                <a:tc>
                  <a:txBody>
                    <a:bodyPr/>
                    <a:lstStyle/>
                    <a:p>
                      <a:pPr lvl="0">
                        <a:buNone/>
                      </a:pPr>
                      <a:r>
                        <a:rPr lang="en-US" sz="1200" b="1" u="none" dirty="0"/>
                        <a:t>2.  Answer the questions in the space below</a:t>
                      </a:r>
                    </a:p>
                  </a:txBody>
                  <a:tcPr/>
                </a:tc>
                <a:extLst>
                  <a:ext uri="{0D108BD9-81ED-4DB2-BD59-A6C34878D82A}">
                    <a16:rowId xmlns:a16="http://schemas.microsoft.com/office/drawing/2014/main" val="4160498494"/>
                  </a:ext>
                </a:extLst>
              </a:tr>
              <a:tr h="215365">
                <a:tc>
                  <a:txBody>
                    <a:bodyPr/>
                    <a:lstStyle/>
                    <a:p>
                      <a:pPr>
                        <a:buNone/>
                      </a:pPr>
                      <a:r>
                        <a:rPr lang="en-GB" sz="1200" b="1" i="0" u="none" strike="noStrike" kern="1200" baseline="0" dirty="0">
                          <a:solidFill>
                            <a:srgbClr val="000000"/>
                          </a:solidFill>
                          <a:latin typeface="+mn-lt"/>
                          <a:ea typeface="+mn-ea"/>
                          <a:cs typeface="+mn-cs"/>
                        </a:rPr>
                        <a:t>Which 2 states were involved in Brown and Little Rock 9?</a:t>
                      </a:r>
                      <a:endParaRPr lang="en-GB" sz="1200" b="0" i="0" u="none" strike="noStrike" kern="1200" baseline="0" dirty="0">
                        <a:solidFill>
                          <a:srgbClr val="000000"/>
                        </a:solidFill>
                        <a:latin typeface="+mn-lt"/>
                        <a:ea typeface="+mn-ea"/>
                        <a:cs typeface="+mn-cs"/>
                      </a:endParaRPr>
                    </a:p>
                    <a:p>
                      <a:pPr lvl="0">
                        <a:buNone/>
                      </a:pPr>
                      <a:endParaRPr lang="en-US" sz="1200" b="1" u="none" dirty="0"/>
                    </a:p>
                    <a:p>
                      <a:pPr lvl="0">
                        <a:buNone/>
                      </a:pPr>
                      <a:endParaRPr lang="en-US" sz="1200" b="1" u="none" dirty="0"/>
                    </a:p>
                    <a:p>
                      <a:pPr lvl="0">
                        <a:buNone/>
                      </a:pPr>
                      <a:endParaRPr lang="en-US" sz="1200" b="1" u="none" dirty="0"/>
                    </a:p>
                  </a:txBody>
                  <a:tcPr/>
                </a:tc>
                <a:extLst>
                  <a:ext uri="{0D108BD9-81ED-4DB2-BD59-A6C34878D82A}">
                    <a16:rowId xmlns:a16="http://schemas.microsoft.com/office/drawing/2014/main" val="10000"/>
                  </a:ext>
                </a:extLst>
              </a:tr>
              <a:tr h="215365">
                <a:tc>
                  <a:txBody>
                    <a:bodyPr/>
                    <a:lstStyle/>
                    <a:p>
                      <a:pPr marL="0" marR="0" lvl="0" indent="0" algn="l" defTabSz="457200" eaLnBrk="1" fontAlgn="auto" latinLnBrk="0" hangingPunct="1">
                        <a:lnSpc>
                          <a:spcPct val="100000"/>
                        </a:lnSpc>
                        <a:spcBef>
                          <a:spcPts val="0"/>
                        </a:spcBef>
                        <a:spcAft>
                          <a:spcPts val="0"/>
                        </a:spcAft>
                        <a:buClrTx/>
                        <a:buSzTx/>
                        <a:buFontTx/>
                        <a:buNone/>
                        <a:tabLst/>
                        <a:defRPr/>
                      </a:pPr>
                      <a:r>
                        <a:rPr lang="en-US" sz="1200" b="1" u="none" dirty="0"/>
                        <a:t>Why was the Brown decision so significant?</a:t>
                      </a:r>
                    </a:p>
                    <a:p>
                      <a:pPr marL="0" marR="0" lvl="0" indent="0" algn="l" defTabSz="457200" eaLnBrk="1" fontAlgn="auto" latinLnBrk="0" hangingPunct="1">
                        <a:lnSpc>
                          <a:spcPct val="100000"/>
                        </a:lnSpc>
                        <a:spcBef>
                          <a:spcPts val="0"/>
                        </a:spcBef>
                        <a:spcAft>
                          <a:spcPts val="0"/>
                        </a:spcAft>
                        <a:buClrTx/>
                        <a:buSzTx/>
                        <a:buFontTx/>
                        <a:buNone/>
                        <a:tabLst/>
                        <a:defRPr/>
                      </a:pPr>
                      <a:endParaRPr lang="en-US" sz="1200" b="1" u="none" dirty="0"/>
                    </a:p>
                    <a:p>
                      <a:pPr marL="0" marR="0" lvl="0" indent="0" algn="l" defTabSz="457200" eaLnBrk="1" fontAlgn="auto" latinLnBrk="0" hangingPunct="1">
                        <a:lnSpc>
                          <a:spcPct val="100000"/>
                        </a:lnSpc>
                        <a:spcBef>
                          <a:spcPts val="0"/>
                        </a:spcBef>
                        <a:spcAft>
                          <a:spcPts val="0"/>
                        </a:spcAft>
                        <a:buClrTx/>
                        <a:buSzTx/>
                        <a:buFontTx/>
                        <a:buNone/>
                        <a:tabLst/>
                        <a:defRPr/>
                      </a:pPr>
                      <a:endParaRPr lang="en-US" sz="1200" b="1" u="none" dirty="0"/>
                    </a:p>
                    <a:p>
                      <a:pPr marL="0" marR="0" lvl="0" indent="0" algn="l" defTabSz="457200" eaLnBrk="1" fontAlgn="auto" latinLnBrk="0" hangingPunct="1">
                        <a:lnSpc>
                          <a:spcPct val="100000"/>
                        </a:lnSpc>
                        <a:spcBef>
                          <a:spcPts val="0"/>
                        </a:spcBef>
                        <a:spcAft>
                          <a:spcPts val="0"/>
                        </a:spcAft>
                        <a:buClrTx/>
                        <a:buSzTx/>
                        <a:buFontTx/>
                        <a:buNone/>
                        <a:tabLst/>
                        <a:defRPr/>
                      </a:pPr>
                      <a:endParaRPr lang="en-US" sz="1200" b="1" u="none" dirty="0"/>
                    </a:p>
                  </a:txBody>
                  <a:tcPr/>
                </a:tc>
                <a:extLst>
                  <a:ext uri="{0D108BD9-81ED-4DB2-BD59-A6C34878D82A}">
                    <a16:rowId xmlns:a16="http://schemas.microsoft.com/office/drawing/2014/main" val="10001"/>
                  </a:ext>
                </a:extLst>
              </a:tr>
              <a:tr h="215365">
                <a:tc>
                  <a:txBody>
                    <a:bodyPr/>
                    <a:lstStyle/>
                    <a:p>
                      <a:pPr lvl="0">
                        <a:buNone/>
                      </a:pPr>
                      <a:r>
                        <a:rPr lang="en-US" sz="1200" b="1" dirty="0"/>
                        <a:t>Why was the Little Rock crisis so significant?</a:t>
                      </a:r>
                    </a:p>
                    <a:p>
                      <a:pPr lvl="0">
                        <a:buNone/>
                      </a:pPr>
                      <a:endParaRPr lang="en-US" sz="1200" b="1" dirty="0"/>
                    </a:p>
                    <a:p>
                      <a:pPr lvl="0">
                        <a:buNone/>
                      </a:pPr>
                      <a:endParaRPr lang="en-US" sz="1200" b="1" dirty="0"/>
                    </a:p>
                    <a:p>
                      <a:pPr lvl="0">
                        <a:buNone/>
                      </a:pPr>
                      <a:endParaRPr lang="en-US" sz="1200" b="1" dirty="0"/>
                    </a:p>
                  </a:txBody>
                  <a:tcPr/>
                </a:tc>
                <a:extLst>
                  <a:ext uri="{0D108BD9-81ED-4DB2-BD59-A6C34878D82A}">
                    <a16:rowId xmlns:a16="http://schemas.microsoft.com/office/drawing/2014/main" val="10002"/>
                  </a:ext>
                </a:extLst>
              </a:tr>
            </a:tbl>
          </a:graphicData>
        </a:graphic>
      </p:graphicFrame>
      <p:pic>
        <p:nvPicPr>
          <p:cNvPr id="3" name="Picture 2">
            <a:extLst>
              <a:ext uri="{FF2B5EF4-FFF2-40B4-BE49-F238E27FC236}">
                <a16:creationId xmlns:a16="http://schemas.microsoft.com/office/drawing/2014/main" id="{5DA90D5F-BCCC-45D6-994D-F1E0DA84561F}"/>
              </a:ext>
            </a:extLst>
          </p:cNvPr>
          <p:cNvPicPr>
            <a:picLocks noChangeAspect="1"/>
          </p:cNvPicPr>
          <p:nvPr/>
        </p:nvPicPr>
        <p:blipFill>
          <a:blip r:embed="rId2"/>
          <a:stretch>
            <a:fillRect/>
          </a:stretch>
        </p:blipFill>
        <p:spPr>
          <a:xfrm rot="1635248">
            <a:off x="8868751" y="6170642"/>
            <a:ext cx="673068" cy="538454"/>
          </a:xfrm>
          <a:prstGeom prst="rect">
            <a:avLst/>
          </a:prstGeom>
        </p:spPr>
      </p:pic>
    </p:spTree>
    <p:extLst>
      <p:ext uri="{BB962C8B-B14F-4D97-AF65-F5344CB8AC3E}">
        <p14:creationId xmlns:p14="http://schemas.microsoft.com/office/powerpoint/2010/main" val="9139814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60839" y="73849"/>
            <a:ext cx="9462555" cy="369332"/>
          </a:xfrm>
          <a:prstGeom prst="rect">
            <a:avLst/>
          </a:prstGeom>
          <a:noFill/>
        </p:spPr>
        <p:txBody>
          <a:bodyPr wrap="square" rtlCol="0">
            <a:spAutoFit/>
          </a:bodyPr>
          <a:lstStyle/>
          <a:p>
            <a:pPr algn="ctr"/>
            <a:r>
              <a:rPr lang="en-US" b="1" dirty="0"/>
              <a:t>Knowledge Organiser - Topic 1.3: Montgomery Bus Boycott</a:t>
            </a:r>
          </a:p>
        </p:txBody>
      </p:sp>
      <p:graphicFrame>
        <p:nvGraphicFramePr>
          <p:cNvPr id="11" name="Table 10"/>
          <p:cNvGraphicFramePr>
            <a:graphicFrameLocks noGrp="1"/>
          </p:cNvGraphicFramePr>
          <p:nvPr>
            <p:extLst/>
          </p:nvPr>
        </p:nvGraphicFramePr>
        <p:xfrm>
          <a:off x="4886799" y="950562"/>
          <a:ext cx="4913883" cy="1280160"/>
        </p:xfrm>
        <a:graphic>
          <a:graphicData uri="http://schemas.openxmlformats.org/drawingml/2006/table">
            <a:tbl>
              <a:tblPr firstRow="1" bandRow="1">
                <a:tableStyleId>{5940675A-B579-460E-94D1-54222C63F5DA}</a:tableStyleId>
              </a:tblPr>
              <a:tblGrid>
                <a:gridCol w="411533">
                  <a:extLst>
                    <a:ext uri="{9D8B030D-6E8A-4147-A177-3AD203B41FA5}">
                      <a16:colId xmlns:a16="http://schemas.microsoft.com/office/drawing/2014/main" val="20000"/>
                    </a:ext>
                  </a:extLst>
                </a:gridCol>
                <a:gridCol w="951451">
                  <a:extLst>
                    <a:ext uri="{9D8B030D-6E8A-4147-A177-3AD203B41FA5}">
                      <a16:colId xmlns:a16="http://schemas.microsoft.com/office/drawing/2014/main" val="20001"/>
                    </a:ext>
                  </a:extLst>
                </a:gridCol>
                <a:gridCol w="3550899">
                  <a:extLst>
                    <a:ext uri="{9D8B030D-6E8A-4147-A177-3AD203B41FA5}">
                      <a16:colId xmlns:a16="http://schemas.microsoft.com/office/drawing/2014/main" val="20002"/>
                    </a:ext>
                  </a:extLst>
                </a:gridCol>
              </a:tblGrid>
              <a:tr h="0">
                <a:tc>
                  <a:txBody>
                    <a:bodyPr/>
                    <a:lstStyle/>
                    <a:p>
                      <a:r>
                        <a:rPr lang="en-US" sz="1200" b="1" dirty="0"/>
                        <a:t>9</a:t>
                      </a:r>
                    </a:p>
                  </a:txBody>
                  <a:tcPr/>
                </a:tc>
                <a:tc>
                  <a:txBody>
                    <a:bodyPr/>
                    <a:lstStyle/>
                    <a:p>
                      <a:r>
                        <a:rPr lang="en-US" sz="1200" b="1" dirty="0"/>
                        <a:t>Martin Luther King</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Chosen as leader of the MIA. He was new to the area, was a clergyman, well educated and wanted to use non violent direct action to fight for civil rights.</a:t>
                      </a:r>
                    </a:p>
                  </a:txBody>
                  <a:tcPr/>
                </a:tc>
                <a:extLst>
                  <a:ext uri="{0D108BD9-81ED-4DB2-BD59-A6C34878D82A}">
                    <a16:rowId xmlns:a16="http://schemas.microsoft.com/office/drawing/2014/main" val="10000"/>
                  </a:ext>
                </a:extLst>
              </a:tr>
              <a:tr h="257945">
                <a:tc>
                  <a:txBody>
                    <a:bodyPr/>
                    <a:lstStyle/>
                    <a:p>
                      <a:r>
                        <a:rPr lang="en-US" sz="1200" b="1" dirty="0"/>
                        <a:t>10</a:t>
                      </a:r>
                    </a:p>
                  </a:txBody>
                  <a:tcPr/>
                </a:tc>
                <a:tc>
                  <a:txBody>
                    <a:bodyPr/>
                    <a:lstStyle/>
                    <a:p>
                      <a:r>
                        <a:rPr lang="en-US" sz="1200" b="1" dirty="0"/>
                        <a:t>SCLC</a:t>
                      </a:r>
                    </a:p>
                  </a:txBody>
                  <a:tcPr/>
                </a:tc>
                <a:tc>
                  <a:txBody>
                    <a:bodyPr/>
                    <a:lstStyle/>
                    <a:p>
                      <a:r>
                        <a:rPr lang="en-US" sz="1200" dirty="0"/>
                        <a:t>Southern Christian Leadership Council was set up to coordinate church based protest. The group was led by Martin Luther King and Ralph Abernathy.</a:t>
                      </a:r>
                    </a:p>
                  </a:txBody>
                  <a:tcPr/>
                </a:tc>
                <a:extLst>
                  <a:ext uri="{0D108BD9-81ED-4DB2-BD59-A6C34878D82A}">
                    <a16:rowId xmlns:a16="http://schemas.microsoft.com/office/drawing/2014/main" val="10001"/>
                  </a:ext>
                </a:extLst>
              </a:tr>
            </a:tbl>
          </a:graphicData>
        </a:graphic>
      </p:graphicFrame>
      <p:graphicFrame>
        <p:nvGraphicFramePr>
          <p:cNvPr id="25" name="Table 24"/>
          <p:cNvGraphicFramePr>
            <a:graphicFrameLocks noGrp="1"/>
          </p:cNvGraphicFramePr>
          <p:nvPr>
            <p:extLst/>
          </p:nvPr>
        </p:nvGraphicFramePr>
        <p:xfrm>
          <a:off x="105318" y="933316"/>
          <a:ext cx="4656374" cy="5357383"/>
        </p:xfrm>
        <a:graphic>
          <a:graphicData uri="http://schemas.openxmlformats.org/drawingml/2006/table">
            <a:tbl>
              <a:tblPr firstRow="1" bandRow="1">
                <a:tableStyleId>{5940675A-B579-460E-94D1-54222C63F5DA}</a:tableStyleId>
              </a:tblPr>
              <a:tblGrid>
                <a:gridCol w="255814">
                  <a:extLst>
                    <a:ext uri="{9D8B030D-6E8A-4147-A177-3AD203B41FA5}">
                      <a16:colId xmlns:a16="http://schemas.microsoft.com/office/drawing/2014/main" val="20000"/>
                    </a:ext>
                  </a:extLst>
                </a:gridCol>
                <a:gridCol w="4400560">
                  <a:extLst>
                    <a:ext uri="{9D8B030D-6E8A-4147-A177-3AD203B41FA5}">
                      <a16:colId xmlns:a16="http://schemas.microsoft.com/office/drawing/2014/main" val="20001"/>
                    </a:ext>
                  </a:extLst>
                </a:gridCol>
              </a:tblGrid>
              <a:tr h="545910">
                <a:tc>
                  <a:txBody>
                    <a:bodyPr/>
                    <a:lstStyle/>
                    <a:p>
                      <a:pPr algn="ctr"/>
                      <a:r>
                        <a:rPr lang="en-US" sz="1200" b="1" dirty="0"/>
                        <a:t>1</a:t>
                      </a:r>
                    </a:p>
                  </a:txBody>
                  <a:tcPr/>
                </a:tc>
                <a:tc>
                  <a:txBody>
                    <a:bodyPr/>
                    <a:lstStyle/>
                    <a:p>
                      <a:r>
                        <a:rPr lang="en-US" sz="1200" b="1" u="none" dirty="0"/>
                        <a:t>1946  - Women’s Political Council (WPC) </a:t>
                      </a:r>
                      <a:r>
                        <a:rPr lang="en-US" sz="1200" b="0" u="none" dirty="0"/>
                        <a:t>is set up in Montgomery to fight discrimination.</a:t>
                      </a:r>
                      <a:endParaRPr lang="en-US" sz="1200" b="1" u="none" dirty="0"/>
                    </a:p>
                  </a:txBody>
                  <a:tcPr/>
                </a:tc>
                <a:extLst>
                  <a:ext uri="{0D108BD9-81ED-4DB2-BD59-A6C34878D82A}">
                    <a16:rowId xmlns:a16="http://schemas.microsoft.com/office/drawing/2014/main" val="10000"/>
                  </a:ext>
                </a:extLst>
              </a:tr>
              <a:tr h="545910">
                <a:tc>
                  <a:txBody>
                    <a:bodyPr/>
                    <a:lstStyle/>
                    <a:p>
                      <a:pPr algn="ctr"/>
                      <a:r>
                        <a:rPr lang="en-US" sz="1200" b="1" dirty="0"/>
                        <a:t>2</a:t>
                      </a:r>
                    </a:p>
                  </a:txBody>
                  <a:tcPr/>
                </a:tc>
                <a:tc>
                  <a:txBody>
                    <a:bodyPr/>
                    <a:lstStyle/>
                    <a:p>
                      <a:r>
                        <a:rPr lang="en-US" sz="1200" b="1" u="none" dirty="0"/>
                        <a:t>1950 – Jo Ann Robinson </a:t>
                      </a:r>
                      <a:r>
                        <a:rPr lang="en-US" sz="1200" b="0" u="none" dirty="0"/>
                        <a:t>becomes president of the WPC. They led calls for changes to the seat rule and requesting that black men could be employed as drivers.</a:t>
                      </a:r>
                      <a:endParaRPr lang="en-US" sz="1200" b="1" u="none" dirty="0"/>
                    </a:p>
                  </a:txBody>
                  <a:tcPr/>
                </a:tc>
                <a:extLst>
                  <a:ext uri="{0D108BD9-81ED-4DB2-BD59-A6C34878D82A}">
                    <a16:rowId xmlns:a16="http://schemas.microsoft.com/office/drawing/2014/main" val="2638461249"/>
                  </a:ext>
                </a:extLst>
              </a:tr>
              <a:tr h="527463">
                <a:tc>
                  <a:txBody>
                    <a:bodyPr/>
                    <a:lstStyle/>
                    <a:p>
                      <a:pPr algn="ctr"/>
                      <a:r>
                        <a:rPr lang="en-US" sz="1200" b="1" dirty="0"/>
                        <a:t>2</a:t>
                      </a:r>
                    </a:p>
                  </a:txBody>
                  <a:tcPr/>
                </a:tc>
                <a:tc>
                  <a:txBody>
                    <a:bodyPr/>
                    <a:lstStyle/>
                    <a:p>
                      <a:r>
                        <a:rPr lang="en-US" sz="1200" b="1" u="none" dirty="0"/>
                        <a:t>1</a:t>
                      </a:r>
                      <a:r>
                        <a:rPr lang="en-US" sz="1200" b="1" u="none" baseline="30000" dirty="0"/>
                        <a:t>st</a:t>
                      </a:r>
                      <a:r>
                        <a:rPr lang="en-US" sz="1200" b="1" u="none" dirty="0"/>
                        <a:t> Dec 1955- </a:t>
                      </a:r>
                      <a:r>
                        <a:rPr lang="en-US" sz="1200" b="0" u="none" dirty="0"/>
                        <a:t>Rosa Parks is arrested after refusing to move seats on a bus in Montgomery, Alabama.</a:t>
                      </a:r>
                      <a:endParaRPr lang="en-US" sz="1200" b="1" u="none" dirty="0"/>
                    </a:p>
                  </a:txBody>
                  <a:tcPr/>
                </a:tc>
                <a:extLst>
                  <a:ext uri="{0D108BD9-81ED-4DB2-BD59-A6C34878D82A}">
                    <a16:rowId xmlns:a16="http://schemas.microsoft.com/office/drawing/2014/main" val="10001"/>
                  </a:ext>
                </a:extLst>
              </a:tr>
              <a:tr h="469655">
                <a:tc>
                  <a:txBody>
                    <a:bodyPr/>
                    <a:lstStyle/>
                    <a:p>
                      <a:pPr algn="ctr"/>
                      <a:r>
                        <a:rPr lang="en-US" sz="1200" b="1" dirty="0"/>
                        <a:t>3</a:t>
                      </a:r>
                    </a:p>
                  </a:txBody>
                  <a:tcPr/>
                </a:tc>
                <a:tc>
                  <a:txBody>
                    <a:bodyPr/>
                    <a:lstStyle/>
                    <a:p>
                      <a:r>
                        <a:rPr lang="en-US" sz="1200" b="1" u="none" dirty="0"/>
                        <a:t>5</a:t>
                      </a:r>
                      <a:r>
                        <a:rPr lang="en-US" sz="1200" b="1" u="none" baseline="30000" dirty="0"/>
                        <a:t>th</a:t>
                      </a:r>
                      <a:r>
                        <a:rPr lang="en-US" sz="1200" b="1" u="none" dirty="0"/>
                        <a:t> Dec 1955 – </a:t>
                      </a:r>
                      <a:r>
                        <a:rPr lang="en-US" sz="1200" b="0" u="none" dirty="0"/>
                        <a:t>The WPC called for a one day boycott of the buses with 90% if black people who used them boycotting them. The Montgomery Improvement Association is set up on the same evening.</a:t>
                      </a:r>
                      <a:endParaRPr lang="en-US" sz="1200" b="1" u="none" dirty="0"/>
                    </a:p>
                  </a:txBody>
                  <a:tcPr/>
                </a:tc>
                <a:extLst>
                  <a:ext uri="{0D108BD9-81ED-4DB2-BD59-A6C34878D82A}">
                    <a16:rowId xmlns:a16="http://schemas.microsoft.com/office/drawing/2014/main" val="10002"/>
                  </a:ext>
                </a:extLst>
              </a:tr>
              <a:tr h="449128">
                <a:tc>
                  <a:txBody>
                    <a:bodyPr/>
                    <a:lstStyle/>
                    <a:p>
                      <a:pPr algn="ctr"/>
                      <a:r>
                        <a:rPr lang="en-US" sz="1200" b="1" u="none" dirty="0"/>
                        <a:t>4</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u="none" baseline="0" dirty="0"/>
                        <a:t>12</a:t>
                      </a:r>
                      <a:r>
                        <a:rPr lang="en-US" sz="1200" b="1" u="none" baseline="30000" dirty="0"/>
                        <a:t>th</a:t>
                      </a:r>
                      <a:r>
                        <a:rPr lang="en-US" sz="1200" b="1" u="none" baseline="0" dirty="0"/>
                        <a:t> Dec 1955 </a:t>
                      </a:r>
                      <a:r>
                        <a:rPr lang="en-US" sz="1200" b="0" u="none" baseline="0" dirty="0"/>
                        <a:t>– The first car pools begin to enable people to travel without the buses. They eventually have over 300 cars.</a:t>
                      </a:r>
                    </a:p>
                  </a:txBody>
                  <a:tcPr/>
                </a:tc>
                <a:extLst>
                  <a:ext uri="{0D108BD9-81ED-4DB2-BD59-A6C34878D82A}">
                    <a16:rowId xmlns:a16="http://schemas.microsoft.com/office/drawing/2014/main" val="10003"/>
                  </a:ext>
                </a:extLst>
              </a:tr>
              <a:tr h="623465">
                <a:tc>
                  <a:txBody>
                    <a:bodyPr/>
                    <a:lstStyle/>
                    <a:p>
                      <a:pPr algn="ctr"/>
                      <a:r>
                        <a:rPr lang="en-US" sz="1200" b="1" u="none" dirty="0"/>
                        <a:t>5</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u="none" baseline="0" dirty="0"/>
                        <a:t>30</a:t>
                      </a:r>
                      <a:r>
                        <a:rPr lang="en-US" sz="1200" b="1" u="none" baseline="30000" dirty="0"/>
                        <a:t>th</a:t>
                      </a:r>
                      <a:r>
                        <a:rPr lang="en-US" sz="1200" b="1" u="none" baseline="0" dirty="0"/>
                        <a:t> Jan 1956 </a:t>
                      </a:r>
                      <a:r>
                        <a:rPr lang="en-US" sz="1200" b="0" u="none" baseline="0" dirty="0"/>
                        <a:t>– King’s home is bombed as well as other homes and churches. This only increased sympathy towards the boycotters.</a:t>
                      </a:r>
                    </a:p>
                  </a:txBody>
                  <a:tcPr/>
                </a:tc>
                <a:extLst>
                  <a:ext uri="{0D108BD9-81ED-4DB2-BD59-A6C34878D82A}">
                    <a16:rowId xmlns:a16="http://schemas.microsoft.com/office/drawing/2014/main" val="10004"/>
                  </a:ext>
                </a:extLst>
              </a:tr>
              <a:tr h="460145">
                <a:tc>
                  <a:txBody>
                    <a:bodyPr/>
                    <a:lstStyle/>
                    <a:p>
                      <a:pPr algn="ctr"/>
                      <a:r>
                        <a:rPr lang="en-US" sz="1200" b="1" u="none" dirty="0"/>
                        <a:t>6</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u="none" baseline="0" dirty="0"/>
                        <a:t>1st Feb 1956 </a:t>
                      </a:r>
                      <a:r>
                        <a:rPr lang="en-US" sz="1200" b="0" u="none" baseline="0" dirty="0"/>
                        <a:t>– NAACP filed Browder vs Gayle against bus segregation.</a:t>
                      </a:r>
                    </a:p>
                  </a:txBody>
                  <a:tcPr/>
                </a:tc>
                <a:extLst>
                  <a:ext uri="{0D108BD9-81ED-4DB2-BD59-A6C34878D82A}">
                    <a16:rowId xmlns:a16="http://schemas.microsoft.com/office/drawing/2014/main" val="10005"/>
                  </a:ext>
                </a:extLst>
              </a:tr>
              <a:tr h="567545">
                <a:tc>
                  <a:txBody>
                    <a:bodyPr/>
                    <a:lstStyle/>
                    <a:p>
                      <a:pPr algn="ctr"/>
                      <a:r>
                        <a:rPr lang="en-US" sz="1200" b="1" u="none" dirty="0"/>
                        <a:t>7</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u="none" baseline="0" dirty="0"/>
                        <a:t>20</a:t>
                      </a:r>
                      <a:r>
                        <a:rPr lang="en-US" sz="1200" b="1" u="none" baseline="30000" dirty="0"/>
                        <a:t>th</a:t>
                      </a:r>
                      <a:r>
                        <a:rPr lang="en-US" sz="1200" b="1" u="none" baseline="0" dirty="0"/>
                        <a:t> Dec 1956 – </a:t>
                      </a:r>
                      <a:r>
                        <a:rPr lang="en-US" sz="1200" b="0" u="none" baseline="0" dirty="0"/>
                        <a:t>Supreme Court upholds decision and the MIA stops the boycott. Integrated services began the following day. The boycott had lasted 381 days.</a:t>
                      </a:r>
                      <a:endParaRPr lang="en-US" sz="1200" b="1" u="none" baseline="0" dirty="0"/>
                    </a:p>
                  </a:txBody>
                  <a:tcPr/>
                </a:tc>
                <a:extLst>
                  <a:ext uri="{0D108BD9-81ED-4DB2-BD59-A6C34878D82A}">
                    <a16:rowId xmlns:a16="http://schemas.microsoft.com/office/drawing/2014/main" val="10006"/>
                  </a:ext>
                </a:extLst>
              </a:tr>
              <a:tr h="567545">
                <a:tc>
                  <a:txBody>
                    <a:bodyPr/>
                    <a:lstStyle/>
                    <a:p>
                      <a:pPr algn="ctr"/>
                      <a:r>
                        <a:rPr lang="en-US" sz="1200" b="1" u="none" dirty="0"/>
                        <a:t>8</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u="none" baseline="0" dirty="0"/>
                        <a:t>9</a:t>
                      </a:r>
                      <a:r>
                        <a:rPr lang="en-US" sz="1200" b="1" u="none" baseline="30000" dirty="0"/>
                        <a:t>th</a:t>
                      </a:r>
                      <a:r>
                        <a:rPr lang="en-US" sz="1200" b="1" u="none" baseline="0" dirty="0"/>
                        <a:t> Sept 1957 – Civil Rights Act</a:t>
                      </a:r>
                      <a:r>
                        <a:rPr lang="en-US" sz="1200" b="0" u="none" baseline="0" dirty="0"/>
                        <a:t> allowed federal courts to prosecute states that prevented all people voting. (Although any trials would be held with an all white jury) It did show a step forward.</a:t>
                      </a:r>
                      <a:endParaRPr lang="en-US" sz="1200" b="1" u="none" baseline="0" dirty="0"/>
                    </a:p>
                  </a:txBody>
                  <a:tcPr/>
                </a:tc>
                <a:extLst>
                  <a:ext uri="{0D108BD9-81ED-4DB2-BD59-A6C34878D82A}">
                    <a16:rowId xmlns:a16="http://schemas.microsoft.com/office/drawing/2014/main" val="895578387"/>
                  </a:ext>
                </a:extLst>
              </a:tr>
            </a:tbl>
          </a:graphicData>
        </a:graphic>
      </p:graphicFrame>
      <p:sp>
        <p:nvSpPr>
          <p:cNvPr id="26" name="TextBox 25"/>
          <p:cNvSpPr txBox="1"/>
          <p:nvPr/>
        </p:nvSpPr>
        <p:spPr>
          <a:xfrm>
            <a:off x="105318" y="553478"/>
            <a:ext cx="4847682" cy="307777"/>
          </a:xfrm>
          <a:prstGeom prst="rect">
            <a:avLst/>
          </a:prstGeom>
          <a:noFill/>
        </p:spPr>
        <p:txBody>
          <a:bodyPr wrap="square" rtlCol="0">
            <a:spAutoFit/>
          </a:bodyPr>
          <a:lstStyle/>
          <a:p>
            <a:r>
              <a:rPr lang="en-US" sz="1400" b="1" u="sng" dirty="0"/>
              <a:t>Key Events</a:t>
            </a:r>
          </a:p>
        </p:txBody>
      </p:sp>
      <p:sp>
        <p:nvSpPr>
          <p:cNvPr id="14" name="TextBox 13"/>
          <p:cNvSpPr txBox="1"/>
          <p:nvPr/>
        </p:nvSpPr>
        <p:spPr>
          <a:xfrm>
            <a:off x="4992117" y="553477"/>
            <a:ext cx="4847682" cy="307777"/>
          </a:xfrm>
          <a:prstGeom prst="rect">
            <a:avLst/>
          </a:prstGeom>
          <a:noFill/>
        </p:spPr>
        <p:txBody>
          <a:bodyPr wrap="square" rtlCol="0">
            <a:spAutoFit/>
          </a:bodyPr>
          <a:lstStyle/>
          <a:p>
            <a:r>
              <a:rPr lang="en-US" sz="1400" b="1" u="sng" dirty="0"/>
              <a:t>Key Words</a:t>
            </a:r>
          </a:p>
        </p:txBody>
      </p:sp>
      <p:pic>
        <p:nvPicPr>
          <p:cNvPr id="4" name="Picture 3">
            <a:extLst>
              <a:ext uri="{FF2B5EF4-FFF2-40B4-BE49-F238E27FC236}">
                <a16:creationId xmlns:a16="http://schemas.microsoft.com/office/drawing/2014/main" id="{1721F000-DE53-45E4-9247-1AE2640A4DA2}"/>
              </a:ext>
            </a:extLst>
          </p:cNvPr>
          <p:cNvPicPr>
            <a:picLocks noChangeAspect="1"/>
          </p:cNvPicPr>
          <p:nvPr/>
        </p:nvPicPr>
        <p:blipFill>
          <a:blip r:embed="rId2"/>
          <a:stretch>
            <a:fillRect/>
          </a:stretch>
        </p:blipFill>
        <p:spPr>
          <a:xfrm>
            <a:off x="5648163" y="2510995"/>
            <a:ext cx="3253241" cy="3264086"/>
          </a:xfrm>
          <a:prstGeom prst="rect">
            <a:avLst/>
          </a:prstGeom>
        </p:spPr>
      </p:pic>
    </p:spTree>
    <p:extLst>
      <p:ext uri="{BB962C8B-B14F-4D97-AF65-F5344CB8AC3E}">
        <p14:creationId xmlns:p14="http://schemas.microsoft.com/office/powerpoint/2010/main" val="23350116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43445" y="84558"/>
            <a:ext cx="9462555" cy="369332"/>
          </a:xfrm>
          <a:prstGeom prst="rect">
            <a:avLst/>
          </a:prstGeom>
          <a:noFill/>
        </p:spPr>
        <p:txBody>
          <a:bodyPr wrap="square" rtlCol="0" anchor="t">
            <a:spAutoFit/>
          </a:bodyPr>
          <a:lstStyle/>
          <a:p>
            <a:pPr algn="ctr"/>
            <a:r>
              <a:rPr lang="en-US" b="1" dirty="0"/>
              <a:t>Knowledge </a:t>
            </a:r>
            <a:r>
              <a:rPr lang="en-US" b="1" dirty="0" err="1"/>
              <a:t>Organiser</a:t>
            </a:r>
            <a:r>
              <a:rPr lang="en-US" b="1" dirty="0"/>
              <a:t> Knowledge Check - Topic 1.3: Montgomery Bus Boycott</a:t>
            </a:r>
          </a:p>
        </p:txBody>
      </p:sp>
      <p:graphicFrame>
        <p:nvGraphicFramePr>
          <p:cNvPr id="6" name="Table 5">
            <a:extLst>
              <a:ext uri="{FF2B5EF4-FFF2-40B4-BE49-F238E27FC236}">
                <a16:creationId xmlns:a16="http://schemas.microsoft.com/office/drawing/2014/main" id="{A336C3A9-A838-4071-A83F-82927A4CF004}"/>
              </a:ext>
            </a:extLst>
          </p:cNvPr>
          <p:cNvGraphicFramePr>
            <a:graphicFrameLocks noGrp="1"/>
          </p:cNvGraphicFramePr>
          <p:nvPr>
            <p:extLst/>
          </p:nvPr>
        </p:nvGraphicFramePr>
        <p:xfrm>
          <a:off x="131207" y="570522"/>
          <a:ext cx="4718380" cy="2743200"/>
        </p:xfrm>
        <a:graphic>
          <a:graphicData uri="http://schemas.openxmlformats.org/drawingml/2006/table">
            <a:tbl>
              <a:tblPr firstRow="1" bandRow="1">
                <a:tableStyleId>{5940675A-B579-460E-94D1-54222C63F5DA}</a:tableStyleId>
              </a:tblPr>
              <a:tblGrid>
                <a:gridCol w="4718380">
                  <a:extLst>
                    <a:ext uri="{9D8B030D-6E8A-4147-A177-3AD203B41FA5}">
                      <a16:colId xmlns:a16="http://schemas.microsoft.com/office/drawing/2014/main" val="20001"/>
                    </a:ext>
                  </a:extLst>
                </a:gridCol>
              </a:tblGrid>
              <a:tr h="215365">
                <a:tc>
                  <a:txBody>
                    <a:bodyPr/>
                    <a:lstStyle/>
                    <a:p>
                      <a:pPr lvl="0">
                        <a:buNone/>
                      </a:pPr>
                      <a:r>
                        <a:rPr lang="en-US" sz="1200" b="1" u="none" dirty="0"/>
                        <a:t>1. What happened on each date? Write in the space provided.</a:t>
                      </a:r>
                    </a:p>
                  </a:txBody>
                  <a:tcPr/>
                </a:tc>
                <a:extLst>
                  <a:ext uri="{0D108BD9-81ED-4DB2-BD59-A6C34878D82A}">
                    <a16:rowId xmlns:a16="http://schemas.microsoft.com/office/drawing/2014/main" val="4160498494"/>
                  </a:ext>
                </a:extLst>
              </a:tr>
              <a:tr h="215365">
                <a:tc>
                  <a:txBody>
                    <a:bodyPr/>
                    <a:lstStyle/>
                    <a:p>
                      <a:pPr>
                        <a:buNone/>
                      </a:pPr>
                      <a:r>
                        <a:rPr lang="en-GB" sz="1200" b="0" u="none" dirty="0"/>
                        <a:t>5</a:t>
                      </a:r>
                      <a:r>
                        <a:rPr lang="en-GB" sz="1200" b="0" u="none" baseline="30000" dirty="0"/>
                        <a:t>th</a:t>
                      </a:r>
                      <a:r>
                        <a:rPr lang="en-GB" sz="1200" b="0" u="none" dirty="0"/>
                        <a:t> Dec 1955</a:t>
                      </a:r>
                    </a:p>
                    <a:p>
                      <a:pPr>
                        <a:buNone/>
                      </a:pPr>
                      <a:endParaRPr lang="en-GB" sz="1200" b="0" u="none" dirty="0"/>
                    </a:p>
                    <a:p>
                      <a:pPr>
                        <a:buNone/>
                      </a:pPr>
                      <a:endParaRPr lang="en-US" sz="1200" b="0" u="none" dirty="0"/>
                    </a:p>
                  </a:txBody>
                  <a:tcPr/>
                </a:tc>
                <a:extLst>
                  <a:ext uri="{0D108BD9-81ED-4DB2-BD59-A6C34878D82A}">
                    <a16:rowId xmlns:a16="http://schemas.microsoft.com/office/drawing/2014/main" val="10000"/>
                  </a:ext>
                </a:extLst>
              </a:tr>
              <a:tr h="21536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u="none" dirty="0"/>
                        <a:t>12</a:t>
                      </a:r>
                      <a:r>
                        <a:rPr lang="en-US" sz="1200" b="0" u="none" baseline="30000" dirty="0"/>
                        <a:t>th</a:t>
                      </a:r>
                      <a:r>
                        <a:rPr lang="en-US" sz="1200" b="0" u="none" dirty="0"/>
                        <a:t> Dec 1955</a:t>
                      </a:r>
                    </a:p>
                    <a:p>
                      <a:pPr marL="0" marR="0" lvl="0" indent="0" algn="l" defTabSz="457200" eaLnBrk="1" fontAlgn="auto" latinLnBrk="0" hangingPunct="1">
                        <a:lnSpc>
                          <a:spcPct val="100000"/>
                        </a:lnSpc>
                        <a:spcBef>
                          <a:spcPts val="0"/>
                        </a:spcBef>
                        <a:spcAft>
                          <a:spcPts val="0"/>
                        </a:spcAft>
                        <a:buClrTx/>
                        <a:buSzTx/>
                        <a:buFontTx/>
                        <a:buNone/>
                        <a:tabLst/>
                        <a:defRPr/>
                      </a:pPr>
                      <a:endParaRPr lang="en-US" sz="1200" b="0" u="none" dirty="0"/>
                    </a:p>
                    <a:p>
                      <a:pPr marL="0" marR="0" lvl="0" indent="0" algn="l" defTabSz="457200" eaLnBrk="1" fontAlgn="auto" latinLnBrk="0" hangingPunct="1">
                        <a:lnSpc>
                          <a:spcPct val="100000"/>
                        </a:lnSpc>
                        <a:spcBef>
                          <a:spcPts val="0"/>
                        </a:spcBef>
                        <a:spcAft>
                          <a:spcPts val="0"/>
                        </a:spcAft>
                        <a:buClrTx/>
                        <a:buSzTx/>
                        <a:buFontTx/>
                        <a:buNone/>
                        <a:tabLst/>
                        <a:defRPr/>
                      </a:pPr>
                      <a:endParaRPr lang="en-US" sz="1200" b="0" u="none" dirty="0"/>
                    </a:p>
                    <a:p>
                      <a:pPr marL="0" marR="0" lvl="0" indent="0" algn="l" defTabSz="457200" eaLnBrk="1" fontAlgn="auto" latinLnBrk="0" hangingPunct="1">
                        <a:lnSpc>
                          <a:spcPct val="100000"/>
                        </a:lnSpc>
                        <a:spcBef>
                          <a:spcPts val="0"/>
                        </a:spcBef>
                        <a:spcAft>
                          <a:spcPts val="0"/>
                        </a:spcAft>
                        <a:buClrTx/>
                        <a:buSzTx/>
                        <a:buFontTx/>
                        <a:buNone/>
                        <a:tabLst/>
                        <a:defRPr/>
                      </a:pPr>
                      <a:endParaRPr lang="en-US" sz="1200" b="0" u="none" dirty="0"/>
                    </a:p>
                    <a:p>
                      <a:pPr marL="0" marR="0" lvl="0" indent="0" algn="l" defTabSz="457200" eaLnBrk="1" fontAlgn="auto" latinLnBrk="0" hangingPunct="1">
                        <a:lnSpc>
                          <a:spcPct val="100000"/>
                        </a:lnSpc>
                        <a:spcBef>
                          <a:spcPts val="0"/>
                        </a:spcBef>
                        <a:spcAft>
                          <a:spcPts val="0"/>
                        </a:spcAft>
                        <a:buClrTx/>
                        <a:buSzTx/>
                        <a:buFontTx/>
                        <a:buNone/>
                        <a:tabLst/>
                        <a:defRPr/>
                      </a:pPr>
                      <a:endParaRPr lang="en-US" sz="1200" b="0" u="none" dirty="0"/>
                    </a:p>
                  </a:txBody>
                  <a:tcPr/>
                </a:tc>
                <a:extLst>
                  <a:ext uri="{0D108BD9-81ED-4DB2-BD59-A6C34878D82A}">
                    <a16:rowId xmlns:a16="http://schemas.microsoft.com/office/drawing/2014/main" val="10001"/>
                  </a:ext>
                </a:extLst>
              </a:tr>
              <a:tr h="215365">
                <a:tc>
                  <a:txBody>
                    <a:bodyPr/>
                    <a:lstStyle/>
                    <a:p>
                      <a:pPr lvl="0">
                        <a:buNone/>
                      </a:pPr>
                      <a:r>
                        <a:rPr lang="en-US" sz="1200" b="0" dirty="0"/>
                        <a:t>9</a:t>
                      </a:r>
                      <a:r>
                        <a:rPr lang="en-US" sz="1200" b="0" baseline="30000" dirty="0"/>
                        <a:t>th</a:t>
                      </a:r>
                      <a:r>
                        <a:rPr lang="en-US" sz="1200" b="0" dirty="0"/>
                        <a:t> Sept 1957</a:t>
                      </a:r>
                    </a:p>
                    <a:p>
                      <a:pPr lvl="0">
                        <a:buNone/>
                      </a:pPr>
                      <a:endParaRPr lang="en-US" sz="1200" b="0" dirty="0"/>
                    </a:p>
                    <a:p>
                      <a:pPr lvl="0">
                        <a:buNone/>
                      </a:pPr>
                      <a:endParaRPr lang="en-US" sz="1200" b="0" dirty="0"/>
                    </a:p>
                    <a:p>
                      <a:pPr lvl="0">
                        <a:buNone/>
                      </a:pPr>
                      <a:endParaRPr lang="en-US" sz="1200" b="0" dirty="0"/>
                    </a:p>
                  </a:txBody>
                  <a:tcPr/>
                </a:tc>
                <a:extLst>
                  <a:ext uri="{0D108BD9-81ED-4DB2-BD59-A6C34878D82A}">
                    <a16:rowId xmlns:a16="http://schemas.microsoft.com/office/drawing/2014/main" val="10002"/>
                  </a:ext>
                </a:extLst>
              </a:tr>
            </a:tbl>
          </a:graphicData>
        </a:graphic>
      </p:graphicFrame>
      <p:graphicFrame>
        <p:nvGraphicFramePr>
          <p:cNvPr id="10" name="Table 9">
            <a:extLst>
              <a:ext uri="{FF2B5EF4-FFF2-40B4-BE49-F238E27FC236}">
                <a16:creationId xmlns:a16="http://schemas.microsoft.com/office/drawing/2014/main" id="{EE749FCB-E01E-49DD-8B53-2B14F072049E}"/>
              </a:ext>
            </a:extLst>
          </p:cNvPr>
          <p:cNvGraphicFramePr>
            <a:graphicFrameLocks noGrp="1"/>
          </p:cNvGraphicFramePr>
          <p:nvPr>
            <p:extLst/>
          </p:nvPr>
        </p:nvGraphicFramePr>
        <p:xfrm>
          <a:off x="55588" y="3429000"/>
          <a:ext cx="4793999" cy="3229163"/>
        </p:xfrm>
        <a:graphic>
          <a:graphicData uri="http://schemas.openxmlformats.org/drawingml/2006/table">
            <a:tbl>
              <a:tblPr firstRow="1" bandRow="1">
                <a:tableStyleId>{5940675A-B579-460E-94D1-54222C63F5DA}</a:tableStyleId>
              </a:tblPr>
              <a:tblGrid>
                <a:gridCol w="4793999">
                  <a:extLst>
                    <a:ext uri="{9D8B030D-6E8A-4147-A177-3AD203B41FA5}">
                      <a16:colId xmlns:a16="http://schemas.microsoft.com/office/drawing/2014/main" val="20001"/>
                    </a:ext>
                  </a:extLst>
                </a:gridCol>
              </a:tblGrid>
              <a:tr h="949754">
                <a:tc>
                  <a:txBody>
                    <a:bodyPr/>
                    <a:lstStyle/>
                    <a:p>
                      <a:r>
                        <a:rPr lang="en-US" sz="1200" b="1" dirty="0"/>
                        <a:t>2. Describe and explain 3 reasons why Rosa Parks became the figurehead of the bus boycott</a:t>
                      </a:r>
                    </a:p>
                  </a:txBody>
                  <a:tcPr/>
                </a:tc>
                <a:extLst>
                  <a:ext uri="{0D108BD9-81ED-4DB2-BD59-A6C34878D82A}">
                    <a16:rowId xmlns:a16="http://schemas.microsoft.com/office/drawing/2014/main" val="10000"/>
                  </a:ext>
                </a:extLst>
              </a:tr>
              <a:tr h="2279409">
                <a:tc>
                  <a:txBody>
                    <a:bodyPr/>
                    <a:lstStyle/>
                    <a:p>
                      <a:pPr algn="ctr"/>
                      <a:endParaRPr lang="en-GB" sz="1100" b="0" i="0" u="none" strike="noStrike" kern="1200" baseline="0" dirty="0">
                        <a:solidFill>
                          <a:schemeClr val="tx1"/>
                        </a:solidFill>
                        <a:latin typeface="+mn-lt"/>
                        <a:ea typeface="+mn-ea"/>
                        <a:cs typeface="+mn-cs"/>
                      </a:endParaRPr>
                    </a:p>
                    <a:p>
                      <a:pPr algn="ctr"/>
                      <a:endParaRPr lang="en-GB" sz="1100" b="0" i="0" u="none" strike="noStrike" kern="1200" baseline="0" dirty="0">
                        <a:solidFill>
                          <a:schemeClr val="tx1"/>
                        </a:solidFill>
                        <a:latin typeface="+mn-lt"/>
                        <a:ea typeface="+mn-ea"/>
                        <a:cs typeface="+mn-cs"/>
                      </a:endParaRPr>
                    </a:p>
                    <a:p>
                      <a:pPr algn="ctr"/>
                      <a:endParaRPr lang="en-GB" sz="1100" b="0" i="0" u="none" strike="noStrike" kern="1200" baseline="0" dirty="0">
                        <a:solidFill>
                          <a:schemeClr val="tx1"/>
                        </a:solidFill>
                        <a:latin typeface="+mn-lt"/>
                        <a:ea typeface="+mn-ea"/>
                        <a:cs typeface="+mn-cs"/>
                      </a:endParaRPr>
                    </a:p>
                    <a:p>
                      <a:pPr algn="ctr"/>
                      <a:endParaRPr lang="en-GB" sz="1100" b="0" i="0" u="none" strike="noStrike" kern="1200" baseline="0" dirty="0">
                        <a:solidFill>
                          <a:schemeClr val="tx1"/>
                        </a:solidFill>
                        <a:latin typeface="+mn-lt"/>
                        <a:ea typeface="+mn-ea"/>
                        <a:cs typeface="+mn-cs"/>
                      </a:endParaRPr>
                    </a:p>
                    <a:p>
                      <a:pPr algn="ctr"/>
                      <a:endParaRPr lang="en-GB" sz="1100" b="0" i="0" u="none" strike="noStrike" kern="1200" baseline="0" dirty="0">
                        <a:solidFill>
                          <a:schemeClr val="tx1"/>
                        </a:solidFill>
                        <a:latin typeface="+mn-lt"/>
                        <a:ea typeface="+mn-ea"/>
                        <a:cs typeface="+mn-cs"/>
                      </a:endParaRPr>
                    </a:p>
                    <a:p>
                      <a:pPr algn="ctr"/>
                      <a:endParaRPr lang="en-GB" sz="1100" b="0" i="0" u="none" strike="noStrike" kern="1200" baseline="0" dirty="0">
                        <a:solidFill>
                          <a:schemeClr val="tx1"/>
                        </a:solidFill>
                        <a:latin typeface="+mn-lt"/>
                        <a:ea typeface="+mn-ea"/>
                        <a:cs typeface="+mn-cs"/>
                      </a:endParaRPr>
                    </a:p>
                  </a:txBody>
                  <a:tcPr/>
                </a:tc>
                <a:extLst>
                  <a:ext uri="{0D108BD9-81ED-4DB2-BD59-A6C34878D82A}">
                    <a16:rowId xmlns:a16="http://schemas.microsoft.com/office/drawing/2014/main" val="10001"/>
                  </a:ext>
                </a:extLst>
              </a:tr>
            </a:tbl>
          </a:graphicData>
        </a:graphic>
      </p:graphicFrame>
      <p:graphicFrame>
        <p:nvGraphicFramePr>
          <p:cNvPr id="11" name="Table 10">
            <a:extLst>
              <a:ext uri="{FF2B5EF4-FFF2-40B4-BE49-F238E27FC236}">
                <a16:creationId xmlns:a16="http://schemas.microsoft.com/office/drawing/2014/main" id="{8FE9720C-5865-47F4-8199-E0E00F4E2361}"/>
              </a:ext>
            </a:extLst>
          </p:cNvPr>
          <p:cNvGraphicFramePr>
            <a:graphicFrameLocks noGrp="1"/>
          </p:cNvGraphicFramePr>
          <p:nvPr>
            <p:extLst/>
          </p:nvPr>
        </p:nvGraphicFramePr>
        <p:xfrm>
          <a:off x="4980792" y="570522"/>
          <a:ext cx="4794001" cy="5029200"/>
        </p:xfrm>
        <a:graphic>
          <a:graphicData uri="http://schemas.openxmlformats.org/drawingml/2006/table">
            <a:tbl>
              <a:tblPr firstRow="1" bandRow="1">
                <a:tableStyleId>{5940675A-B579-460E-94D1-54222C63F5DA}</a:tableStyleId>
              </a:tblPr>
              <a:tblGrid>
                <a:gridCol w="4794001">
                  <a:extLst>
                    <a:ext uri="{9D8B030D-6E8A-4147-A177-3AD203B41FA5}">
                      <a16:colId xmlns:a16="http://schemas.microsoft.com/office/drawing/2014/main" val="20001"/>
                    </a:ext>
                  </a:extLst>
                </a:gridCol>
              </a:tblGrid>
              <a:tr h="215365">
                <a:tc>
                  <a:txBody>
                    <a:bodyPr/>
                    <a:lstStyle/>
                    <a:p>
                      <a:pPr lvl="0">
                        <a:buNone/>
                      </a:pPr>
                      <a:r>
                        <a:rPr lang="en-US" sz="1200" b="1" u="none" dirty="0"/>
                        <a:t>4. Recall quiz</a:t>
                      </a:r>
                    </a:p>
                  </a:txBody>
                  <a:tcPr/>
                </a:tc>
                <a:extLst>
                  <a:ext uri="{0D108BD9-81ED-4DB2-BD59-A6C34878D82A}">
                    <a16:rowId xmlns:a16="http://schemas.microsoft.com/office/drawing/2014/main" val="4160498494"/>
                  </a:ext>
                </a:extLst>
              </a:tr>
              <a:tr h="215365">
                <a:tc>
                  <a:txBody>
                    <a:bodyPr/>
                    <a:lstStyle/>
                    <a:p>
                      <a:pPr>
                        <a:buNone/>
                      </a:pPr>
                      <a:r>
                        <a:rPr lang="en-US" sz="1200" b="0" u="none" dirty="0"/>
                        <a:t>What were Jim Crow laws and give an example of one law and one state that they were applied?</a:t>
                      </a:r>
                    </a:p>
                    <a:p>
                      <a:pPr>
                        <a:buNone/>
                      </a:pPr>
                      <a:endParaRPr lang="en-US" sz="1200" b="0" u="none" dirty="0"/>
                    </a:p>
                    <a:p>
                      <a:pPr>
                        <a:buNone/>
                      </a:pPr>
                      <a:endParaRPr lang="en-US" sz="1200" b="0" u="none" dirty="0"/>
                    </a:p>
                    <a:p>
                      <a:pPr>
                        <a:buNone/>
                      </a:pPr>
                      <a:endParaRPr lang="en-US" sz="1200" b="0" u="none" dirty="0"/>
                    </a:p>
                  </a:txBody>
                  <a:tcPr/>
                </a:tc>
                <a:extLst>
                  <a:ext uri="{0D108BD9-81ED-4DB2-BD59-A6C34878D82A}">
                    <a16:rowId xmlns:a16="http://schemas.microsoft.com/office/drawing/2014/main" val="10000"/>
                  </a:ext>
                </a:extLst>
              </a:tr>
              <a:tr h="215365">
                <a:tc>
                  <a:txBody>
                    <a:bodyPr/>
                    <a:lstStyle/>
                    <a:p>
                      <a:pPr marL="0" marR="0" lvl="0" indent="0" algn="l" defTabSz="457200" eaLnBrk="1" fontAlgn="auto" latinLnBrk="0" hangingPunct="1">
                        <a:lnSpc>
                          <a:spcPct val="100000"/>
                        </a:lnSpc>
                        <a:spcBef>
                          <a:spcPts val="0"/>
                        </a:spcBef>
                        <a:spcAft>
                          <a:spcPts val="0"/>
                        </a:spcAft>
                        <a:buClrTx/>
                        <a:buSzTx/>
                        <a:buFontTx/>
                        <a:buNone/>
                        <a:tabLst/>
                        <a:defRPr/>
                      </a:pPr>
                      <a:r>
                        <a:rPr lang="en-US" sz="1200" b="0" u="none" dirty="0"/>
                        <a:t>What was the ruling in Brown Vs Topeka?</a:t>
                      </a:r>
                    </a:p>
                    <a:p>
                      <a:pPr marL="0" marR="0" lvl="0" indent="0" algn="l" defTabSz="457200" eaLnBrk="1" fontAlgn="auto" latinLnBrk="0" hangingPunct="1">
                        <a:lnSpc>
                          <a:spcPct val="100000"/>
                        </a:lnSpc>
                        <a:spcBef>
                          <a:spcPts val="0"/>
                        </a:spcBef>
                        <a:spcAft>
                          <a:spcPts val="0"/>
                        </a:spcAft>
                        <a:buClrTx/>
                        <a:buSzTx/>
                        <a:buFontTx/>
                        <a:buNone/>
                        <a:tabLst/>
                        <a:defRPr/>
                      </a:pPr>
                      <a:endParaRPr lang="en-US" sz="1200" b="0" u="none" dirty="0"/>
                    </a:p>
                    <a:p>
                      <a:pPr marL="0" marR="0" lvl="0" indent="0" algn="l" defTabSz="457200" eaLnBrk="1" fontAlgn="auto" latinLnBrk="0" hangingPunct="1">
                        <a:lnSpc>
                          <a:spcPct val="100000"/>
                        </a:lnSpc>
                        <a:spcBef>
                          <a:spcPts val="0"/>
                        </a:spcBef>
                        <a:spcAft>
                          <a:spcPts val="0"/>
                        </a:spcAft>
                        <a:buClrTx/>
                        <a:buSzTx/>
                        <a:buFontTx/>
                        <a:buNone/>
                        <a:tabLst/>
                        <a:defRPr/>
                      </a:pPr>
                      <a:endParaRPr lang="en-US" sz="1200" b="0" u="none" dirty="0"/>
                    </a:p>
                    <a:p>
                      <a:pPr marL="0" marR="0" lvl="0" indent="0" algn="l" defTabSz="457200" eaLnBrk="1" fontAlgn="auto" latinLnBrk="0" hangingPunct="1">
                        <a:lnSpc>
                          <a:spcPct val="100000"/>
                        </a:lnSpc>
                        <a:spcBef>
                          <a:spcPts val="0"/>
                        </a:spcBef>
                        <a:spcAft>
                          <a:spcPts val="0"/>
                        </a:spcAft>
                        <a:buClrTx/>
                        <a:buSzTx/>
                        <a:buFontTx/>
                        <a:buNone/>
                        <a:tabLst/>
                        <a:defRPr/>
                      </a:pPr>
                      <a:endParaRPr lang="en-US" sz="1200" b="0" u="none" dirty="0"/>
                    </a:p>
                  </a:txBody>
                  <a:tcPr/>
                </a:tc>
                <a:extLst>
                  <a:ext uri="{0D108BD9-81ED-4DB2-BD59-A6C34878D82A}">
                    <a16:rowId xmlns:a16="http://schemas.microsoft.com/office/drawing/2014/main" val="10001"/>
                  </a:ext>
                </a:extLst>
              </a:tr>
              <a:tr h="215365">
                <a:tc>
                  <a:txBody>
                    <a:bodyPr/>
                    <a:lstStyle/>
                    <a:p>
                      <a:pPr lvl="0">
                        <a:buNone/>
                      </a:pPr>
                      <a:r>
                        <a:rPr lang="en-US" sz="1200" b="0" dirty="0"/>
                        <a:t>Who was Emmett Till and why was he significant?</a:t>
                      </a:r>
                    </a:p>
                    <a:p>
                      <a:pPr lvl="0">
                        <a:buNone/>
                      </a:pPr>
                      <a:endParaRPr lang="en-US" sz="1200" b="0" dirty="0"/>
                    </a:p>
                    <a:p>
                      <a:pPr lvl="0">
                        <a:buNone/>
                      </a:pPr>
                      <a:endParaRPr lang="en-US" sz="1200" b="0" dirty="0"/>
                    </a:p>
                    <a:p>
                      <a:pPr lvl="0">
                        <a:buNone/>
                      </a:pPr>
                      <a:endParaRPr lang="en-US" sz="1200" b="0" dirty="0"/>
                    </a:p>
                  </a:txBody>
                  <a:tcPr/>
                </a:tc>
                <a:extLst>
                  <a:ext uri="{0D108BD9-81ED-4DB2-BD59-A6C34878D82A}">
                    <a16:rowId xmlns:a16="http://schemas.microsoft.com/office/drawing/2014/main" val="10002"/>
                  </a:ext>
                </a:extLst>
              </a:tr>
              <a:tr h="215365">
                <a:tc>
                  <a:txBody>
                    <a:bodyPr/>
                    <a:lstStyle/>
                    <a:p>
                      <a:pPr lvl="0">
                        <a:buNone/>
                      </a:pPr>
                      <a:r>
                        <a:rPr lang="en-US" sz="1200" b="0" dirty="0"/>
                        <a:t>What were White Citizens’ Councils?</a:t>
                      </a:r>
                    </a:p>
                    <a:p>
                      <a:pPr lvl="0">
                        <a:buNone/>
                      </a:pPr>
                      <a:endParaRPr lang="en-US" sz="1200" b="0" dirty="0"/>
                    </a:p>
                    <a:p>
                      <a:pPr lvl="0">
                        <a:buNone/>
                      </a:pPr>
                      <a:endParaRPr lang="en-US" sz="1200" b="0" dirty="0"/>
                    </a:p>
                    <a:p>
                      <a:pPr lvl="0">
                        <a:buNone/>
                      </a:pPr>
                      <a:endParaRPr lang="en-US" sz="1200" b="0" dirty="0"/>
                    </a:p>
                  </a:txBody>
                  <a:tcPr/>
                </a:tc>
                <a:extLst>
                  <a:ext uri="{0D108BD9-81ED-4DB2-BD59-A6C34878D82A}">
                    <a16:rowId xmlns:a16="http://schemas.microsoft.com/office/drawing/2014/main" val="1049163337"/>
                  </a:ext>
                </a:extLst>
              </a:tr>
              <a:tr h="215365">
                <a:tc>
                  <a:txBody>
                    <a:bodyPr/>
                    <a:lstStyle/>
                    <a:p>
                      <a:pPr lvl="0">
                        <a:buNone/>
                      </a:pPr>
                      <a:r>
                        <a:rPr lang="en-US" sz="1200" b="0" dirty="0"/>
                        <a:t>Who was Jo Ann Robinson?</a:t>
                      </a:r>
                    </a:p>
                    <a:p>
                      <a:pPr lvl="0">
                        <a:buNone/>
                      </a:pPr>
                      <a:endParaRPr lang="en-US" sz="1200" b="0" dirty="0"/>
                    </a:p>
                    <a:p>
                      <a:pPr lvl="0">
                        <a:buNone/>
                      </a:pPr>
                      <a:endParaRPr lang="en-US" sz="1200" b="0" dirty="0"/>
                    </a:p>
                  </a:txBody>
                  <a:tcPr/>
                </a:tc>
                <a:extLst>
                  <a:ext uri="{0D108BD9-81ED-4DB2-BD59-A6C34878D82A}">
                    <a16:rowId xmlns:a16="http://schemas.microsoft.com/office/drawing/2014/main" val="1650649653"/>
                  </a:ext>
                </a:extLst>
              </a:tr>
              <a:tr h="215365">
                <a:tc>
                  <a:txBody>
                    <a:bodyPr/>
                    <a:lstStyle/>
                    <a:p>
                      <a:pPr lvl="0">
                        <a:buNone/>
                      </a:pPr>
                      <a:r>
                        <a:rPr lang="en-US" sz="1200" b="0" dirty="0"/>
                        <a:t>Who were the Dixiecrats?</a:t>
                      </a:r>
                    </a:p>
                    <a:p>
                      <a:pPr lvl="0">
                        <a:buNone/>
                      </a:pPr>
                      <a:endParaRPr lang="en-US" sz="1200" b="0" dirty="0"/>
                    </a:p>
                    <a:p>
                      <a:pPr lvl="0">
                        <a:buNone/>
                      </a:pPr>
                      <a:endParaRPr lang="en-US" sz="1200" b="0" dirty="0"/>
                    </a:p>
                  </a:txBody>
                  <a:tcPr/>
                </a:tc>
                <a:extLst>
                  <a:ext uri="{0D108BD9-81ED-4DB2-BD59-A6C34878D82A}">
                    <a16:rowId xmlns:a16="http://schemas.microsoft.com/office/drawing/2014/main" val="4041161407"/>
                  </a:ext>
                </a:extLst>
              </a:tr>
            </a:tbl>
          </a:graphicData>
        </a:graphic>
      </p:graphicFrame>
      <p:pic>
        <p:nvPicPr>
          <p:cNvPr id="3" name="Picture 2">
            <a:extLst>
              <a:ext uri="{FF2B5EF4-FFF2-40B4-BE49-F238E27FC236}">
                <a16:creationId xmlns:a16="http://schemas.microsoft.com/office/drawing/2014/main" id="{50A3FE8C-2332-461A-9AD3-C87504EF0323}"/>
              </a:ext>
            </a:extLst>
          </p:cNvPr>
          <p:cNvPicPr>
            <a:picLocks noChangeAspect="1"/>
          </p:cNvPicPr>
          <p:nvPr/>
        </p:nvPicPr>
        <p:blipFill>
          <a:blip r:embed="rId2"/>
          <a:stretch>
            <a:fillRect/>
          </a:stretch>
        </p:blipFill>
        <p:spPr>
          <a:xfrm>
            <a:off x="7377792" y="5652760"/>
            <a:ext cx="1233585" cy="131582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43445" y="157256"/>
            <a:ext cx="9462555" cy="369332"/>
          </a:xfrm>
          <a:prstGeom prst="rect">
            <a:avLst/>
          </a:prstGeom>
          <a:noFill/>
        </p:spPr>
        <p:txBody>
          <a:bodyPr wrap="square" rtlCol="0">
            <a:spAutoFit/>
          </a:bodyPr>
          <a:lstStyle/>
          <a:p>
            <a:pPr algn="ctr"/>
            <a:r>
              <a:rPr lang="en-US" b="1" dirty="0"/>
              <a:t>Knowledge Organiser - Topic 2.1: Protest, progress and radicalism 1960 - 75</a:t>
            </a:r>
          </a:p>
        </p:txBody>
      </p:sp>
      <p:graphicFrame>
        <p:nvGraphicFramePr>
          <p:cNvPr id="25" name="Table 24"/>
          <p:cNvGraphicFramePr>
            <a:graphicFrameLocks noGrp="1"/>
          </p:cNvGraphicFramePr>
          <p:nvPr>
            <p:extLst/>
          </p:nvPr>
        </p:nvGraphicFramePr>
        <p:xfrm>
          <a:off x="134234" y="668927"/>
          <a:ext cx="4818766" cy="4084381"/>
        </p:xfrm>
        <a:graphic>
          <a:graphicData uri="http://schemas.openxmlformats.org/drawingml/2006/table">
            <a:tbl>
              <a:tblPr firstRow="1" bandRow="1">
                <a:tableStyleId>{5940675A-B579-460E-94D1-54222C63F5DA}</a:tableStyleId>
              </a:tblPr>
              <a:tblGrid>
                <a:gridCol w="377171">
                  <a:extLst>
                    <a:ext uri="{9D8B030D-6E8A-4147-A177-3AD203B41FA5}">
                      <a16:colId xmlns:a16="http://schemas.microsoft.com/office/drawing/2014/main" val="20000"/>
                    </a:ext>
                  </a:extLst>
                </a:gridCol>
                <a:gridCol w="4441595">
                  <a:extLst>
                    <a:ext uri="{9D8B030D-6E8A-4147-A177-3AD203B41FA5}">
                      <a16:colId xmlns:a16="http://schemas.microsoft.com/office/drawing/2014/main" val="20001"/>
                    </a:ext>
                  </a:extLst>
                </a:gridCol>
              </a:tblGrid>
              <a:tr h="445332">
                <a:tc>
                  <a:txBody>
                    <a:bodyPr/>
                    <a:lstStyle/>
                    <a:p>
                      <a:pPr algn="ctr"/>
                      <a:r>
                        <a:rPr lang="en-US" sz="1200" b="1" dirty="0"/>
                        <a:t>1</a:t>
                      </a:r>
                    </a:p>
                  </a:txBody>
                  <a:tcPr/>
                </a:tc>
                <a:tc>
                  <a:txBody>
                    <a:bodyPr/>
                    <a:lstStyle/>
                    <a:p>
                      <a:r>
                        <a:rPr lang="en-US" sz="1200" b="1" u="none" dirty="0"/>
                        <a:t>1 Feb 1960 – </a:t>
                      </a:r>
                      <a:r>
                        <a:rPr lang="en-US" sz="1200" b="0" u="none" dirty="0"/>
                        <a:t>Beginning of Greensboro sit in at Woolworth’s lunch counter. Hundreds of young black and white people eventually took part</a:t>
                      </a:r>
                      <a:endParaRPr lang="en-US" sz="1200" b="1" u="none" dirty="0"/>
                    </a:p>
                  </a:txBody>
                  <a:tcPr/>
                </a:tc>
                <a:extLst>
                  <a:ext uri="{0D108BD9-81ED-4DB2-BD59-A6C34878D82A}">
                    <a16:rowId xmlns:a16="http://schemas.microsoft.com/office/drawing/2014/main" val="10001"/>
                  </a:ext>
                </a:extLst>
              </a:tr>
              <a:tr h="480387">
                <a:tc>
                  <a:txBody>
                    <a:bodyPr/>
                    <a:lstStyle/>
                    <a:p>
                      <a:pPr algn="ctr"/>
                      <a:r>
                        <a:rPr lang="en-US" sz="1200" b="1" dirty="0"/>
                        <a:t>2</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u="none" dirty="0"/>
                        <a:t>15 April 1960 – </a:t>
                      </a:r>
                      <a:r>
                        <a:rPr lang="en-US" sz="1200" b="0" u="none" dirty="0"/>
                        <a:t>SNCC is set up with the aim of using non violent protest to campaign for civil rights.</a:t>
                      </a:r>
                      <a:r>
                        <a:rPr lang="en-US" sz="1200" dirty="0"/>
                        <a:t> Student Non-Violent Coordinating Committee. It built on the principles of CORE and Martin Luther King. This included demonstrating peacefully and not reacting to violence.</a:t>
                      </a:r>
                      <a:r>
                        <a:rPr lang="en-US" sz="1200" b="0" u="none" dirty="0"/>
                        <a:t> </a:t>
                      </a:r>
                      <a:endParaRPr lang="en-US" sz="1200" b="1" u="none" dirty="0"/>
                    </a:p>
                  </a:txBody>
                  <a:tcPr/>
                </a:tc>
                <a:extLst>
                  <a:ext uri="{0D108BD9-81ED-4DB2-BD59-A6C34878D82A}">
                    <a16:rowId xmlns:a16="http://schemas.microsoft.com/office/drawing/2014/main" val="10002"/>
                  </a:ext>
                </a:extLst>
              </a:tr>
              <a:tr h="416560">
                <a:tc>
                  <a:txBody>
                    <a:bodyPr/>
                    <a:lstStyle/>
                    <a:p>
                      <a:pPr algn="ctr"/>
                      <a:r>
                        <a:rPr lang="en-US" sz="1200" b="1" dirty="0"/>
                        <a:t>3</a:t>
                      </a:r>
                    </a:p>
                  </a:txBody>
                  <a:tcPr/>
                </a:tc>
                <a:tc>
                  <a:txBody>
                    <a:bodyPr/>
                    <a:lstStyle/>
                    <a:p>
                      <a:r>
                        <a:rPr lang="en-US" sz="1200" b="1" u="none" dirty="0"/>
                        <a:t>4 May 1961 – </a:t>
                      </a:r>
                      <a:r>
                        <a:rPr lang="en-US" sz="1200" b="0" u="none" dirty="0"/>
                        <a:t>‘Freedom Riders’ left Washington to test if desegregation was happening. In total there were over 60 Freedom Rides</a:t>
                      </a:r>
                      <a:endParaRPr lang="en-US" sz="1200" b="1" u="none" dirty="0"/>
                    </a:p>
                  </a:txBody>
                  <a:tcPr/>
                </a:tc>
                <a:extLst>
                  <a:ext uri="{0D108BD9-81ED-4DB2-BD59-A6C34878D82A}">
                    <a16:rowId xmlns:a16="http://schemas.microsoft.com/office/drawing/2014/main" val="10003"/>
                  </a:ext>
                </a:extLst>
              </a:tr>
              <a:tr h="642947">
                <a:tc>
                  <a:txBody>
                    <a:bodyPr/>
                    <a:lstStyle/>
                    <a:p>
                      <a:pPr algn="ctr"/>
                      <a:r>
                        <a:rPr lang="en-US" sz="1200" b="1" u="none" dirty="0"/>
                        <a:t>4</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u="none" baseline="0" dirty="0"/>
                        <a:t>15 May 1961 </a:t>
                      </a:r>
                      <a:r>
                        <a:rPr lang="en-US" sz="1200" b="0" u="none" baseline="0" dirty="0"/>
                        <a:t>– One of the buses reaches Anniston, Alabama and is surrounded by KKK members. Passengers were injured and the bus blew up.  </a:t>
                      </a:r>
                    </a:p>
                  </a:txBody>
                  <a:tcPr/>
                </a:tc>
                <a:extLst>
                  <a:ext uri="{0D108BD9-81ED-4DB2-BD59-A6C34878D82A}">
                    <a16:rowId xmlns:a16="http://schemas.microsoft.com/office/drawing/2014/main" val="10004"/>
                  </a:ext>
                </a:extLst>
              </a:tr>
              <a:tr h="512487">
                <a:tc>
                  <a:txBody>
                    <a:bodyPr/>
                    <a:lstStyle/>
                    <a:p>
                      <a:pPr algn="ctr"/>
                      <a:r>
                        <a:rPr lang="en-US" sz="1200" b="1" u="none" dirty="0"/>
                        <a:t>5</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u="none" baseline="0" dirty="0"/>
                        <a:t>1 Nov 1960 </a:t>
                      </a:r>
                      <a:r>
                        <a:rPr lang="en-US" sz="1200" b="0" u="none" baseline="0" dirty="0"/>
                        <a:t>– The federal government declared that federal officers would enforce desegregation if the states did not obey.</a:t>
                      </a:r>
                    </a:p>
                  </a:txBody>
                  <a:tcPr/>
                </a:tc>
                <a:extLst>
                  <a:ext uri="{0D108BD9-81ED-4DB2-BD59-A6C34878D82A}">
                    <a16:rowId xmlns:a16="http://schemas.microsoft.com/office/drawing/2014/main" val="10005"/>
                  </a:ext>
                </a:extLst>
              </a:tr>
              <a:tr h="642947">
                <a:tc>
                  <a:txBody>
                    <a:bodyPr/>
                    <a:lstStyle/>
                    <a:p>
                      <a:pPr algn="ctr"/>
                      <a:r>
                        <a:rPr lang="en-US" sz="1200" b="1" u="none" dirty="0"/>
                        <a:t>6</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u="none" baseline="0" dirty="0"/>
                        <a:t>1</a:t>
                      </a:r>
                      <a:r>
                        <a:rPr lang="en-US" sz="1200" b="1" u="none" baseline="30000" dirty="0"/>
                        <a:t>st</a:t>
                      </a:r>
                      <a:r>
                        <a:rPr lang="en-US" sz="1200" b="1" u="none" baseline="0" dirty="0"/>
                        <a:t> Oct 1962 </a:t>
                      </a:r>
                      <a:r>
                        <a:rPr lang="en-US" sz="1200" b="0" u="none" baseline="0" dirty="0"/>
                        <a:t>– James Meredith registers at the University of Mississippi. He has to be guarded for the whole year to graduate.</a:t>
                      </a:r>
                    </a:p>
                  </a:txBody>
                  <a:tcPr/>
                </a:tc>
                <a:extLst>
                  <a:ext uri="{0D108BD9-81ED-4DB2-BD59-A6C34878D82A}">
                    <a16:rowId xmlns:a16="http://schemas.microsoft.com/office/drawing/2014/main" val="10006"/>
                  </a:ext>
                </a:extLst>
              </a:tr>
            </a:tbl>
          </a:graphicData>
        </a:graphic>
      </p:graphicFrame>
      <p:sp>
        <p:nvSpPr>
          <p:cNvPr id="26" name="TextBox 25"/>
          <p:cNvSpPr txBox="1"/>
          <p:nvPr/>
        </p:nvSpPr>
        <p:spPr>
          <a:xfrm>
            <a:off x="81593" y="259203"/>
            <a:ext cx="4847682" cy="307777"/>
          </a:xfrm>
          <a:prstGeom prst="rect">
            <a:avLst/>
          </a:prstGeom>
          <a:noFill/>
        </p:spPr>
        <p:txBody>
          <a:bodyPr wrap="square" rtlCol="0">
            <a:spAutoFit/>
          </a:bodyPr>
          <a:lstStyle/>
          <a:p>
            <a:r>
              <a:rPr lang="en-US" sz="1400" b="1" u="sng" dirty="0"/>
              <a:t>Key Events</a:t>
            </a:r>
          </a:p>
        </p:txBody>
      </p:sp>
      <p:pic>
        <p:nvPicPr>
          <p:cNvPr id="4" name="Picture 3">
            <a:extLst>
              <a:ext uri="{FF2B5EF4-FFF2-40B4-BE49-F238E27FC236}">
                <a16:creationId xmlns:a16="http://schemas.microsoft.com/office/drawing/2014/main" id="{AF493957-BF0C-4654-BCF2-E38094E5D465}"/>
              </a:ext>
            </a:extLst>
          </p:cNvPr>
          <p:cNvPicPr>
            <a:picLocks noChangeAspect="1"/>
          </p:cNvPicPr>
          <p:nvPr/>
        </p:nvPicPr>
        <p:blipFill>
          <a:blip r:embed="rId2"/>
          <a:stretch>
            <a:fillRect/>
          </a:stretch>
        </p:blipFill>
        <p:spPr>
          <a:xfrm>
            <a:off x="5041361" y="3097763"/>
            <a:ext cx="4730405" cy="3602981"/>
          </a:xfrm>
          <a:prstGeom prst="rect">
            <a:avLst/>
          </a:prstGeom>
        </p:spPr>
      </p:pic>
      <p:sp>
        <p:nvSpPr>
          <p:cNvPr id="10" name="TextBox 9">
            <a:extLst>
              <a:ext uri="{FF2B5EF4-FFF2-40B4-BE49-F238E27FC236}">
                <a16:creationId xmlns:a16="http://schemas.microsoft.com/office/drawing/2014/main" id="{F1765D4A-91B6-4954-9711-14D0F1AA64AC}"/>
              </a:ext>
            </a:extLst>
          </p:cNvPr>
          <p:cNvSpPr txBox="1"/>
          <p:nvPr/>
        </p:nvSpPr>
        <p:spPr>
          <a:xfrm>
            <a:off x="5041361" y="2287056"/>
            <a:ext cx="4847682" cy="738664"/>
          </a:xfrm>
          <a:prstGeom prst="rect">
            <a:avLst/>
          </a:prstGeom>
          <a:noFill/>
          <a:ln>
            <a:solidFill>
              <a:schemeClr val="tx1"/>
            </a:solidFill>
          </a:ln>
        </p:spPr>
        <p:txBody>
          <a:bodyPr wrap="square" rtlCol="0">
            <a:spAutoFit/>
          </a:bodyPr>
          <a:lstStyle/>
          <a:p>
            <a:r>
              <a:rPr lang="en-US" sz="1400" b="1" dirty="0"/>
              <a:t>Source A:</a:t>
            </a:r>
            <a:r>
              <a:rPr lang="en-US" sz="1400" dirty="0"/>
              <a:t> A photograph showing federal troops driving into Mississippi in September 1962. Their arrival stopped the rioting that prevented James Meredith enrolling at the University.</a:t>
            </a:r>
            <a:endParaRPr lang="en-US" sz="1400"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F98D1FF3-35BE-4475-BF68-7C71CAD52DBC}"/>
              </a:ext>
            </a:extLst>
          </p:cNvPr>
          <p:cNvGraphicFramePr>
            <a:graphicFrameLocks noGrp="1"/>
          </p:cNvGraphicFramePr>
          <p:nvPr>
            <p:extLst/>
          </p:nvPr>
        </p:nvGraphicFramePr>
        <p:xfrm>
          <a:off x="5035216" y="692622"/>
          <a:ext cx="4711783" cy="5881727"/>
        </p:xfrm>
        <a:graphic>
          <a:graphicData uri="http://schemas.openxmlformats.org/drawingml/2006/table">
            <a:tbl>
              <a:tblPr firstRow="1" bandRow="1">
                <a:tableStyleId>{5940675A-B579-460E-94D1-54222C63F5DA}</a:tableStyleId>
              </a:tblPr>
              <a:tblGrid>
                <a:gridCol w="4711783">
                  <a:extLst>
                    <a:ext uri="{9D8B030D-6E8A-4147-A177-3AD203B41FA5}">
                      <a16:colId xmlns:a16="http://schemas.microsoft.com/office/drawing/2014/main" val="20001"/>
                    </a:ext>
                  </a:extLst>
                </a:gridCol>
              </a:tblGrid>
              <a:tr h="669647">
                <a:tc>
                  <a:txBody>
                    <a:bodyPr/>
                    <a:lstStyle/>
                    <a:p>
                      <a:pPr lvl="0" algn="l">
                        <a:buNone/>
                      </a:pPr>
                      <a:r>
                        <a:rPr lang="en-US" sz="1200" b="1" dirty="0"/>
                        <a:t>3. How useful is Source A for an enquiry into opposition to desegregation? Explain your answer using the source and your own knowledge.</a:t>
                      </a:r>
                      <a:endParaRPr lang="en-US" sz="1200" dirty="0"/>
                    </a:p>
                  </a:txBody>
                  <a:tcPr/>
                </a:tc>
                <a:extLst>
                  <a:ext uri="{0D108BD9-81ED-4DB2-BD59-A6C34878D82A}">
                    <a16:rowId xmlns:a16="http://schemas.microsoft.com/office/drawing/2014/main" val="3562140781"/>
                  </a:ext>
                </a:extLst>
              </a:tr>
              <a:tr h="5100809">
                <a:tc>
                  <a:txBody>
                    <a:bodyPr/>
                    <a:lstStyle/>
                    <a:p>
                      <a:pPr algn="ctr">
                        <a:buNone/>
                      </a:pPr>
                      <a:endParaRPr lang="en-US" sz="1200" b="0" dirty="0"/>
                    </a:p>
                    <a:p>
                      <a:pPr algn="l">
                        <a:buNone/>
                      </a:pPr>
                      <a:r>
                        <a:rPr lang="en-US" sz="1200" b="0"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pPr algn="l">
                        <a:buNone/>
                      </a:pPr>
                      <a:r>
                        <a:rPr lang="en-US" sz="1200" b="0" dirty="0"/>
                        <a:t>__________________________________________________________</a:t>
                      </a:r>
                    </a:p>
                    <a:p>
                      <a:pPr algn="l">
                        <a:buNone/>
                      </a:pPr>
                      <a:r>
                        <a:rPr lang="en-US" sz="1200" b="0"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pPr algn="l">
                        <a:buNone/>
                      </a:pPr>
                      <a:endParaRPr lang="en-US" sz="1200" b="0" dirty="0"/>
                    </a:p>
                    <a:p>
                      <a:pPr algn="ctr">
                        <a:buNone/>
                      </a:pPr>
                      <a:endParaRPr lang="en-US" sz="1200" b="0" dirty="0"/>
                    </a:p>
                  </a:txBody>
                  <a:tcPr/>
                </a:tc>
                <a:extLst>
                  <a:ext uri="{0D108BD9-81ED-4DB2-BD59-A6C34878D82A}">
                    <a16:rowId xmlns:a16="http://schemas.microsoft.com/office/drawing/2014/main" val="10000"/>
                  </a:ext>
                </a:extLst>
              </a:tr>
            </a:tbl>
          </a:graphicData>
        </a:graphic>
      </p:graphicFrame>
      <p:graphicFrame>
        <p:nvGraphicFramePr>
          <p:cNvPr id="9" name="Table 8">
            <a:extLst>
              <a:ext uri="{FF2B5EF4-FFF2-40B4-BE49-F238E27FC236}">
                <a16:creationId xmlns:a16="http://schemas.microsoft.com/office/drawing/2014/main" id="{01E5C78E-50EC-4293-93C5-7630EC143737}"/>
              </a:ext>
            </a:extLst>
          </p:cNvPr>
          <p:cNvGraphicFramePr>
            <a:graphicFrameLocks noGrp="1"/>
          </p:cNvGraphicFramePr>
          <p:nvPr>
            <p:extLst/>
          </p:nvPr>
        </p:nvGraphicFramePr>
        <p:xfrm>
          <a:off x="159001" y="691651"/>
          <a:ext cx="4636934" cy="2286000"/>
        </p:xfrm>
        <a:graphic>
          <a:graphicData uri="http://schemas.openxmlformats.org/drawingml/2006/table">
            <a:tbl>
              <a:tblPr firstRow="1" bandRow="1">
                <a:tableStyleId>{5940675A-B579-460E-94D1-54222C63F5DA}</a:tableStyleId>
              </a:tblPr>
              <a:tblGrid>
                <a:gridCol w="4636934">
                  <a:extLst>
                    <a:ext uri="{9D8B030D-6E8A-4147-A177-3AD203B41FA5}">
                      <a16:colId xmlns:a16="http://schemas.microsoft.com/office/drawing/2014/main" val="20001"/>
                    </a:ext>
                  </a:extLst>
                </a:gridCol>
              </a:tblGrid>
              <a:tr h="2144855">
                <a:tc>
                  <a:txBody>
                    <a:bodyPr/>
                    <a:lstStyle/>
                    <a:p>
                      <a:r>
                        <a:rPr lang="en-US" sz="1200" b="1" dirty="0"/>
                        <a:t>1. Give at least three reasons why the </a:t>
                      </a:r>
                      <a:r>
                        <a:rPr lang="en-US" sz="1200" b="1" dirty="0" err="1"/>
                        <a:t>Greesnboro</a:t>
                      </a:r>
                      <a:r>
                        <a:rPr lang="en-US" sz="1200" b="1" dirty="0"/>
                        <a:t> sit in was so significant.</a:t>
                      </a:r>
                    </a:p>
                    <a:p>
                      <a:endParaRPr lang="en-US" sz="1200" b="1" dirty="0"/>
                    </a:p>
                    <a:p>
                      <a:r>
                        <a:rPr lang="en-US" sz="1200" b="1" dirty="0"/>
                        <a:t>a)</a:t>
                      </a:r>
                    </a:p>
                    <a:p>
                      <a:endParaRPr lang="en-US" sz="1200" b="1" dirty="0"/>
                    </a:p>
                    <a:p>
                      <a:endParaRPr lang="en-US" sz="1200" b="1" dirty="0"/>
                    </a:p>
                    <a:p>
                      <a:r>
                        <a:rPr lang="en-US" sz="1200" b="1" dirty="0"/>
                        <a:t>b)</a:t>
                      </a:r>
                    </a:p>
                    <a:p>
                      <a:endParaRPr lang="en-US" sz="1200" b="1" dirty="0"/>
                    </a:p>
                    <a:p>
                      <a:endParaRPr lang="en-US" sz="1200" b="1" dirty="0"/>
                    </a:p>
                    <a:p>
                      <a:r>
                        <a:rPr lang="en-US" sz="1200" b="1" dirty="0"/>
                        <a:t>c)</a:t>
                      </a:r>
                    </a:p>
                    <a:p>
                      <a:endParaRPr lang="en-US" sz="1200" b="1" dirty="0"/>
                    </a:p>
                    <a:p>
                      <a:endParaRPr lang="en-US" sz="1200" b="1" dirty="0"/>
                    </a:p>
                  </a:txBody>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248E167A-AE9A-4411-B7AC-36EDDC3312FA}"/>
              </a:ext>
            </a:extLst>
          </p:cNvPr>
          <p:cNvSpPr txBox="1"/>
          <p:nvPr/>
        </p:nvSpPr>
        <p:spPr>
          <a:xfrm>
            <a:off x="331477" y="155892"/>
            <a:ext cx="9462555" cy="369332"/>
          </a:xfrm>
          <a:prstGeom prst="rect">
            <a:avLst/>
          </a:prstGeom>
          <a:noFill/>
        </p:spPr>
        <p:txBody>
          <a:bodyPr wrap="square" rtlCol="0">
            <a:spAutoFit/>
          </a:bodyPr>
          <a:lstStyle/>
          <a:p>
            <a:pPr algn="ctr"/>
            <a:r>
              <a:rPr lang="en-US" b="1" dirty="0"/>
              <a:t>Knowledge Organiser - Topic 2.1: Protest, progress and radicalism 1960 - 75</a:t>
            </a:r>
          </a:p>
        </p:txBody>
      </p:sp>
      <p:graphicFrame>
        <p:nvGraphicFramePr>
          <p:cNvPr id="12" name="Table 11">
            <a:extLst>
              <a:ext uri="{FF2B5EF4-FFF2-40B4-BE49-F238E27FC236}">
                <a16:creationId xmlns:a16="http://schemas.microsoft.com/office/drawing/2014/main" id="{416B8EB8-7DA6-4C2E-A703-BA4542338915}"/>
              </a:ext>
            </a:extLst>
          </p:cNvPr>
          <p:cNvGraphicFramePr>
            <a:graphicFrameLocks noGrp="1"/>
          </p:cNvGraphicFramePr>
          <p:nvPr>
            <p:extLst/>
          </p:nvPr>
        </p:nvGraphicFramePr>
        <p:xfrm>
          <a:off x="159001" y="3264190"/>
          <a:ext cx="4636934" cy="2144855"/>
        </p:xfrm>
        <a:graphic>
          <a:graphicData uri="http://schemas.openxmlformats.org/drawingml/2006/table">
            <a:tbl>
              <a:tblPr firstRow="1" bandRow="1">
                <a:tableStyleId>{5940675A-B579-460E-94D1-54222C63F5DA}</a:tableStyleId>
              </a:tblPr>
              <a:tblGrid>
                <a:gridCol w="4636934">
                  <a:extLst>
                    <a:ext uri="{9D8B030D-6E8A-4147-A177-3AD203B41FA5}">
                      <a16:colId xmlns:a16="http://schemas.microsoft.com/office/drawing/2014/main" val="20001"/>
                    </a:ext>
                  </a:extLst>
                </a:gridCol>
              </a:tblGrid>
              <a:tr h="2144855">
                <a:tc>
                  <a:txBody>
                    <a:bodyPr/>
                    <a:lstStyle/>
                    <a:p>
                      <a:r>
                        <a:rPr lang="en-US" sz="1200" b="1" dirty="0"/>
                        <a:t>2 Explain how the Freedom Rides were different from Greensboro</a:t>
                      </a:r>
                    </a:p>
                    <a:p>
                      <a:endParaRPr lang="en-US" sz="1200" b="1" dirty="0"/>
                    </a:p>
                    <a:p>
                      <a:endParaRPr lang="en-US" sz="1200" b="1" dirty="0"/>
                    </a:p>
                    <a:p>
                      <a:endParaRPr lang="en-US" sz="1200" b="1" dirty="0"/>
                    </a:p>
                  </a:txBody>
                  <a:tcPr/>
                </a:tc>
                <a:extLst>
                  <a:ext uri="{0D108BD9-81ED-4DB2-BD59-A6C34878D82A}">
                    <a16:rowId xmlns:a16="http://schemas.microsoft.com/office/drawing/2014/main" val="10000"/>
                  </a:ext>
                </a:extLst>
              </a:tr>
            </a:tbl>
          </a:graphicData>
        </a:graphic>
      </p:graphicFrame>
      <p:pic>
        <p:nvPicPr>
          <p:cNvPr id="13" name="Picture 12">
            <a:extLst>
              <a:ext uri="{FF2B5EF4-FFF2-40B4-BE49-F238E27FC236}">
                <a16:creationId xmlns:a16="http://schemas.microsoft.com/office/drawing/2014/main" id="{D4AAB72C-21A9-4DF8-A1C2-5135FAB511CF}"/>
              </a:ext>
            </a:extLst>
          </p:cNvPr>
          <p:cNvPicPr>
            <a:picLocks noChangeAspect="1"/>
          </p:cNvPicPr>
          <p:nvPr/>
        </p:nvPicPr>
        <p:blipFill>
          <a:blip r:embed="rId2"/>
          <a:stretch>
            <a:fillRect/>
          </a:stretch>
        </p:blipFill>
        <p:spPr>
          <a:xfrm rot="19956088">
            <a:off x="260917" y="5739124"/>
            <a:ext cx="1068063" cy="854450"/>
          </a:xfrm>
          <a:prstGeom prst="rect">
            <a:avLst/>
          </a:prstGeom>
        </p:spPr>
      </p:pic>
    </p:spTree>
    <p:extLst>
      <p:ext uri="{BB962C8B-B14F-4D97-AF65-F5344CB8AC3E}">
        <p14:creationId xmlns:p14="http://schemas.microsoft.com/office/powerpoint/2010/main" val="12479687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43445" y="74537"/>
            <a:ext cx="9462555" cy="369332"/>
          </a:xfrm>
          <a:prstGeom prst="rect">
            <a:avLst/>
          </a:prstGeom>
          <a:noFill/>
        </p:spPr>
        <p:txBody>
          <a:bodyPr wrap="square" rtlCol="0">
            <a:spAutoFit/>
          </a:bodyPr>
          <a:lstStyle/>
          <a:p>
            <a:pPr algn="ctr"/>
            <a:r>
              <a:rPr lang="en-US" b="1" dirty="0"/>
              <a:t>Knowledge Organiser - Topic 2.2: Peaceful Protests and their impact, 1963 - 65</a:t>
            </a:r>
          </a:p>
        </p:txBody>
      </p:sp>
      <p:graphicFrame>
        <p:nvGraphicFramePr>
          <p:cNvPr id="25" name="Table 24"/>
          <p:cNvGraphicFramePr>
            <a:graphicFrameLocks noGrp="1"/>
          </p:cNvGraphicFramePr>
          <p:nvPr>
            <p:extLst/>
          </p:nvPr>
        </p:nvGraphicFramePr>
        <p:xfrm>
          <a:off x="69577" y="751646"/>
          <a:ext cx="4818766" cy="5852160"/>
        </p:xfrm>
        <a:graphic>
          <a:graphicData uri="http://schemas.openxmlformats.org/drawingml/2006/table">
            <a:tbl>
              <a:tblPr firstRow="1" bandRow="1">
                <a:tableStyleId>{5940675A-B579-460E-94D1-54222C63F5DA}</a:tableStyleId>
              </a:tblPr>
              <a:tblGrid>
                <a:gridCol w="377171">
                  <a:extLst>
                    <a:ext uri="{9D8B030D-6E8A-4147-A177-3AD203B41FA5}">
                      <a16:colId xmlns:a16="http://schemas.microsoft.com/office/drawing/2014/main" val="20000"/>
                    </a:ext>
                  </a:extLst>
                </a:gridCol>
                <a:gridCol w="4441595">
                  <a:extLst>
                    <a:ext uri="{9D8B030D-6E8A-4147-A177-3AD203B41FA5}">
                      <a16:colId xmlns:a16="http://schemas.microsoft.com/office/drawing/2014/main" val="20001"/>
                    </a:ext>
                  </a:extLst>
                </a:gridCol>
              </a:tblGrid>
              <a:tr h="445332">
                <a:tc>
                  <a:txBody>
                    <a:bodyPr/>
                    <a:lstStyle/>
                    <a:p>
                      <a:pPr algn="ctr"/>
                      <a:r>
                        <a:rPr lang="en-US" sz="1200" b="1" dirty="0"/>
                        <a:t>1</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u="none" dirty="0"/>
                        <a:t>2</a:t>
                      </a:r>
                      <a:r>
                        <a:rPr lang="en-US" sz="1200" b="1" u="none" baseline="30000" dirty="0"/>
                        <a:t>nd</a:t>
                      </a:r>
                      <a:r>
                        <a:rPr lang="en-US" sz="1200" b="1" u="none" dirty="0"/>
                        <a:t> April 1963 </a:t>
                      </a:r>
                      <a:r>
                        <a:rPr lang="en-US" sz="1200" b="1" u="none" baseline="0" dirty="0"/>
                        <a:t>– </a:t>
                      </a:r>
                      <a:r>
                        <a:rPr lang="en-US" sz="1200" b="0" u="none" baseline="0" dirty="0"/>
                        <a:t>Campaign C is begun to end segregation in Birmingham, Alabama</a:t>
                      </a:r>
                      <a:endParaRPr lang="en-US" sz="1200" b="1" u="none" dirty="0"/>
                    </a:p>
                  </a:txBody>
                  <a:tcPr/>
                </a:tc>
                <a:extLst>
                  <a:ext uri="{0D108BD9-81ED-4DB2-BD59-A6C34878D82A}">
                    <a16:rowId xmlns:a16="http://schemas.microsoft.com/office/drawing/2014/main" val="10000"/>
                  </a:ext>
                </a:extLst>
              </a:tr>
              <a:tr h="445332">
                <a:tc>
                  <a:txBody>
                    <a:bodyPr/>
                    <a:lstStyle/>
                    <a:p>
                      <a:pPr algn="ctr"/>
                      <a:r>
                        <a:rPr lang="en-US" sz="1200" b="1" dirty="0"/>
                        <a:t>2</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u="none" dirty="0"/>
                        <a:t>2</a:t>
                      </a:r>
                      <a:r>
                        <a:rPr lang="en-US" sz="1200" b="1" u="none" baseline="30000" dirty="0"/>
                        <a:t>nd</a:t>
                      </a:r>
                      <a:r>
                        <a:rPr lang="en-US" sz="1200" b="1" u="none" dirty="0"/>
                        <a:t> May 1963 – </a:t>
                      </a:r>
                      <a:r>
                        <a:rPr lang="en-US" sz="1200" b="0" u="none" dirty="0"/>
                        <a:t>6000 students marched to replace the adults, including Martin Luther King, that had been imprisoned. </a:t>
                      </a:r>
                      <a:endParaRPr lang="en-US" sz="1200" b="1" u="none" dirty="0"/>
                    </a:p>
                  </a:txBody>
                  <a:tcPr/>
                </a:tc>
                <a:extLst>
                  <a:ext uri="{0D108BD9-81ED-4DB2-BD59-A6C34878D82A}">
                    <a16:rowId xmlns:a16="http://schemas.microsoft.com/office/drawing/2014/main" val="1357464423"/>
                  </a:ext>
                </a:extLst>
              </a:tr>
              <a:tr h="445332">
                <a:tc>
                  <a:txBody>
                    <a:bodyPr/>
                    <a:lstStyle/>
                    <a:p>
                      <a:pPr algn="ctr"/>
                      <a:r>
                        <a:rPr lang="en-US" sz="1200" b="1" dirty="0"/>
                        <a:t>3</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u="none" dirty="0"/>
                        <a:t>3</a:t>
                      </a:r>
                      <a:r>
                        <a:rPr lang="en-US" sz="1200" b="1" u="none" baseline="30000" dirty="0"/>
                        <a:t>rd</a:t>
                      </a:r>
                      <a:r>
                        <a:rPr lang="en-US" sz="1200" b="1" u="none" dirty="0"/>
                        <a:t> May 1963 – </a:t>
                      </a:r>
                      <a:r>
                        <a:rPr lang="en-US" sz="1200" b="0" u="none" dirty="0"/>
                        <a:t>With more people marching Bull Connor ordered increased violence on the protestors </a:t>
                      </a:r>
                      <a:r>
                        <a:rPr lang="en-US" sz="1200" b="0" u="none" dirty="0" err="1"/>
                        <a:t>e.g</a:t>
                      </a:r>
                      <a:r>
                        <a:rPr lang="en-US" sz="1200" b="0" u="none" dirty="0"/>
                        <a:t> dogs and fire hoses</a:t>
                      </a:r>
                      <a:endParaRPr lang="en-US" sz="1200" b="1" u="none" dirty="0"/>
                    </a:p>
                  </a:txBody>
                  <a:tcPr/>
                </a:tc>
                <a:extLst>
                  <a:ext uri="{0D108BD9-81ED-4DB2-BD59-A6C34878D82A}">
                    <a16:rowId xmlns:a16="http://schemas.microsoft.com/office/drawing/2014/main" val="2048049652"/>
                  </a:ext>
                </a:extLst>
              </a:tr>
              <a:tr h="445332">
                <a:tc>
                  <a:txBody>
                    <a:bodyPr/>
                    <a:lstStyle/>
                    <a:p>
                      <a:pPr algn="ctr"/>
                      <a:r>
                        <a:rPr lang="en-US" sz="1200" b="1" dirty="0"/>
                        <a:t>4</a:t>
                      </a:r>
                    </a:p>
                  </a:txBody>
                  <a:tcPr/>
                </a:tc>
                <a:tc>
                  <a:txBody>
                    <a:bodyPr/>
                    <a:lstStyle/>
                    <a:p>
                      <a:r>
                        <a:rPr lang="en-US" sz="1200" b="1" u="none" dirty="0"/>
                        <a:t>28 August 1963 </a:t>
                      </a:r>
                      <a:r>
                        <a:rPr lang="en-US" sz="1200" b="0" u="none" dirty="0"/>
                        <a:t>– Over 250,000 people attended the March on Washington. At the time this was the largest political gathering in US history. King delivered his ‘I have a dream’ speech.</a:t>
                      </a:r>
                    </a:p>
                  </a:txBody>
                  <a:tcPr/>
                </a:tc>
                <a:extLst>
                  <a:ext uri="{0D108BD9-81ED-4DB2-BD59-A6C34878D82A}">
                    <a16:rowId xmlns:a16="http://schemas.microsoft.com/office/drawing/2014/main" val="10001"/>
                  </a:ext>
                </a:extLst>
              </a:tr>
              <a:tr h="445332">
                <a:tc>
                  <a:txBody>
                    <a:bodyPr/>
                    <a:lstStyle/>
                    <a:p>
                      <a:pPr algn="ctr"/>
                      <a:r>
                        <a:rPr lang="en-US" sz="1200" b="1" dirty="0"/>
                        <a:t>5</a:t>
                      </a:r>
                    </a:p>
                  </a:txBody>
                  <a:tcPr/>
                </a:tc>
                <a:tc>
                  <a:txBody>
                    <a:bodyPr/>
                    <a:lstStyle/>
                    <a:p>
                      <a:r>
                        <a:rPr lang="en-US" sz="1200" b="1" u="none" dirty="0"/>
                        <a:t>22 Nov 1963 </a:t>
                      </a:r>
                      <a:r>
                        <a:rPr lang="en-US" sz="1200" b="0" u="none" dirty="0"/>
                        <a:t>– Kennedy is assassinated and is replaced by Johnson. Johnson has good relations with the Dixiecrats. He argued the Civil Rights Act was an appropriate way to remember Kennedy.</a:t>
                      </a:r>
                    </a:p>
                  </a:txBody>
                  <a:tcPr/>
                </a:tc>
                <a:extLst>
                  <a:ext uri="{0D108BD9-81ED-4DB2-BD59-A6C34878D82A}">
                    <a16:rowId xmlns:a16="http://schemas.microsoft.com/office/drawing/2014/main" val="3049490131"/>
                  </a:ext>
                </a:extLst>
              </a:tr>
              <a:tr h="480387">
                <a:tc>
                  <a:txBody>
                    <a:bodyPr/>
                    <a:lstStyle/>
                    <a:p>
                      <a:pPr algn="ctr"/>
                      <a:r>
                        <a:rPr lang="en-US" sz="1200" b="1" dirty="0"/>
                        <a:t>6</a:t>
                      </a:r>
                    </a:p>
                  </a:txBody>
                  <a:tcPr/>
                </a:tc>
                <a:tc>
                  <a:txBody>
                    <a:bodyPr/>
                    <a:lstStyle/>
                    <a:p>
                      <a:r>
                        <a:rPr lang="en-US" sz="1200" b="1" u="none" dirty="0"/>
                        <a:t>1964 – Freedom Summer</a:t>
                      </a:r>
                      <a:r>
                        <a:rPr lang="en-US" sz="1200" b="0" u="none" dirty="0"/>
                        <a:t> – SNCC and CORE members went to Mississippi to encourage voter registration. The KKK responded with violence and intimidation.</a:t>
                      </a:r>
                      <a:endParaRPr lang="en-US" sz="1200" b="1" u="none" dirty="0"/>
                    </a:p>
                  </a:txBody>
                  <a:tcPr/>
                </a:tc>
                <a:extLst>
                  <a:ext uri="{0D108BD9-81ED-4DB2-BD59-A6C34878D82A}">
                    <a16:rowId xmlns:a16="http://schemas.microsoft.com/office/drawing/2014/main" val="10003"/>
                  </a:ext>
                </a:extLst>
              </a:tr>
              <a:tr h="416560">
                <a:tc>
                  <a:txBody>
                    <a:bodyPr/>
                    <a:lstStyle/>
                    <a:p>
                      <a:pPr algn="ctr"/>
                      <a:r>
                        <a:rPr lang="en-US" sz="1200" b="1" dirty="0"/>
                        <a:t>7</a:t>
                      </a:r>
                    </a:p>
                  </a:txBody>
                  <a:tcPr/>
                </a:tc>
                <a:tc>
                  <a:txBody>
                    <a:bodyPr/>
                    <a:lstStyle/>
                    <a:p>
                      <a:r>
                        <a:rPr lang="en-US" sz="1200" b="1" u="none" dirty="0"/>
                        <a:t>June 1964 – </a:t>
                      </a:r>
                      <a:r>
                        <a:rPr lang="en-US" sz="1200" b="0" u="none" dirty="0"/>
                        <a:t>bodies of CORE workers were found, having been shot, whilst part of the Freedom Summer.</a:t>
                      </a:r>
                      <a:endParaRPr lang="en-US" sz="1200" b="1" u="none" dirty="0"/>
                    </a:p>
                  </a:txBody>
                  <a:tcPr/>
                </a:tc>
                <a:extLst>
                  <a:ext uri="{0D108BD9-81ED-4DB2-BD59-A6C34878D82A}">
                    <a16:rowId xmlns:a16="http://schemas.microsoft.com/office/drawing/2014/main" val="10004"/>
                  </a:ext>
                </a:extLst>
              </a:tr>
              <a:tr h="416560">
                <a:tc>
                  <a:txBody>
                    <a:bodyPr/>
                    <a:lstStyle/>
                    <a:p>
                      <a:pPr algn="ctr"/>
                      <a:r>
                        <a:rPr lang="en-US" sz="1200" b="1" dirty="0"/>
                        <a:t>8</a:t>
                      </a:r>
                    </a:p>
                  </a:txBody>
                  <a:tcPr/>
                </a:tc>
                <a:tc>
                  <a:txBody>
                    <a:bodyPr/>
                    <a:lstStyle/>
                    <a:p>
                      <a:r>
                        <a:rPr lang="en-US" sz="1200" b="1" u="none" dirty="0"/>
                        <a:t>2</a:t>
                      </a:r>
                      <a:r>
                        <a:rPr lang="en-US" sz="1200" b="1" u="none" baseline="30000" dirty="0"/>
                        <a:t>nd</a:t>
                      </a:r>
                      <a:r>
                        <a:rPr lang="en-US" sz="1200" b="1" u="none" dirty="0"/>
                        <a:t> July 1964 – Civil Rights Act </a:t>
                      </a:r>
                      <a:r>
                        <a:rPr lang="en-US" sz="1200" b="0" u="none" dirty="0"/>
                        <a:t>Made some changes in theory </a:t>
                      </a:r>
                      <a:r>
                        <a:rPr lang="en-US" sz="1200" b="0" u="none" dirty="0" err="1"/>
                        <a:t>e.g</a:t>
                      </a:r>
                      <a:r>
                        <a:rPr lang="en-US" sz="1200" b="0" u="none" dirty="0"/>
                        <a:t> banned job discrimination, but there was still the problem of enforcing laws in Southern states</a:t>
                      </a:r>
                      <a:endParaRPr lang="en-US" sz="1200" b="1" u="none" dirty="0"/>
                    </a:p>
                  </a:txBody>
                  <a:tcPr/>
                </a:tc>
                <a:extLst>
                  <a:ext uri="{0D108BD9-81ED-4DB2-BD59-A6C34878D82A}">
                    <a16:rowId xmlns:a16="http://schemas.microsoft.com/office/drawing/2014/main" val="2217839844"/>
                  </a:ext>
                </a:extLst>
              </a:tr>
              <a:tr h="416560">
                <a:tc>
                  <a:txBody>
                    <a:bodyPr/>
                    <a:lstStyle/>
                    <a:p>
                      <a:pPr algn="ctr"/>
                      <a:r>
                        <a:rPr lang="en-US" sz="1200" b="1" dirty="0"/>
                        <a:t>9</a:t>
                      </a:r>
                    </a:p>
                  </a:txBody>
                  <a:tcPr/>
                </a:tc>
                <a:tc>
                  <a:txBody>
                    <a:bodyPr/>
                    <a:lstStyle/>
                    <a:p>
                      <a:r>
                        <a:rPr lang="en-US" sz="1200" b="1" u="none" dirty="0"/>
                        <a:t>March 1965 – </a:t>
                      </a:r>
                      <a:r>
                        <a:rPr lang="en-US" sz="1200" b="0" u="none" dirty="0"/>
                        <a:t>Protestors march from Selma to Montgomery. They were stopped on a bridge with the police firing tear gas and using cattle prods. Johnson had to send in the national guard to escort them to Montgomery.</a:t>
                      </a:r>
                      <a:endParaRPr lang="en-US" sz="1200" b="1" u="none" dirty="0"/>
                    </a:p>
                  </a:txBody>
                  <a:tcPr/>
                </a:tc>
                <a:extLst>
                  <a:ext uri="{0D108BD9-81ED-4DB2-BD59-A6C34878D82A}">
                    <a16:rowId xmlns:a16="http://schemas.microsoft.com/office/drawing/2014/main" val="3260801902"/>
                  </a:ext>
                </a:extLst>
              </a:tr>
              <a:tr h="416560">
                <a:tc>
                  <a:txBody>
                    <a:bodyPr/>
                    <a:lstStyle/>
                    <a:p>
                      <a:pPr algn="ctr"/>
                      <a:r>
                        <a:rPr lang="en-US" sz="1200" b="1" dirty="0"/>
                        <a:t>10</a:t>
                      </a:r>
                    </a:p>
                  </a:txBody>
                  <a:tcPr/>
                </a:tc>
                <a:tc>
                  <a:txBody>
                    <a:bodyPr/>
                    <a:lstStyle/>
                    <a:p>
                      <a:r>
                        <a:rPr lang="en-US" sz="1200" b="1" u="none" dirty="0"/>
                        <a:t>6 August 1965 – Voting Rights Act </a:t>
                      </a:r>
                      <a:r>
                        <a:rPr lang="en-US" sz="1200" b="0" u="none" dirty="0"/>
                        <a:t>Federal officials were to run voter registration where less than 50% of those qualified had registered to vote.</a:t>
                      </a:r>
                      <a:endParaRPr lang="en-US" sz="1200" b="1" u="none" dirty="0"/>
                    </a:p>
                  </a:txBody>
                  <a:tcPr/>
                </a:tc>
                <a:extLst>
                  <a:ext uri="{0D108BD9-81ED-4DB2-BD59-A6C34878D82A}">
                    <a16:rowId xmlns:a16="http://schemas.microsoft.com/office/drawing/2014/main" val="2431852505"/>
                  </a:ext>
                </a:extLst>
              </a:tr>
            </a:tbl>
          </a:graphicData>
        </a:graphic>
      </p:graphicFrame>
      <p:sp>
        <p:nvSpPr>
          <p:cNvPr id="26" name="TextBox 25"/>
          <p:cNvSpPr txBox="1"/>
          <p:nvPr/>
        </p:nvSpPr>
        <p:spPr>
          <a:xfrm>
            <a:off x="81593" y="376385"/>
            <a:ext cx="4847682" cy="307777"/>
          </a:xfrm>
          <a:prstGeom prst="rect">
            <a:avLst/>
          </a:prstGeom>
          <a:noFill/>
        </p:spPr>
        <p:txBody>
          <a:bodyPr wrap="square" rtlCol="0">
            <a:spAutoFit/>
          </a:bodyPr>
          <a:lstStyle/>
          <a:p>
            <a:r>
              <a:rPr lang="en-US" sz="1400" b="1" u="sng" dirty="0"/>
              <a:t>Key Events</a:t>
            </a:r>
          </a:p>
        </p:txBody>
      </p:sp>
      <p:graphicFrame>
        <p:nvGraphicFramePr>
          <p:cNvPr id="10" name="Table 9">
            <a:extLst>
              <a:ext uri="{FF2B5EF4-FFF2-40B4-BE49-F238E27FC236}">
                <a16:creationId xmlns:a16="http://schemas.microsoft.com/office/drawing/2014/main" id="{1A0DE659-BB00-4FC4-AF8A-A994CABE9DA4}"/>
              </a:ext>
            </a:extLst>
          </p:cNvPr>
          <p:cNvGraphicFramePr>
            <a:graphicFrameLocks noGrp="1"/>
          </p:cNvGraphicFramePr>
          <p:nvPr>
            <p:extLst/>
          </p:nvPr>
        </p:nvGraphicFramePr>
        <p:xfrm>
          <a:off x="5005643" y="530273"/>
          <a:ext cx="4830780" cy="4011492"/>
        </p:xfrm>
        <a:graphic>
          <a:graphicData uri="http://schemas.openxmlformats.org/drawingml/2006/table">
            <a:tbl>
              <a:tblPr firstRow="1" bandRow="1">
                <a:tableStyleId>{5940675A-B579-460E-94D1-54222C63F5DA}</a:tableStyleId>
              </a:tblPr>
              <a:tblGrid>
                <a:gridCol w="513414">
                  <a:extLst>
                    <a:ext uri="{9D8B030D-6E8A-4147-A177-3AD203B41FA5}">
                      <a16:colId xmlns:a16="http://schemas.microsoft.com/office/drawing/2014/main" val="20000"/>
                    </a:ext>
                  </a:extLst>
                </a:gridCol>
                <a:gridCol w="1087016">
                  <a:extLst>
                    <a:ext uri="{9D8B030D-6E8A-4147-A177-3AD203B41FA5}">
                      <a16:colId xmlns:a16="http://schemas.microsoft.com/office/drawing/2014/main" val="20001"/>
                    </a:ext>
                  </a:extLst>
                </a:gridCol>
                <a:gridCol w="3230350">
                  <a:extLst>
                    <a:ext uri="{9D8B030D-6E8A-4147-A177-3AD203B41FA5}">
                      <a16:colId xmlns:a16="http://schemas.microsoft.com/office/drawing/2014/main" val="3753664805"/>
                    </a:ext>
                  </a:extLst>
                </a:gridCol>
              </a:tblGrid>
              <a:tr h="445332">
                <a:tc>
                  <a:txBody>
                    <a:bodyPr/>
                    <a:lstStyle/>
                    <a:p>
                      <a:r>
                        <a:rPr lang="en-US" sz="1200" b="1" dirty="0"/>
                        <a:t>17</a:t>
                      </a:r>
                    </a:p>
                  </a:txBody>
                  <a:tcPr/>
                </a:tc>
                <a:tc>
                  <a:txBody>
                    <a:bodyPr/>
                    <a:lstStyle/>
                    <a:p>
                      <a:r>
                        <a:rPr lang="en-US" sz="1200" b="1" dirty="0" err="1"/>
                        <a:t>Bombingham</a:t>
                      </a:r>
                      <a:endParaRPr lang="en-US" sz="1200" b="1"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Nickname given to Birmingham due to regular bombing of black churches, homes and businesses</a:t>
                      </a:r>
                    </a:p>
                  </a:txBody>
                  <a:tcPr/>
                </a:tc>
                <a:extLst>
                  <a:ext uri="{0D108BD9-81ED-4DB2-BD59-A6C34878D82A}">
                    <a16:rowId xmlns:a16="http://schemas.microsoft.com/office/drawing/2014/main" val="10000"/>
                  </a:ext>
                </a:extLst>
              </a:tr>
              <a:tr h="445332">
                <a:tc>
                  <a:txBody>
                    <a:bodyPr/>
                    <a:lstStyle/>
                    <a:p>
                      <a:r>
                        <a:rPr lang="en-US" sz="1200" b="1" dirty="0"/>
                        <a:t>18</a:t>
                      </a:r>
                    </a:p>
                  </a:txBody>
                  <a:tcPr/>
                </a:tc>
                <a:tc>
                  <a:txBody>
                    <a:bodyPr/>
                    <a:lstStyle/>
                    <a:p>
                      <a:r>
                        <a:rPr lang="en-US" sz="1200" b="1" dirty="0"/>
                        <a:t>Campaign C</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C stood for confrontation. This included </a:t>
                      </a:r>
                      <a:r>
                        <a:rPr lang="en-US" sz="1200" dirty="0" err="1"/>
                        <a:t>sitins</a:t>
                      </a:r>
                      <a:r>
                        <a:rPr lang="en-US" sz="1200" dirty="0"/>
                        <a:t>, mass meetings and peaceful protest marches.</a:t>
                      </a:r>
                    </a:p>
                  </a:txBody>
                  <a:tcPr/>
                </a:tc>
                <a:extLst>
                  <a:ext uri="{0D108BD9-81ED-4DB2-BD59-A6C34878D82A}">
                    <a16:rowId xmlns:a16="http://schemas.microsoft.com/office/drawing/2014/main" val="1357464423"/>
                  </a:ext>
                </a:extLst>
              </a:tr>
              <a:tr h="419020">
                <a:tc>
                  <a:txBody>
                    <a:bodyPr/>
                    <a:lstStyle/>
                    <a:p>
                      <a:r>
                        <a:rPr lang="en-US" sz="1200" b="1" dirty="0"/>
                        <a:t>19</a:t>
                      </a:r>
                    </a:p>
                  </a:txBody>
                  <a:tcPr/>
                </a:tc>
                <a:tc>
                  <a:txBody>
                    <a:bodyPr/>
                    <a:lstStyle/>
                    <a:p>
                      <a:r>
                        <a:rPr lang="en-US" sz="1200" b="1" dirty="0"/>
                        <a:t>James Bevel</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Charismatic member of SNCC that organized protests whilst most of the leaders had been imprisoned.</a:t>
                      </a:r>
                    </a:p>
                  </a:txBody>
                  <a:tcPr/>
                </a:tc>
                <a:extLst>
                  <a:ext uri="{0D108BD9-81ED-4DB2-BD59-A6C34878D82A}">
                    <a16:rowId xmlns:a16="http://schemas.microsoft.com/office/drawing/2014/main" val="2048049652"/>
                  </a:ext>
                </a:extLst>
              </a:tr>
              <a:tr h="445332">
                <a:tc>
                  <a:txBody>
                    <a:bodyPr/>
                    <a:lstStyle/>
                    <a:p>
                      <a:r>
                        <a:rPr lang="en-US" sz="1200" b="1" dirty="0"/>
                        <a:t>20</a:t>
                      </a:r>
                    </a:p>
                  </a:txBody>
                  <a:tcPr/>
                </a:tc>
                <a:tc>
                  <a:txBody>
                    <a:bodyPr/>
                    <a:lstStyle/>
                    <a:p>
                      <a:r>
                        <a:rPr lang="en-US" sz="1200" b="1" dirty="0"/>
                        <a:t>Bull Connor</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Chief of Police in Alabama</a:t>
                      </a:r>
                    </a:p>
                  </a:txBody>
                  <a:tcPr/>
                </a:tc>
                <a:extLst>
                  <a:ext uri="{0D108BD9-81ED-4DB2-BD59-A6C34878D82A}">
                    <a16:rowId xmlns:a16="http://schemas.microsoft.com/office/drawing/2014/main" val="10001"/>
                  </a:ext>
                </a:extLst>
              </a:tr>
              <a:tr h="480387">
                <a:tc>
                  <a:txBody>
                    <a:bodyPr/>
                    <a:lstStyle/>
                    <a:p>
                      <a:r>
                        <a:rPr lang="en-US" sz="1200" b="1" dirty="0"/>
                        <a:t>21</a:t>
                      </a:r>
                    </a:p>
                  </a:txBody>
                  <a:tcPr/>
                </a:tc>
                <a:tc>
                  <a:txBody>
                    <a:bodyPr/>
                    <a:lstStyle/>
                    <a:p>
                      <a:r>
                        <a:rPr lang="en-US" sz="1200" b="1" dirty="0"/>
                        <a:t>John F Kennedy</a:t>
                      </a:r>
                    </a:p>
                  </a:txBody>
                  <a:tcPr/>
                </a:tc>
                <a:tc>
                  <a:txBody>
                    <a:bodyPr/>
                    <a:lstStyle/>
                    <a:p>
                      <a:r>
                        <a:rPr lang="en-US" sz="1200" b="0" dirty="0"/>
                        <a:t>President who was sickened by the photos and news reports from Alabama. He had appointed black people to high level jobs </a:t>
                      </a:r>
                      <a:r>
                        <a:rPr lang="en-US" sz="1200" b="0" dirty="0" err="1"/>
                        <a:t>e.g</a:t>
                      </a:r>
                      <a:r>
                        <a:rPr lang="en-US" sz="1200" b="0" dirty="0"/>
                        <a:t> Thurgood Marshall in the courts. He had also pressed for escorts for the Freedom Riders.</a:t>
                      </a:r>
                    </a:p>
                  </a:txBody>
                  <a:tcPr/>
                </a:tc>
                <a:extLst>
                  <a:ext uri="{0D108BD9-81ED-4DB2-BD59-A6C34878D82A}">
                    <a16:rowId xmlns:a16="http://schemas.microsoft.com/office/drawing/2014/main" val="10003"/>
                  </a:ext>
                </a:extLst>
              </a:tr>
              <a:tr h="480387">
                <a:tc>
                  <a:txBody>
                    <a:bodyPr/>
                    <a:lstStyle/>
                    <a:p>
                      <a:r>
                        <a:rPr lang="en-US" sz="1200" b="1" dirty="0"/>
                        <a:t>22</a:t>
                      </a:r>
                    </a:p>
                  </a:txBody>
                  <a:tcPr/>
                </a:tc>
                <a:tc>
                  <a:txBody>
                    <a:bodyPr/>
                    <a:lstStyle/>
                    <a:p>
                      <a:r>
                        <a:rPr lang="en-US" sz="1200" b="1" dirty="0"/>
                        <a:t>Lyndon Johnson</a:t>
                      </a:r>
                    </a:p>
                  </a:txBody>
                  <a:tcPr/>
                </a:tc>
                <a:tc>
                  <a:txBody>
                    <a:bodyPr/>
                    <a:lstStyle/>
                    <a:p>
                      <a:r>
                        <a:rPr lang="en-US" sz="1200" b="0" dirty="0"/>
                        <a:t>As President he pressed for laws to improve lived for black Americans; intervened with executive orders and placed personal pressure on Southern politicians.</a:t>
                      </a:r>
                    </a:p>
                  </a:txBody>
                  <a:tcPr/>
                </a:tc>
                <a:extLst>
                  <a:ext uri="{0D108BD9-81ED-4DB2-BD59-A6C34878D82A}">
                    <a16:rowId xmlns:a16="http://schemas.microsoft.com/office/drawing/2014/main" val="336058245"/>
                  </a:ext>
                </a:extLst>
              </a:tr>
            </a:tbl>
          </a:graphicData>
        </a:graphic>
      </p:graphicFrame>
      <p:pic>
        <p:nvPicPr>
          <p:cNvPr id="3" name="Picture 2">
            <a:extLst>
              <a:ext uri="{FF2B5EF4-FFF2-40B4-BE49-F238E27FC236}">
                <a16:creationId xmlns:a16="http://schemas.microsoft.com/office/drawing/2014/main" id="{A841AE6F-4F5E-4B62-94C9-AFE7929758DA}"/>
              </a:ext>
            </a:extLst>
          </p:cNvPr>
          <p:cNvPicPr>
            <a:picLocks noChangeAspect="1"/>
          </p:cNvPicPr>
          <p:nvPr/>
        </p:nvPicPr>
        <p:blipFill>
          <a:blip r:embed="rId2"/>
          <a:stretch>
            <a:fillRect/>
          </a:stretch>
        </p:blipFill>
        <p:spPr>
          <a:xfrm>
            <a:off x="6109850" y="4657444"/>
            <a:ext cx="2622366" cy="2126019"/>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424C8390DCC8041B53BBB59F93789CC" ma:contentTypeVersion="4" ma:contentTypeDescription="Create a new document." ma:contentTypeScope="" ma:versionID="10e1a923e5635044764675536a104c50">
  <xsd:schema xmlns:xsd="http://www.w3.org/2001/XMLSchema" xmlns:xs="http://www.w3.org/2001/XMLSchema" xmlns:p="http://schemas.microsoft.com/office/2006/metadata/properties" xmlns:ns2="2e42f206-2874-486e-b5c3-eb25959c0c74" targetNamespace="http://schemas.microsoft.com/office/2006/metadata/properties" ma:root="true" ma:fieldsID="3cd13c1caccbd6e91e888721a87820bc" ns2:_="">
    <xsd:import namespace="2e42f206-2874-486e-b5c3-eb25959c0c7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42f206-2874-486e-b5c3-eb25959c0c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99EE67D-AB70-4E9B-B5B6-EB34E6F8C315}"/>
</file>

<file path=customXml/itemProps2.xml><?xml version="1.0" encoding="utf-8"?>
<ds:datastoreItem xmlns:ds="http://schemas.openxmlformats.org/officeDocument/2006/customXml" ds:itemID="{0DB2B8C4-B2A5-4C27-B47E-BC7418A35076}"/>
</file>

<file path=customXml/itemProps3.xml><?xml version="1.0" encoding="utf-8"?>
<ds:datastoreItem xmlns:ds="http://schemas.openxmlformats.org/officeDocument/2006/customXml" ds:itemID="{C0C96DFA-0690-4417-947F-D2026C77E222}"/>
</file>

<file path=docProps/app.xml><?xml version="1.0" encoding="utf-8"?>
<Properties xmlns="http://schemas.openxmlformats.org/officeDocument/2006/extended-properties" xmlns:vt="http://schemas.openxmlformats.org/officeDocument/2006/docPropsVTypes">
  <TotalTime>1224</TotalTime>
  <Words>3344</Words>
  <Application>Microsoft Office PowerPoint</Application>
  <PresentationFormat>A4 Paper (210x297 mm)</PresentationFormat>
  <Paragraphs>439</Paragraphs>
  <Slides>14</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Greg Thornton</dc:creator>
  <cp:lastModifiedBy>Michael Maguire</cp:lastModifiedBy>
  <cp:revision>95</cp:revision>
  <cp:lastPrinted>2022-09-07T11:46:08Z</cp:lastPrinted>
  <dcterms:created xsi:type="dcterms:W3CDTF">2016-07-10T10:57:55Z</dcterms:created>
  <dcterms:modified xsi:type="dcterms:W3CDTF">2022-09-07T14:59:54Z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0x0101001424C8390DCC8041B53BBB59F93789CC</vt:lpwstr>
  </property>
</Properties>
</file>