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405" autoAdjust="0"/>
  </p:normalViewPr>
  <p:slideViewPr>
    <p:cSldViewPr snapToGrid="0" snapToObjects="1">
      <p:cViewPr varScale="1">
        <p:scale>
          <a:sx n="89" d="100"/>
          <a:sy n="89" d="100"/>
        </p:scale>
        <p:origin x="-822" y="-96"/>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3EAF825-1D75-234D-A537-8E86804B77BD}"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3EAF825-1D75-234D-A537-8E86804B77BD}"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3EAF825-1D75-234D-A537-8E86804B77BD}"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3EAF825-1D75-234D-A537-8E86804B77BD}"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3EAF825-1D75-234D-A537-8E86804B77BD}" type="datetimeFigureOut">
              <a:rPr lang="en-US" smtClean="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3EAF825-1D75-234D-A537-8E86804B77BD}" type="datetimeFigureOut">
              <a:rPr lang="en-US" smtClean="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3EAF825-1D75-234D-A537-8E86804B77BD}" type="datetimeFigureOut">
              <a:rPr lang="en-US" smtClean="0"/>
              <a:pPr/>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3EAF825-1D75-234D-A537-8E86804B77BD}" type="datetimeFigureOut">
              <a:rPr lang="en-US" smtClean="0"/>
              <a:pPr/>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AF825-1D75-234D-A537-8E86804B77BD}" type="datetimeFigureOut">
              <a:rPr lang="en-US" smtClean="0"/>
              <a:pPr/>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3EAF825-1D75-234D-A537-8E86804B77BD}" type="datetimeFigureOut">
              <a:rPr lang="en-US" smtClean="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3EAF825-1D75-234D-A537-8E86804B77BD}" type="datetimeFigureOut">
              <a:rPr lang="en-US" smtClean="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7911E1-6D8C-7446-8D57-27D63372FB5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AF825-1D75-234D-A537-8E86804B77BD}" type="datetimeFigureOut">
              <a:rPr lang="en-US" smtClean="0"/>
              <a:pPr/>
              <a:t>11/5/2019</a:t>
            </a:fld>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911E1-6D8C-7446-8D57-27D63372FB5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uk/url?sa=i&amp;rct=j&amp;q=&amp;esrc=s&amp;source=images&amp;cd=&amp;ved=2ahUKEwi0zt3QucDhAhWLyKQKHQkZDZcQjRx6BAgBEAU&amp;url=https://www.militaryfactory.com/aircraft/vietnam-war-helicopters.asp&amp;psig=AOvVaw0vu-4tSEhqGceJUE43eEs9&amp;ust=1554811294905386" TargetMode="Externa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uk/url?sa=i&amp;rct=j&amp;q=&amp;esrc=s&amp;source=images&amp;cd=&amp;ved=2ahUKEwjM562wzMDhAhWh2-AKHWV0AhsQjRx6BAgBEAU&amp;url=https://www.quora.com/Where-is-Lt-Calley-today-or-has-everyone-forgotten-My-Lai&amp;psig=AOvVaw2KBYGnpp9pnFsLC8VJVx_r&amp;ust=1554816341881644" TargetMode="Externa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445" y="99601"/>
            <a:ext cx="9462555" cy="369332"/>
          </a:xfrm>
          <a:prstGeom prst="rect">
            <a:avLst/>
          </a:prstGeom>
          <a:noFill/>
        </p:spPr>
        <p:txBody>
          <a:bodyPr wrap="square" rtlCol="0" anchor="t">
            <a:spAutoFit/>
          </a:bodyPr>
          <a:lstStyle/>
          <a:p>
            <a:pPr algn="ctr"/>
            <a:r>
              <a:rPr lang="en-US" b="1" dirty="0"/>
              <a:t>Knowledge </a:t>
            </a:r>
            <a:r>
              <a:rPr lang="en-US" b="1" dirty="0" err="1"/>
              <a:t>Organiser</a:t>
            </a:r>
            <a:r>
              <a:rPr lang="en-US" b="1" dirty="0"/>
              <a:t> - Topic 1:1/1:2 Involvement in Vietnam, 1954 - 64</a:t>
            </a:r>
          </a:p>
        </p:txBody>
      </p:sp>
      <p:sp>
        <p:nvSpPr>
          <p:cNvPr id="14" name="TextBox 13"/>
          <p:cNvSpPr txBox="1"/>
          <p:nvPr/>
        </p:nvSpPr>
        <p:spPr>
          <a:xfrm>
            <a:off x="105318" y="467443"/>
            <a:ext cx="4847682" cy="307777"/>
          </a:xfrm>
          <a:prstGeom prst="rect">
            <a:avLst/>
          </a:prstGeom>
          <a:noFill/>
        </p:spPr>
        <p:txBody>
          <a:bodyPr wrap="square" rtlCol="0">
            <a:spAutoFit/>
          </a:bodyPr>
          <a:lstStyle/>
          <a:p>
            <a:r>
              <a:rPr lang="en-US" sz="1400" b="1" u="sng" dirty="0"/>
              <a:t>Key Events</a:t>
            </a:r>
          </a:p>
        </p:txBody>
      </p:sp>
      <p:graphicFrame>
        <p:nvGraphicFramePr>
          <p:cNvPr id="2" name="Table 1"/>
          <p:cNvGraphicFramePr>
            <a:graphicFrameLocks noGrp="1"/>
          </p:cNvGraphicFramePr>
          <p:nvPr>
            <p:extLst>
              <p:ext uri="{D42A27DB-BD31-4B8C-83A1-F6EECF244321}">
                <p14:modId xmlns:p14="http://schemas.microsoft.com/office/powerpoint/2010/main" val="1880965450"/>
              </p:ext>
            </p:extLst>
          </p:nvPr>
        </p:nvGraphicFramePr>
        <p:xfrm>
          <a:off x="4953000" y="851070"/>
          <a:ext cx="4819664" cy="3749040"/>
        </p:xfrm>
        <a:graphic>
          <a:graphicData uri="http://schemas.openxmlformats.org/drawingml/2006/table">
            <a:tbl>
              <a:tblPr firstRow="1" bandRow="1">
                <a:tableStyleId>{5940675A-B579-460E-94D1-54222C63F5DA}</a:tableStyleId>
              </a:tblPr>
              <a:tblGrid>
                <a:gridCol w="244151">
                  <a:extLst>
                    <a:ext uri="{9D8B030D-6E8A-4147-A177-3AD203B41FA5}">
                      <a16:colId xmlns:a16="http://schemas.microsoft.com/office/drawing/2014/main" xmlns="" val="20000"/>
                    </a:ext>
                  </a:extLst>
                </a:gridCol>
                <a:gridCol w="1084110">
                  <a:extLst>
                    <a:ext uri="{9D8B030D-6E8A-4147-A177-3AD203B41FA5}">
                      <a16:colId xmlns:a16="http://schemas.microsoft.com/office/drawing/2014/main" xmlns="" val="20001"/>
                    </a:ext>
                  </a:extLst>
                </a:gridCol>
                <a:gridCol w="3491403">
                  <a:extLst>
                    <a:ext uri="{9D8B030D-6E8A-4147-A177-3AD203B41FA5}">
                      <a16:colId xmlns:a16="http://schemas.microsoft.com/office/drawing/2014/main" xmlns="" val="20002"/>
                    </a:ext>
                  </a:extLst>
                </a:gridCol>
              </a:tblGrid>
              <a:tr h="247775">
                <a:tc>
                  <a:txBody>
                    <a:bodyPr/>
                    <a:lstStyle/>
                    <a:p>
                      <a:r>
                        <a:rPr lang="en-US" sz="1200" b="1" dirty="0"/>
                        <a:t>1</a:t>
                      </a:r>
                    </a:p>
                  </a:txBody>
                  <a:tcPr/>
                </a:tc>
                <a:tc>
                  <a:txBody>
                    <a:bodyPr/>
                    <a:lstStyle/>
                    <a:p>
                      <a:r>
                        <a:rPr lang="en-US" sz="1200" b="1" dirty="0"/>
                        <a:t>Communist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A political belief where the government controls all businesses and land in the country. Everyone works for the government</a:t>
                      </a:r>
                    </a:p>
                  </a:txBody>
                  <a:tcPr/>
                </a:tc>
                <a:extLst>
                  <a:ext uri="{0D108BD9-81ED-4DB2-BD59-A6C34878D82A}">
                    <a16:rowId xmlns:a16="http://schemas.microsoft.com/office/drawing/2014/main" xmlns="" val="10000"/>
                  </a:ext>
                </a:extLst>
              </a:tr>
              <a:tr h="247775">
                <a:tc>
                  <a:txBody>
                    <a:bodyPr/>
                    <a:lstStyle/>
                    <a:p>
                      <a:r>
                        <a:rPr lang="en-US" sz="1200" b="1" dirty="0"/>
                        <a:t>2</a:t>
                      </a:r>
                    </a:p>
                  </a:txBody>
                  <a:tcPr/>
                </a:tc>
                <a:tc>
                  <a:txBody>
                    <a:bodyPr/>
                    <a:lstStyle/>
                    <a:p>
                      <a:r>
                        <a:rPr lang="en-US" sz="1200" b="1" dirty="0"/>
                        <a:t>Ho Chi Minh</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Leader of North Vietnam, based in Hanoi. He wanted Vietnam to be independent.</a:t>
                      </a:r>
                    </a:p>
                  </a:txBody>
                  <a:tcPr/>
                </a:tc>
                <a:extLst>
                  <a:ext uri="{0D108BD9-81ED-4DB2-BD59-A6C34878D82A}">
                    <a16:rowId xmlns:a16="http://schemas.microsoft.com/office/drawing/2014/main" xmlns="" val="10001"/>
                  </a:ext>
                </a:extLst>
              </a:tr>
              <a:tr h="247775">
                <a:tc>
                  <a:txBody>
                    <a:bodyPr/>
                    <a:lstStyle/>
                    <a:p>
                      <a:r>
                        <a:rPr lang="en-US" sz="1200" b="1" dirty="0"/>
                        <a:t>3</a:t>
                      </a:r>
                    </a:p>
                  </a:txBody>
                  <a:tcPr/>
                </a:tc>
                <a:tc>
                  <a:txBody>
                    <a:bodyPr/>
                    <a:lstStyle/>
                    <a:p>
                      <a:r>
                        <a:rPr lang="en-US" sz="1200" b="1" dirty="0" err="1"/>
                        <a:t>Dinh</a:t>
                      </a:r>
                      <a:r>
                        <a:rPr lang="en-US" sz="1200" b="1" dirty="0"/>
                        <a:t> Diem</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Prime Minister of South Vietnam, based in Saigon. He was supported by the USA despite being corrupt.</a:t>
                      </a:r>
                    </a:p>
                  </a:txBody>
                  <a:tcPr/>
                </a:tc>
                <a:extLst>
                  <a:ext uri="{0D108BD9-81ED-4DB2-BD59-A6C34878D82A}">
                    <a16:rowId xmlns:a16="http://schemas.microsoft.com/office/drawing/2014/main" xmlns="" val="10002"/>
                  </a:ext>
                </a:extLst>
              </a:tr>
              <a:tr h="247775">
                <a:tc>
                  <a:txBody>
                    <a:bodyPr/>
                    <a:lstStyle/>
                    <a:p>
                      <a:r>
                        <a:rPr lang="en-US" sz="1200" b="1" dirty="0"/>
                        <a:t>4</a:t>
                      </a:r>
                    </a:p>
                  </a:txBody>
                  <a:tcPr/>
                </a:tc>
                <a:tc>
                  <a:txBody>
                    <a:bodyPr/>
                    <a:lstStyle/>
                    <a:p>
                      <a:r>
                        <a:rPr lang="en-US" sz="1200" b="1" dirty="0"/>
                        <a:t>Domino theory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The fear that if Vietnam became communist, other countries in South East Asia would follow.</a:t>
                      </a:r>
                    </a:p>
                  </a:txBody>
                  <a:tcPr/>
                </a:tc>
                <a:extLst>
                  <a:ext uri="{0D108BD9-81ED-4DB2-BD59-A6C34878D82A}">
                    <a16:rowId xmlns:a16="http://schemas.microsoft.com/office/drawing/2014/main" xmlns="" val="10003"/>
                  </a:ext>
                </a:extLst>
              </a:tr>
              <a:tr h="247775">
                <a:tc>
                  <a:txBody>
                    <a:bodyPr/>
                    <a:lstStyle/>
                    <a:p>
                      <a:r>
                        <a:rPr lang="en-US" sz="1200" b="1" dirty="0"/>
                        <a:t>5</a:t>
                      </a:r>
                    </a:p>
                  </a:txBody>
                  <a:tcPr/>
                </a:tc>
                <a:tc>
                  <a:txBody>
                    <a:bodyPr/>
                    <a:lstStyle/>
                    <a:p>
                      <a:r>
                        <a:rPr lang="en-US" sz="1200" b="1" dirty="0"/>
                        <a:t>ARVN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The South Vietnamese army that was supported by the USA.</a:t>
                      </a:r>
                    </a:p>
                  </a:txBody>
                  <a:tcPr/>
                </a:tc>
                <a:extLst>
                  <a:ext uri="{0D108BD9-81ED-4DB2-BD59-A6C34878D82A}">
                    <a16:rowId xmlns:a16="http://schemas.microsoft.com/office/drawing/2014/main" xmlns="" val="10004"/>
                  </a:ext>
                </a:extLst>
              </a:tr>
              <a:tr h="247775">
                <a:tc>
                  <a:txBody>
                    <a:bodyPr/>
                    <a:lstStyle/>
                    <a:p>
                      <a:r>
                        <a:rPr lang="en-US" sz="1200" b="1" dirty="0"/>
                        <a:t>6</a:t>
                      </a:r>
                    </a:p>
                  </a:txBody>
                  <a:tcPr/>
                </a:tc>
                <a:tc>
                  <a:txBody>
                    <a:bodyPr/>
                    <a:lstStyle/>
                    <a:p>
                      <a:r>
                        <a:rPr lang="en-US" sz="1200" b="1" dirty="0"/>
                        <a:t>Vietcong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Vietnamese Communists based in the South who were supported by North Vietnam and trained by them.</a:t>
                      </a:r>
                    </a:p>
                  </a:txBody>
                  <a:tcPr/>
                </a:tc>
                <a:extLst>
                  <a:ext uri="{0D108BD9-81ED-4DB2-BD59-A6C34878D82A}">
                    <a16:rowId xmlns:a16="http://schemas.microsoft.com/office/drawing/2014/main" xmlns="" val="10005"/>
                  </a:ext>
                </a:extLst>
              </a:tr>
              <a:tr h="247775">
                <a:tc>
                  <a:txBody>
                    <a:bodyPr/>
                    <a:lstStyle/>
                    <a:p>
                      <a:r>
                        <a:rPr lang="en-US" sz="1200" b="1" dirty="0"/>
                        <a:t>7</a:t>
                      </a:r>
                    </a:p>
                  </a:txBody>
                  <a:tcPr/>
                </a:tc>
                <a:tc>
                  <a:txBody>
                    <a:bodyPr/>
                    <a:lstStyle/>
                    <a:p>
                      <a:r>
                        <a:rPr lang="en-US" sz="1200" b="1" dirty="0"/>
                        <a:t>Ho Chi Minh Trail</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A series of dirt paths which ran through Laos and Cambodia from North to South Vietnam. It was used to send supplies and troops to the Vietcong.</a:t>
                      </a:r>
                    </a:p>
                  </a:txBody>
                  <a:tcPr/>
                </a:tc>
                <a:extLst>
                  <a:ext uri="{0D108BD9-81ED-4DB2-BD59-A6C34878D82A}">
                    <a16:rowId xmlns:a16="http://schemas.microsoft.com/office/drawing/2014/main" xmlns="" val="10006"/>
                  </a:ext>
                </a:extLst>
              </a:tr>
            </a:tbl>
          </a:graphicData>
        </a:graphic>
      </p:graphicFrame>
      <p:graphicFrame>
        <p:nvGraphicFramePr>
          <p:cNvPr id="9" name="Table 8">
            <a:extLst>
              <a:ext uri="{FF2B5EF4-FFF2-40B4-BE49-F238E27FC236}">
                <a16:creationId xmlns:a16="http://schemas.microsoft.com/office/drawing/2014/main" xmlns="" id="{836F1363-682A-4EAB-857A-7D09C34DC49A}"/>
              </a:ext>
            </a:extLst>
          </p:cNvPr>
          <p:cNvGraphicFramePr>
            <a:graphicFrameLocks noGrp="1"/>
          </p:cNvGraphicFramePr>
          <p:nvPr>
            <p:extLst>
              <p:ext uri="{D42A27DB-BD31-4B8C-83A1-F6EECF244321}">
                <p14:modId xmlns:p14="http://schemas.microsoft.com/office/powerpoint/2010/main" val="1528825061"/>
              </p:ext>
            </p:extLst>
          </p:nvPr>
        </p:nvGraphicFramePr>
        <p:xfrm>
          <a:off x="105319" y="851070"/>
          <a:ext cx="4709278" cy="5852160"/>
        </p:xfrm>
        <a:graphic>
          <a:graphicData uri="http://schemas.openxmlformats.org/drawingml/2006/table">
            <a:tbl>
              <a:tblPr firstRow="1" bandRow="1">
                <a:tableStyleId>{5940675A-B579-460E-94D1-54222C63F5DA}</a:tableStyleId>
              </a:tblPr>
              <a:tblGrid>
                <a:gridCol w="417195">
                  <a:extLst>
                    <a:ext uri="{9D8B030D-6E8A-4147-A177-3AD203B41FA5}">
                      <a16:colId xmlns:a16="http://schemas.microsoft.com/office/drawing/2014/main" xmlns="" val="20000"/>
                    </a:ext>
                  </a:extLst>
                </a:gridCol>
                <a:gridCol w="4292083">
                  <a:extLst>
                    <a:ext uri="{9D8B030D-6E8A-4147-A177-3AD203B41FA5}">
                      <a16:colId xmlns:a16="http://schemas.microsoft.com/office/drawing/2014/main" xmlns="" val="20001"/>
                    </a:ext>
                  </a:extLst>
                </a:gridCol>
              </a:tblGrid>
              <a:tr h="215365">
                <a:tc>
                  <a:txBody>
                    <a:bodyPr/>
                    <a:lstStyle/>
                    <a:p>
                      <a:pPr algn="ctr"/>
                      <a:r>
                        <a:rPr lang="en-US" sz="1200" b="1" dirty="0"/>
                        <a:t>1</a:t>
                      </a:r>
                    </a:p>
                  </a:txBody>
                  <a:tcPr/>
                </a:tc>
                <a:tc>
                  <a:txBody>
                    <a:bodyPr/>
                    <a:lstStyle/>
                    <a:p>
                      <a:r>
                        <a:rPr lang="en-US" sz="1200" b="1" u="none" dirty="0"/>
                        <a:t>21 July 1954</a:t>
                      </a:r>
                      <a:r>
                        <a:rPr lang="en-US" sz="1200" b="0" u="none" dirty="0"/>
                        <a:t> – Geneva Accords decides that Vietnam is to be divided along the 17</a:t>
                      </a:r>
                      <a:r>
                        <a:rPr lang="en-US" sz="1200" b="0" u="none" baseline="30000" dirty="0"/>
                        <a:t>th</a:t>
                      </a:r>
                      <a:r>
                        <a:rPr lang="en-US" sz="1200" b="0" u="none" dirty="0"/>
                        <a:t> parallel. This ended the fighting between the French and the Vietnamese.</a:t>
                      </a:r>
                      <a:endParaRPr lang="en-US" sz="1200" b="1" u="none" dirty="0"/>
                    </a:p>
                  </a:txBody>
                  <a:tcPr/>
                </a:tc>
                <a:extLst>
                  <a:ext uri="{0D108BD9-81ED-4DB2-BD59-A6C34878D82A}">
                    <a16:rowId xmlns:a16="http://schemas.microsoft.com/office/drawing/2014/main" xmlns="" val="10000"/>
                  </a:ext>
                </a:extLst>
              </a:tr>
              <a:tr h="215365">
                <a:tc>
                  <a:txBody>
                    <a:bodyPr/>
                    <a:lstStyle/>
                    <a:p>
                      <a:pPr algn="ctr"/>
                      <a:r>
                        <a:rPr lang="en-US" sz="1200" b="1" u="none" dirty="0"/>
                        <a:t>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dirty="0"/>
                        <a:t>July 1956 – </a:t>
                      </a:r>
                      <a:r>
                        <a:rPr lang="en-US" sz="1200" b="0" i="0" u="none" dirty="0"/>
                        <a:t>Diem refuses to hold elections in South Vietnam. President Eisenhower sent more aid even though it meant more reliance on the USA.</a:t>
                      </a:r>
                      <a:endParaRPr lang="en-US" sz="1200" b="1" i="0" u="none" dirty="0"/>
                    </a:p>
                  </a:txBody>
                  <a:tcPr/>
                </a:tc>
                <a:extLst>
                  <a:ext uri="{0D108BD9-81ED-4DB2-BD59-A6C34878D82A}">
                    <a16:rowId xmlns:a16="http://schemas.microsoft.com/office/drawing/2014/main" xmlns="" val="10001"/>
                  </a:ext>
                </a:extLst>
              </a:tr>
              <a:tr h="215365">
                <a:tc>
                  <a:txBody>
                    <a:bodyPr/>
                    <a:lstStyle/>
                    <a:p>
                      <a:pPr algn="ctr"/>
                      <a:r>
                        <a:rPr lang="en-US" sz="1200" b="1" dirty="0"/>
                        <a:t>4</a:t>
                      </a:r>
                    </a:p>
                  </a:txBody>
                  <a:tcPr/>
                </a:tc>
                <a:tc>
                  <a:txBody>
                    <a:bodyPr/>
                    <a:lstStyle/>
                    <a:p>
                      <a:r>
                        <a:rPr lang="en-US" sz="1200" b="1" dirty="0"/>
                        <a:t>March 1958 – </a:t>
                      </a:r>
                      <a:r>
                        <a:rPr lang="en-US" sz="1200" b="0" dirty="0"/>
                        <a:t>the Vietcong, based in South Vietnam, continue to fight against Diem’s government. The setting up of the National Liberation Front made opposition more </a:t>
                      </a:r>
                      <a:r>
                        <a:rPr lang="en-US" sz="1200" b="0" dirty="0" err="1"/>
                        <a:t>organised</a:t>
                      </a:r>
                      <a:r>
                        <a:rPr lang="en-US" sz="1200" b="0" dirty="0"/>
                        <a:t>.</a:t>
                      </a:r>
                      <a:endParaRPr lang="en-US" sz="1200" b="1" dirty="0"/>
                    </a:p>
                  </a:txBody>
                  <a:tcPr/>
                </a:tc>
                <a:extLst>
                  <a:ext uri="{0D108BD9-81ED-4DB2-BD59-A6C34878D82A}">
                    <a16:rowId xmlns:a16="http://schemas.microsoft.com/office/drawing/2014/main" xmlns="" val="10002"/>
                  </a:ext>
                </a:extLst>
              </a:tr>
              <a:tr h="215365">
                <a:tc>
                  <a:txBody>
                    <a:bodyPr/>
                    <a:lstStyle/>
                    <a:p>
                      <a:pPr algn="ctr"/>
                      <a:r>
                        <a:rPr lang="en-US" sz="1200" b="1" dirty="0"/>
                        <a:t>5</a:t>
                      </a:r>
                    </a:p>
                  </a:txBody>
                  <a:tcPr/>
                </a:tc>
                <a:tc>
                  <a:txBody>
                    <a:bodyPr/>
                    <a:lstStyle/>
                    <a:p>
                      <a:r>
                        <a:rPr lang="en-US" sz="1200" b="1" dirty="0"/>
                        <a:t>1961 – </a:t>
                      </a:r>
                      <a:r>
                        <a:rPr lang="en-US" sz="1200" b="0" dirty="0"/>
                        <a:t>Kennedy becomes President and sends more advisers to South Vietnam</a:t>
                      </a:r>
                      <a:endParaRPr lang="en-US" sz="1200" b="1" dirty="0"/>
                    </a:p>
                  </a:txBody>
                  <a:tcPr/>
                </a:tc>
                <a:extLst>
                  <a:ext uri="{0D108BD9-81ED-4DB2-BD59-A6C34878D82A}">
                    <a16:rowId xmlns:a16="http://schemas.microsoft.com/office/drawing/2014/main" xmlns="" val="2126530534"/>
                  </a:ext>
                </a:extLst>
              </a:tr>
              <a:tr h="215365">
                <a:tc>
                  <a:txBody>
                    <a:bodyPr/>
                    <a:lstStyle/>
                    <a:p>
                      <a:pPr algn="ctr"/>
                      <a:r>
                        <a:rPr lang="en-US" sz="1200" b="1" dirty="0"/>
                        <a:t>5</a:t>
                      </a:r>
                    </a:p>
                  </a:txBody>
                  <a:tcPr/>
                </a:tc>
                <a:tc>
                  <a:txBody>
                    <a:bodyPr/>
                    <a:lstStyle/>
                    <a:p>
                      <a:r>
                        <a:rPr lang="en-US" sz="1200" b="1" dirty="0"/>
                        <a:t>1962 – </a:t>
                      </a:r>
                      <a:r>
                        <a:rPr lang="en-US" sz="1200" b="0" dirty="0"/>
                        <a:t>Strategic Hamlet </a:t>
                      </a:r>
                      <a:r>
                        <a:rPr lang="en-US" sz="1200" b="0" dirty="0" err="1"/>
                        <a:t>Programme</a:t>
                      </a:r>
                      <a:r>
                        <a:rPr lang="en-US" sz="1200" b="0" dirty="0"/>
                        <a:t> begins. These were large new villages with facilities such as schools that people could move to. It was aimed to stop the VC from recruiting villagers. 5,000 were built but they failed as people did not want to move and people went hungry.</a:t>
                      </a:r>
                      <a:endParaRPr lang="en-US" sz="1200" b="1" dirty="0"/>
                    </a:p>
                  </a:txBody>
                  <a:tcPr/>
                </a:tc>
                <a:extLst>
                  <a:ext uri="{0D108BD9-81ED-4DB2-BD59-A6C34878D82A}">
                    <a16:rowId xmlns:a16="http://schemas.microsoft.com/office/drawing/2014/main" xmlns="" val="10003"/>
                  </a:ext>
                </a:extLst>
              </a:tr>
              <a:tr h="215365">
                <a:tc>
                  <a:txBody>
                    <a:bodyPr/>
                    <a:lstStyle/>
                    <a:p>
                      <a:pPr algn="ctr"/>
                      <a:r>
                        <a:rPr lang="en-US" sz="1200" b="1" dirty="0"/>
                        <a:t>6</a:t>
                      </a:r>
                    </a:p>
                  </a:txBody>
                  <a:tcPr/>
                </a:tc>
                <a:tc>
                  <a:txBody>
                    <a:bodyPr/>
                    <a:lstStyle/>
                    <a:p>
                      <a:r>
                        <a:rPr lang="en-US" sz="1200" b="1" dirty="0"/>
                        <a:t>11 June 1963 – </a:t>
                      </a:r>
                      <a:r>
                        <a:rPr lang="en-US" sz="1200" b="0" dirty="0"/>
                        <a:t>Buddhist monk set light to himself in Saigon. This was to highlight the fact that Diem </a:t>
                      </a:r>
                      <a:r>
                        <a:rPr lang="en-US" sz="1200" b="0" dirty="0" err="1"/>
                        <a:t>favoured</a:t>
                      </a:r>
                      <a:r>
                        <a:rPr lang="en-US" sz="1200" b="0" dirty="0"/>
                        <a:t> Catholics. </a:t>
                      </a:r>
                      <a:endParaRPr lang="en-US" sz="1200" b="1" dirty="0"/>
                    </a:p>
                  </a:txBody>
                  <a:tcPr/>
                </a:tc>
                <a:extLst>
                  <a:ext uri="{0D108BD9-81ED-4DB2-BD59-A6C34878D82A}">
                    <a16:rowId xmlns:a16="http://schemas.microsoft.com/office/drawing/2014/main" xmlns="" val="92157268"/>
                  </a:ext>
                </a:extLst>
              </a:tr>
              <a:tr h="215365">
                <a:tc>
                  <a:txBody>
                    <a:bodyPr/>
                    <a:lstStyle/>
                    <a:p>
                      <a:pPr algn="ctr"/>
                      <a:r>
                        <a:rPr lang="en-US" sz="1200" b="1" dirty="0"/>
                        <a:t>7</a:t>
                      </a:r>
                    </a:p>
                  </a:txBody>
                  <a:tcPr/>
                </a:tc>
                <a:tc>
                  <a:txBody>
                    <a:bodyPr/>
                    <a:lstStyle/>
                    <a:p>
                      <a:r>
                        <a:rPr lang="en-US" sz="1200" b="1" dirty="0"/>
                        <a:t>1 Nov 1963 – </a:t>
                      </a:r>
                      <a:r>
                        <a:rPr lang="en-US" sz="1200" b="0" dirty="0"/>
                        <a:t>Diem is overthrown by ARVN generals and is assassinated. Kennedy said the USA had a responsibility to help the new government, led by General Minh</a:t>
                      </a:r>
                      <a:endParaRPr lang="en-US" sz="1200" b="1" dirty="0"/>
                    </a:p>
                  </a:txBody>
                  <a:tcPr/>
                </a:tc>
                <a:extLst>
                  <a:ext uri="{0D108BD9-81ED-4DB2-BD59-A6C34878D82A}">
                    <a16:rowId xmlns:a16="http://schemas.microsoft.com/office/drawing/2014/main" xmlns="" val="1062754363"/>
                  </a:ext>
                </a:extLst>
              </a:tr>
              <a:tr h="215365">
                <a:tc>
                  <a:txBody>
                    <a:bodyPr/>
                    <a:lstStyle/>
                    <a:p>
                      <a:pPr algn="ctr"/>
                      <a:r>
                        <a:rPr lang="en-US" sz="1200" b="1" dirty="0"/>
                        <a:t>8</a:t>
                      </a:r>
                    </a:p>
                  </a:txBody>
                  <a:tcPr/>
                </a:tc>
                <a:tc>
                  <a:txBody>
                    <a:bodyPr/>
                    <a:lstStyle/>
                    <a:p>
                      <a:r>
                        <a:rPr lang="en-US" sz="1200" b="1" dirty="0"/>
                        <a:t>22 Nov 1963 – </a:t>
                      </a:r>
                      <a:r>
                        <a:rPr lang="en-US" sz="1200" b="0" dirty="0"/>
                        <a:t>Kennedy is assassinated and is replaced as President by Lyndon B Johnson.</a:t>
                      </a:r>
                      <a:endParaRPr lang="en-US" sz="1200" b="1" dirty="0"/>
                    </a:p>
                  </a:txBody>
                  <a:tcPr/>
                </a:tc>
                <a:extLst>
                  <a:ext uri="{0D108BD9-81ED-4DB2-BD59-A6C34878D82A}">
                    <a16:rowId xmlns:a16="http://schemas.microsoft.com/office/drawing/2014/main" xmlns="" val="3504954396"/>
                  </a:ext>
                </a:extLst>
              </a:tr>
              <a:tr h="215365">
                <a:tc>
                  <a:txBody>
                    <a:bodyPr/>
                    <a:lstStyle/>
                    <a:p>
                      <a:pPr algn="ctr"/>
                      <a:r>
                        <a:rPr lang="en-US" sz="1200" b="1" dirty="0"/>
                        <a:t>9</a:t>
                      </a:r>
                    </a:p>
                  </a:txBody>
                  <a:tcPr/>
                </a:tc>
                <a:tc>
                  <a:txBody>
                    <a:bodyPr/>
                    <a:lstStyle/>
                    <a:p>
                      <a:r>
                        <a:rPr lang="en-US" sz="1200" b="1" dirty="0"/>
                        <a:t>1964 – </a:t>
                      </a:r>
                      <a:r>
                        <a:rPr lang="en-US" sz="1200" b="0" dirty="0"/>
                        <a:t>Johnson has now sent 20,000 advisers to South </a:t>
                      </a:r>
                      <a:r>
                        <a:rPr lang="en-US" sz="1200" b="0" dirty="0" err="1"/>
                        <a:t>Vietname</a:t>
                      </a:r>
                      <a:endParaRPr lang="en-US" sz="1200" b="1" dirty="0"/>
                    </a:p>
                  </a:txBody>
                  <a:tcPr/>
                </a:tc>
                <a:extLst>
                  <a:ext uri="{0D108BD9-81ED-4DB2-BD59-A6C34878D82A}">
                    <a16:rowId xmlns:a16="http://schemas.microsoft.com/office/drawing/2014/main" xmlns="" val="1834490590"/>
                  </a:ext>
                </a:extLst>
              </a:tr>
              <a:tr h="215365">
                <a:tc>
                  <a:txBody>
                    <a:bodyPr/>
                    <a:lstStyle/>
                    <a:p>
                      <a:pPr algn="ctr"/>
                      <a:r>
                        <a:rPr lang="en-US" sz="1200" b="1" dirty="0"/>
                        <a:t>10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7 Aug 1964 - </a:t>
                      </a:r>
                      <a:r>
                        <a:rPr lang="en-US" sz="1200" dirty="0"/>
                        <a:t>Congress passes the Gulf of Tonkin Resolution which gave Johnson the power to send troops to Vietnam. This followed an attached on the USS Maddox</a:t>
                      </a:r>
                    </a:p>
                  </a:txBody>
                  <a:tcPr/>
                </a:tc>
                <a:extLst>
                  <a:ext uri="{0D108BD9-81ED-4DB2-BD59-A6C34878D82A}">
                    <a16:rowId xmlns:a16="http://schemas.microsoft.com/office/drawing/2014/main" xmlns="" val="1063162347"/>
                  </a:ext>
                </a:extLst>
              </a:tr>
            </a:tbl>
          </a:graphicData>
        </a:graphic>
      </p:graphicFrame>
      <p:sp>
        <p:nvSpPr>
          <p:cNvPr id="10" name="TextBox 9">
            <a:extLst>
              <a:ext uri="{FF2B5EF4-FFF2-40B4-BE49-F238E27FC236}">
                <a16:creationId xmlns:a16="http://schemas.microsoft.com/office/drawing/2014/main" xmlns="" id="{BBC40E85-7BA9-41D9-8B17-B3381DE34592}"/>
              </a:ext>
            </a:extLst>
          </p:cNvPr>
          <p:cNvSpPr txBox="1"/>
          <p:nvPr/>
        </p:nvSpPr>
        <p:spPr>
          <a:xfrm>
            <a:off x="5105400" y="467444"/>
            <a:ext cx="4847682" cy="307777"/>
          </a:xfrm>
          <a:prstGeom prst="rect">
            <a:avLst/>
          </a:prstGeom>
          <a:noFill/>
        </p:spPr>
        <p:txBody>
          <a:bodyPr wrap="square" rtlCol="0">
            <a:spAutoFit/>
          </a:bodyPr>
          <a:lstStyle/>
          <a:p>
            <a:r>
              <a:rPr lang="en-US" sz="1400" b="1" u="sng" dirty="0"/>
              <a:t>Key words</a:t>
            </a:r>
          </a:p>
        </p:txBody>
      </p:sp>
      <p:pic>
        <p:nvPicPr>
          <p:cNvPr id="8" name="Picture 7">
            <a:extLst>
              <a:ext uri="{FF2B5EF4-FFF2-40B4-BE49-F238E27FC236}">
                <a16:creationId xmlns:a16="http://schemas.microsoft.com/office/drawing/2014/main" xmlns="" id="{D5AF30A2-9172-41B6-A165-911CA028461F}"/>
              </a:ext>
            </a:extLst>
          </p:cNvPr>
          <p:cNvPicPr>
            <a:picLocks noChangeAspect="1"/>
          </p:cNvPicPr>
          <p:nvPr/>
        </p:nvPicPr>
        <p:blipFill>
          <a:blip r:embed="rId2"/>
          <a:stretch>
            <a:fillRect/>
          </a:stretch>
        </p:blipFill>
        <p:spPr>
          <a:xfrm>
            <a:off x="5506616" y="4692345"/>
            <a:ext cx="3935963" cy="20660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445" y="76286"/>
            <a:ext cx="9462555" cy="369332"/>
          </a:xfrm>
          <a:prstGeom prst="rect">
            <a:avLst/>
          </a:prstGeom>
          <a:noFill/>
        </p:spPr>
        <p:txBody>
          <a:bodyPr wrap="square" rtlCol="0" anchor="t">
            <a:spAutoFit/>
          </a:bodyPr>
          <a:lstStyle/>
          <a:p>
            <a:pPr algn="ctr"/>
            <a:r>
              <a:rPr lang="en-US" b="1" dirty="0"/>
              <a:t>Knowledge </a:t>
            </a:r>
            <a:r>
              <a:rPr lang="en-US" b="1" dirty="0" err="1"/>
              <a:t>Organiser</a:t>
            </a:r>
            <a:r>
              <a:rPr lang="en-US" b="1" dirty="0"/>
              <a:t> Knowledge Check - Topic 2.2: Support for the War</a:t>
            </a:r>
          </a:p>
        </p:txBody>
      </p:sp>
      <p:graphicFrame>
        <p:nvGraphicFramePr>
          <p:cNvPr id="12" name="Table 11">
            <a:extLst>
              <a:ext uri="{FF2B5EF4-FFF2-40B4-BE49-F238E27FC236}">
                <a16:creationId xmlns:a16="http://schemas.microsoft.com/office/drawing/2014/main" xmlns="" id="{916576A9-50E4-4AA6-87FE-4093501CC590}"/>
              </a:ext>
            </a:extLst>
          </p:cNvPr>
          <p:cNvGraphicFramePr>
            <a:graphicFrameLocks noGrp="1"/>
          </p:cNvGraphicFramePr>
          <p:nvPr>
            <p:extLst/>
          </p:nvPr>
        </p:nvGraphicFramePr>
        <p:xfrm>
          <a:off x="100694" y="550994"/>
          <a:ext cx="4773382" cy="2432094"/>
        </p:xfrm>
        <a:graphic>
          <a:graphicData uri="http://schemas.openxmlformats.org/drawingml/2006/table">
            <a:tbl>
              <a:tblPr firstRow="1" bandRow="1">
                <a:tableStyleId>{5940675A-B579-460E-94D1-54222C63F5DA}</a:tableStyleId>
              </a:tblPr>
              <a:tblGrid>
                <a:gridCol w="4773382">
                  <a:extLst>
                    <a:ext uri="{9D8B030D-6E8A-4147-A177-3AD203B41FA5}">
                      <a16:colId xmlns:a16="http://schemas.microsoft.com/office/drawing/2014/main" xmlns="" val="20001"/>
                    </a:ext>
                  </a:extLst>
                </a:gridCol>
              </a:tblGrid>
              <a:tr h="202609">
                <a:tc>
                  <a:txBody>
                    <a:bodyPr/>
                    <a:lstStyle/>
                    <a:p>
                      <a:r>
                        <a:rPr lang="en-US" sz="1200" b="1" dirty="0"/>
                        <a:t>1. List 3 reasons why Americans supported the war</a:t>
                      </a:r>
                    </a:p>
                  </a:txBody>
                  <a:tcPr/>
                </a:tc>
                <a:extLst>
                  <a:ext uri="{0D108BD9-81ED-4DB2-BD59-A6C34878D82A}">
                    <a16:rowId xmlns:a16="http://schemas.microsoft.com/office/drawing/2014/main" xmlns="" val="10000"/>
                  </a:ext>
                </a:extLst>
              </a:tr>
              <a:tr h="438985">
                <a:tc>
                  <a:txBody>
                    <a:bodyPr/>
                    <a:lstStyle/>
                    <a:p>
                      <a:r>
                        <a:rPr lang="en-US" sz="1100" b="1" dirty="0"/>
                        <a:t>Reason 1</a:t>
                      </a:r>
                    </a:p>
                    <a:p>
                      <a:endParaRPr lang="en-US" sz="1100" b="1" dirty="0"/>
                    </a:p>
                    <a:p>
                      <a:endParaRPr lang="en-US" sz="1100" b="1" dirty="0"/>
                    </a:p>
                  </a:txBody>
                  <a:tcPr/>
                </a:tc>
                <a:extLst>
                  <a:ext uri="{0D108BD9-81ED-4DB2-BD59-A6C34878D82A}">
                    <a16:rowId xmlns:a16="http://schemas.microsoft.com/office/drawing/2014/main" xmlns="" val="10001"/>
                  </a:ext>
                </a:extLst>
              </a:tr>
              <a:tr h="781707">
                <a:tc>
                  <a:txBody>
                    <a:bodyPr/>
                    <a:lstStyle/>
                    <a:p>
                      <a:r>
                        <a:rPr lang="en-US" sz="1100" b="1" dirty="0"/>
                        <a:t>Reason 2</a:t>
                      </a:r>
                    </a:p>
                  </a:txBody>
                  <a:tcPr/>
                </a:tc>
                <a:extLst>
                  <a:ext uri="{0D108BD9-81ED-4DB2-BD59-A6C34878D82A}">
                    <a16:rowId xmlns:a16="http://schemas.microsoft.com/office/drawing/2014/main" xmlns="" val="10002"/>
                  </a:ext>
                </a:extLst>
              </a:tr>
              <a:tr h="781707">
                <a:tc>
                  <a:txBody>
                    <a:bodyPr/>
                    <a:lstStyle/>
                    <a:p>
                      <a:r>
                        <a:rPr lang="en-US" sz="1100" b="1" dirty="0"/>
                        <a:t>Reason 3</a:t>
                      </a:r>
                    </a:p>
                  </a:txBody>
                  <a:tcPr/>
                </a:tc>
                <a:extLst>
                  <a:ext uri="{0D108BD9-81ED-4DB2-BD59-A6C34878D82A}">
                    <a16:rowId xmlns:a16="http://schemas.microsoft.com/office/drawing/2014/main" xmlns="" val="340243072"/>
                  </a:ext>
                </a:extLst>
              </a:tr>
            </a:tbl>
          </a:graphicData>
        </a:graphic>
      </p:graphicFrame>
      <p:graphicFrame>
        <p:nvGraphicFramePr>
          <p:cNvPr id="13" name="Table 12">
            <a:extLst>
              <a:ext uri="{FF2B5EF4-FFF2-40B4-BE49-F238E27FC236}">
                <a16:creationId xmlns:a16="http://schemas.microsoft.com/office/drawing/2014/main" xmlns="" id="{FD950878-5825-49C0-9D15-462605C9BF54}"/>
              </a:ext>
            </a:extLst>
          </p:cNvPr>
          <p:cNvGraphicFramePr>
            <a:graphicFrameLocks noGrp="1"/>
          </p:cNvGraphicFramePr>
          <p:nvPr>
            <p:extLst/>
          </p:nvPr>
        </p:nvGraphicFramePr>
        <p:xfrm>
          <a:off x="5019679" y="511625"/>
          <a:ext cx="4773382" cy="2510832"/>
        </p:xfrm>
        <a:graphic>
          <a:graphicData uri="http://schemas.openxmlformats.org/drawingml/2006/table">
            <a:tbl>
              <a:tblPr firstRow="1" bandRow="1">
                <a:tableStyleId>{5940675A-B579-460E-94D1-54222C63F5DA}</a:tableStyleId>
              </a:tblPr>
              <a:tblGrid>
                <a:gridCol w="2032540">
                  <a:extLst>
                    <a:ext uri="{9D8B030D-6E8A-4147-A177-3AD203B41FA5}">
                      <a16:colId xmlns:a16="http://schemas.microsoft.com/office/drawing/2014/main" xmlns="" val="20001"/>
                    </a:ext>
                  </a:extLst>
                </a:gridCol>
                <a:gridCol w="2740842">
                  <a:extLst>
                    <a:ext uri="{9D8B030D-6E8A-4147-A177-3AD203B41FA5}">
                      <a16:colId xmlns:a16="http://schemas.microsoft.com/office/drawing/2014/main" xmlns="" val="20002"/>
                    </a:ext>
                  </a:extLst>
                </a:gridCol>
              </a:tblGrid>
              <a:tr h="316272">
                <a:tc gridSpan="2">
                  <a:txBody>
                    <a:bodyPr/>
                    <a:lstStyle/>
                    <a:p>
                      <a:pPr lvl="0" algn="l">
                        <a:buNone/>
                      </a:pPr>
                      <a:r>
                        <a:rPr lang="en-US" sz="1200" b="1" dirty="0"/>
                        <a:t>4. Key Terms: Define these terms below</a:t>
                      </a:r>
                      <a:endParaRPr lang="en-US" sz="1200" dirty="0"/>
                    </a:p>
                  </a:txBody>
                  <a:tcPr/>
                </a:tc>
                <a:tc hMerge="1">
                  <a:txBody>
                    <a:bodyPr/>
                    <a:lstStyle/>
                    <a:p>
                      <a:pPr defTabSz="457200" eaLnBrk="1" fontAlgn="auto" latinLnBrk="0" hangingPunct="1">
                        <a:buClrTx/>
                        <a:buSzTx/>
                        <a:tabLst/>
                        <a:defRPr/>
                      </a:pPr>
                      <a:endParaRPr lang="en-US"/>
                    </a:p>
                  </a:txBody>
                  <a:tcPr/>
                </a:tc>
                <a:extLst>
                  <a:ext uri="{0D108BD9-81ED-4DB2-BD59-A6C34878D82A}">
                    <a16:rowId xmlns:a16="http://schemas.microsoft.com/office/drawing/2014/main" xmlns="" val="3562140781"/>
                  </a:ext>
                </a:extLst>
              </a:tr>
              <a:tr h="649365">
                <a:tc>
                  <a:txBody>
                    <a:bodyPr/>
                    <a:lstStyle/>
                    <a:p>
                      <a:pPr algn="l">
                        <a:buNone/>
                      </a:pPr>
                      <a:r>
                        <a:rPr lang="en-US" sz="1200" b="0" dirty="0"/>
                        <a:t>Red Scare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t>Hard hats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a:p>
                  </a:txBody>
                  <a:tcPr/>
                </a:tc>
                <a:extLst>
                  <a:ext uri="{0D108BD9-81ED-4DB2-BD59-A6C34878D82A}">
                    <a16:rowId xmlns:a16="http://schemas.microsoft.com/office/drawing/2014/main" xmlns="" val="10000"/>
                  </a:ext>
                </a:extLst>
              </a:tr>
              <a:tr h="649365">
                <a:tc>
                  <a:txBody>
                    <a:bodyPr/>
                    <a:lstStyle/>
                    <a:p>
                      <a:pPr algn="l">
                        <a:buNone/>
                      </a:pPr>
                      <a:r>
                        <a:rPr lang="en-US" sz="1200" b="0" dirty="0"/>
                        <a:t>Silent majority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t>Honorable Peace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a:p>
                  </a:txBody>
                  <a:tcPr/>
                </a:tc>
                <a:extLst>
                  <a:ext uri="{0D108BD9-81ED-4DB2-BD59-A6C34878D82A}">
                    <a16:rowId xmlns:a16="http://schemas.microsoft.com/office/drawing/2014/main" xmlns="" val="118216302"/>
                  </a:ext>
                </a:extLst>
              </a:tr>
            </a:tbl>
          </a:graphicData>
        </a:graphic>
      </p:graphicFrame>
      <p:pic>
        <p:nvPicPr>
          <p:cNvPr id="11" name="Picture 10">
            <a:extLst>
              <a:ext uri="{FF2B5EF4-FFF2-40B4-BE49-F238E27FC236}">
                <a16:creationId xmlns:a16="http://schemas.microsoft.com/office/drawing/2014/main" xmlns="" id="{820C9547-5A34-498B-8553-C5DDE78DD1F8}"/>
              </a:ext>
            </a:extLst>
          </p:cNvPr>
          <p:cNvPicPr>
            <a:picLocks noChangeAspect="1"/>
          </p:cNvPicPr>
          <p:nvPr/>
        </p:nvPicPr>
        <p:blipFill>
          <a:blip r:embed="rId2"/>
          <a:stretch>
            <a:fillRect/>
          </a:stretch>
        </p:blipFill>
        <p:spPr>
          <a:xfrm>
            <a:off x="217356" y="3460112"/>
            <a:ext cx="2135171" cy="2846894"/>
          </a:xfrm>
          <a:prstGeom prst="rect">
            <a:avLst/>
          </a:prstGeom>
        </p:spPr>
      </p:pic>
      <p:sp>
        <p:nvSpPr>
          <p:cNvPr id="3" name="TextBox 2">
            <a:extLst>
              <a:ext uri="{FF2B5EF4-FFF2-40B4-BE49-F238E27FC236}">
                <a16:creationId xmlns:a16="http://schemas.microsoft.com/office/drawing/2014/main" xmlns="" id="{9C8D60B1-0F11-4130-B3A3-1BFEE3099101}"/>
              </a:ext>
            </a:extLst>
          </p:cNvPr>
          <p:cNvSpPr txBox="1"/>
          <p:nvPr/>
        </p:nvSpPr>
        <p:spPr>
          <a:xfrm>
            <a:off x="112941" y="3151500"/>
            <a:ext cx="9680120" cy="3231654"/>
          </a:xfrm>
          <a:prstGeom prst="rect">
            <a:avLst/>
          </a:prstGeom>
          <a:noFill/>
          <a:ln>
            <a:solidFill>
              <a:schemeClr val="tx1"/>
            </a:solidFill>
          </a:ln>
        </p:spPr>
        <p:txBody>
          <a:bodyPr wrap="square" rtlCol="0">
            <a:spAutoFit/>
          </a:bodyPr>
          <a:lstStyle/>
          <a:p>
            <a:r>
              <a:rPr lang="en-US" sz="1200" b="1" dirty="0"/>
              <a:t>2. How useful is Source B for an enquiry into support for the Vietnam war?</a:t>
            </a:r>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p:txBody>
      </p:sp>
      <p:sp>
        <p:nvSpPr>
          <p:cNvPr id="4" name="TextBox 3">
            <a:extLst>
              <a:ext uri="{FF2B5EF4-FFF2-40B4-BE49-F238E27FC236}">
                <a16:creationId xmlns:a16="http://schemas.microsoft.com/office/drawing/2014/main" xmlns="" id="{673D4E15-900A-4702-A01D-DABA78D14513}"/>
              </a:ext>
            </a:extLst>
          </p:cNvPr>
          <p:cNvSpPr txBox="1"/>
          <p:nvPr/>
        </p:nvSpPr>
        <p:spPr>
          <a:xfrm>
            <a:off x="2487385" y="3520832"/>
            <a:ext cx="7201259" cy="3139321"/>
          </a:xfrm>
          <a:prstGeom prst="rect">
            <a:avLst/>
          </a:prstGeom>
          <a:noFill/>
        </p:spPr>
        <p:txBody>
          <a:bodyPr wrap="square" rtlCol="0">
            <a:spAutoFit/>
          </a:bodyPr>
          <a:lstStyle/>
          <a:p>
            <a:r>
              <a:rPr lang="en-GB" dirty="0"/>
              <a:t>_____________________________________________________________</a:t>
            </a:r>
          </a:p>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dirty="0"/>
          </a:p>
        </p:txBody>
      </p:sp>
    </p:spTree>
    <p:extLst>
      <p:ext uri="{BB962C8B-B14F-4D97-AF65-F5344CB8AC3E}">
        <p14:creationId xmlns:p14="http://schemas.microsoft.com/office/powerpoint/2010/main" val="115467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040" y="116486"/>
            <a:ext cx="9462555" cy="369332"/>
          </a:xfrm>
          <a:prstGeom prst="rect">
            <a:avLst/>
          </a:prstGeom>
          <a:noFill/>
        </p:spPr>
        <p:txBody>
          <a:bodyPr wrap="square" rtlCol="0">
            <a:spAutoFit/>
          </a:bodyPr>
          <a:lstStyle/>
          <a:p>
            <a:pPr algn="ctr"/>
            <a:r>
              <a:rPr lang="en-US" b="1" dirty="0"/>
              <a:t>Knowledge Organiser - Topic 2.3 : The War Ends</a:t>
            </a:r>
          </a:p>
        </p:txBody>
      </p:sp>
      <p:sp>
        <p:nvSpPr>
          <p:cNvPr id="14" name="TextBox 13"/>
          <p:cNvSpPr txBox="1"/>
          <p:nvPr/>
        </p:nvSpPr>
        <p:spPr>
          <a:xfrm>
            <a:off x="4932259" y="458496"/>
            <a:ext cx="4847682" cy="307777"/>
          </a:xfrm>
          <a:prstGeom prst="rect">
            <a:avLst/>
          </a:prstGeom>
          <a:noFill/>
        </p:spPr>
        <p:txBody>
          <a:bodyPr wrap="square" rtlCol="0">
            <a:spAutoFit/>
          </a:bodyPr>
          <a:lstStyle/>
          <a:p>
            <a:r>
              <a:rPr lang="en-US" sz="1400" b="1" u="sng" dirty="0"/>
              <a:t>Key Facts</a:t>
            </a:r>
          </a:p>
        </p:txBody>
      </p:sp>
      <p:graphicFrame>
        <p:nvGraphicFramePr>
          <p:cNvPr id="8" name="Table 7">
            <a:extLst>
              <a:ext uri="{FF2B5EF4-FFF2-40B4-BE49-F238E27FC236}">
                <a16:creationId xmlns:a16="http://schemas.microsoft.com/office/drawing/2014/main" xmlns="" id="{28110E8E-2640-4412-BCA2-659979D95B7E}"/>
              </a:ext>
            </a:extLst>
          </p:cNvPr>
          <p:cNvGraphicFramePr>
            <a:graphicFrameLocks noGrp="1"/>
          </p:cNvGraphicFramePr>
          <p:nvPr>
            <p:extLst/>
          </p:nvPr>
        </p:nvGraphicFramePr>
        <p:xfrm>
          <a:off x="168002" y="853193"/>
          <a:ext cx="4661524" cy="3474720"/>
        </p:xfrm>
        <a:graphic>
          <a:graphicData uri="http://schemas.openxmlformats.org/drawingml/2006/table">
            <a:tbl>
              <a:tblPr firstRow="1" bandRow="1">
                <a:tableStyleId>{5940675A-B579-460E-94D1-54222C63F5DA}</a:tableStyleId>
              </a:tblPr>
              <a:tblGrid>
                <a:gridCol w="578220">
                  <a:extLst>
                    <a:ext uri="{9D8B030D-6E8A-4147-A177-3AD203B41FA5}">
                      <a16:colId xmlns:a16="http://schemas.microsoft.com/office/drawing/2014/main" xmlns="" val="20001"/>
                    </a:ext>
                  </a:extLst>
                </a:gridCol>
                <a:gridCol w="4083304">
                  <a:extLst>
                    <a:ext uri="{9D8B030D-6E8A-4147-A177-3AD203B41FA5}">
                      <a16:colId xmlns:a16="http://schemas.microsoft.com/office/drawing/2014/main" xmlns="" val="20002"/>
                    </a:ext>
                  </a:extLst>
                </a:gridCol>
              </a:tblGrid>
              <a:tr h="0">
                <a:tc>
                  <a:txBody>
                    <a:bodyPr/>
                    <a:lstStyle/>
                    <a:p>
                      <a:r>
                        <a:rPr lang="en-US" sz="1200" b="1" dirty="0"/>
                        <a:t>1968</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Peace talks began in Paris. USA wanted S Vietnam to be independent and non communist. N Vietnam wanted Vietnam reunified as one country. The talks go nowhere.</a:t>
                      </a:r>
                    </a:p>
                  </a:txBody>
                  <a:tcPr/>
                </a:tc>
                <a:extLst>
                  <a:ext uri="{0D108BD9-81ED-4DB2-BD59-A6C34878D82A}">
                    <a16:rowId xmlns:a16="http://schemas.microsoft.com/office/drawing/2014/main" xmlns="" val="10000"/>
                  </a:ext>
                </a:extLst>
              </a:tr>
              <a:tr h="0">
                <a:tc>
                  <a:txBody>
                    <a:bodyPr/>
                    <a:lstStyle/>
                    <a:p>
                      <a:r>
                        <a:rPr lang="en-US" sz="1200" b="1" dirty="0"/>
                        <a:t>1972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North Vietnamese launch their Easter Offensive and although it failed the attack had surprised the USA and showed that the war could drag on for a number of years.</a:t>
                      </a:r>
                    </a:p>
                  </a:txBody>
                  <a:tcPr/>
                </a:tc>
                <a:extLst>
                  <a:ext uri="{0D108BD9-81ED-4DB2-BD59-A6C34878D82A}">
                    <a16:rowId xmlns:a16="http://schemas.microsoft.com/office/drawing/2014/main" xmlns="" val="10001"/>
                  </a:ext>
                </a:extLst>
              </a:tr>
              <a:tr h="0">
                <a:tc>
                  <a:txBody>
                    <a:bodyPr/>
                    <a:lstStyle/>
                    <a:p>
                      <a:r>
                        <a:rPr lang="en-US" sz="1200" b="1" dirty="0"/>
                        <a:t>8 Oct 1972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USA and N Vietnam produce an agreement at the Paris talks, which they had agreed in secret meetings. South Vietnam refused to sign as they had not been included. The talks broke up without agreement. USA begins bombing North Vietnam</a:t>
                      </a:r>
                    </a:p>
                  </a:txBody>
                  <a:tcPr/>
                </a:tc>
                <a:extLst>
                  <a:ext uri="{0D108BD9-81ED-4DB2-BD59-A6C34878D82A}">
                    <a16:rowId xmlns:a16="http://schemas.microsoft.com/office/drawing/2014/main" xmlns="" val="10002"/>
                  </a:ext>
                </a:extLst>
              </a:tr>
              <a:tr h="257945">
                <a:tc>
                  <a:txBody>
                    <a:bodyPr/>
                    <a:lstStyle/>
                    <a:p>
                      <a:r>
                        <a:rPr lang="en-US" sz="1200" b="1" dirty="0"/>
                        <a:t>8 Jan 1973</a:t>
                      </a:r>
                    </a:p>
                  </a:txBody>
                  <a:tcPr/>
                </a:tc>
                <a:tc>
                  <a:txBody>
                    <a:bodyPr/>
                    <a:lstStyle/>
                    <a:p>
                      <a:r>
                        <a:rPr lang="en-US" sz="1200" dirty="0"/>
                        <a:t>Talks begin again. The Paris Peace Accords gave the USA a way to leave the war.</a:t>
                      </a:r>
                    </a:p>
                  </a:txBody>
                  <a:tcPr/>
                </a:tc>
                <a:extLst>
                  <a:ext uri="{0D108BD9-81ED-4DB2-BD59-A6C34878D82A}">
                    <a16:rowId xmlns:a16="http://schemas.microsoft.com/office/drawing/2014/main" xmlns="" val="10003"/>
                  </a:ext>
                </a:extLst>
              </a:tr>
              <a:tr h="424850">
                <a:tc>
                  <a:txBody>
                    <a:bodyPr/>
                    <a:lstStyle/>
                    <a:p>
                      <a:r>
                        <a:rPr lang="en-US" sz="1200" b="1" dirty="0"/>
                        <a:t>Jan 1973</a:t>
                      </a:r>
                    </a:p>
                  </a:txBody>
                  <a:tcPr/>
                </a:tc>
                <a:tc>
                  <a:txBody>
                    <a:bodyPr/>
                    <a:lstStyle/>
                    <a:p>
                      <a:r>
                        <a:rPr lang="en-GB" sz="1200" b="0" i="0" u="none" strike="noStrike" kern="1200" baseline="0" dirty="0">
                          <a:solidFill>
                            <a:schemeClr val="tx1"/>
                          </a:solidFill>
                          <a:latin typeface="+mn-lt"/>
                          <a:ea typeface="+mn-ea"/>
                          <a:cs typeface="+mn-cs"/>
                        </a:rPr>
                        <a:t>Only 150 Marines left in South Vietnam</a:t>
                      </a:r>
                    </a:p>
                  </a:txBody>
                  <a:tcPr/>
                </a:tc>
                <a:extLst>
                  <a:ext uri="{0D108BD9-81ED-4DB2-BD59-A6C34878D82A}">
                    <a16:rowId xmlns:a16="http://schemas.microsoft.com/office/drawing/2014/main" xmlns="" val="10004"/>
                  </a:ext>
                </a:extLst>
              </a:tr>
              <a:tr h="424850">
                <a:tc>
                  <a:txBody>
                    <a:bodyPr/>
                    <a:lstStyle/>
                    <a:p>
                      <a:r>
                        <a:rPr lang="en-US" sz="1200" b="1" dirty="0"/>
                        <a:t>April 1975</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South Vietnam refuses to negotiate with the communists. Saigon falls to the North Vietnamese.</a:t>
                      </a:r>
                    </a:p>
                  </a:txBody>
                  <a:tcPr/>
                </a:tc>
                <a:extLst>
                  <a:ext uri="{0D108BD9-81ED-4DB2-BD59-A6C34878D82A}">
                    <a16:rowId xmlns:a16="http://schemas.microsoft.com/office/drawing/2014/main" xmlns="" val="10005"/>
                  </a:ext>
                </a:extLst>
              </a:tr>
            </a:tbl>
          </a:graphicData>
        </a:graphic>
      </p:graphicFrame>
      <p:sp>
        <p:nvSpPr>
          <p:cNvPr id="7" name="TextBox 6">
            <a:extLst>
              <a:ext uri="{FF2B5EF4-FFF2-40B4-BE49-F238E27FC236}">
                <a16:creationId xmlns:a16="http://schemas.microsoft.com/office/drawing/2014/main" xmlns="" id="{38BE4D05-EF7C-416A-AFD1-EE841EBCF016}"/>
              </a:ext>
            </a:extLst>
          </p:cNvPr>
          <p:cNvSpPr txBox="1"/>
          <p:nvPr/>
        </p:nvSpPr>
        <p:spPr>
          <a:xfrm>
            <a:off x="74923" y="423966"/>
            <a:ext cx="4847682" cy="307777"/>
          </a:xfrm>
          <a:prstGeom prst="rect">
            <a:avLst/>
          </a:prstGeom>
          <a:noFill/>
        </p:spPr>
        <p:txBody>
          <a:bodyPr wrap="square" rtlCol="0">
            <a:spAutoFit/>
          </a:bodyPr>
          <a:lstStyle/>
          <a:p>
            <a:r>
              <a:rPr lang="en-US" sz="1400" b="1" u="sng" dirty="0"/>
              <a:t>Key Events</a:t>
            </a:r>
          </a:p>
        </p:txBody>
      </p:sp>
      <p:sp>
        <p:nvSpPr>
          <p:cNvPr id="2" name="TextBox 1">
            <a:extLst>
              <a:ext uri="{FF2B5EF4-FFF2-40B4-BE49-F238E27FC236}">
                <a16:creationId xmlns:a16="http://schemas.microsoft.com/office/drawing/2014/main" xmlns="" id="{DD30F68C-3CA5-4C24-BC3F-B000CACBC58D}"/>
              </a:ext>
            </a:extLst>
          </p:cNvPr>
          <p:cNvSpPr txBox="1"/>
          <p:nvPr/>
        </p:nvSpPr>
        <p:spPr>
          <a:xfrm>
            <a:off x="5076476" y="855819"/>
            <a:ext cx="4487402" cy="1015663"/>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200" dirty="0"/>
              <a:t>The war cost $167 billion </a:t>
            </a:r>
          </a:p>
          <a:p>
            <a:pPr marL="171450" indent="-171450">
              <a:buFont typeface="Arial" panose="020B0604020202020204" pitchFamily="34" charset="0"/>
              <a:buChar char="•"/>
            </a:pPr>
            <a:r>
              <a:rPr lang="en-GB" sz="1200" dirty="0"/>
              <a:t>58,000 soldiers had died</a:t>
            </a:r>
          </a:p>
          <a:p>
            <a:pPr marL="171450" indent="-171450">
              <a:buFont typeface="Arial" panose="020B0604020202020204" pitchFamily="34" charset="0"/>
              <a:buChar char="•"/>
            </a:pPr>
            <a:r>
              <a:rPr lang="en-GB" sz="1200" dirty="0"/>
              <a:t>850,000 survivors had severe psychological problems</a:t>
            </a:r>
          </a:p>
          <a:p>
            <a:pPr marL="171450" indent="-171450">
              <a:buFont typeface="Arial" panose="020B0604020202020204" pitchFamily="34" charset="0"/>
              <a:buChar char="•"/>
            </a:pPr>
            <a:r>
              <a:rPr lang="en-GB" sz="1200" dirty="0"/>
              <a:t>300,00 were wounded with 75,000 being severely disabled</a:t>
            </a:r>
          </a:p>
          <a:p>
            <a:pPr marL="171450" indent="-171450">
              <a:buFont typeface="Arial" panose="020B0604020202020204" pitchFamily="34" charset="0"/>
              <a:buChar char="•"/>
            </a:pPr>
            <a:r>
              <a:rPr lang="en-GB" sz="1200" dirty="0"/>
              <a:t>USA had lost a war for the first time and lost international respect</a:t>
            </a:r>
          </a:p>
        </p:txBody>
      </p:sp>
      <p:pic>
        <p:nvPicPr>
          <p:cNvPr id="1026" name="Picture 2" descr="https://attachments.office.net/owa/DElliott@nailseaschool.com/service.svc/s/GetAttachmentThumbnail?id=AAMkAGYxNDc3Y2E2LWRmNTMtNGE0ZC1iMzU5LWU2ODA0ZjcxZjk4MwBGAAAAAAC9ETKZWuS4R5GnhgzeaHigBwATlcrKJ2iNR5NAEQGYh9RNAAAAAAEMAAATlcrKJ2iNR5NAEQGYh9RNAAIjlppzAAABEgAQAOgj8U5cFOJJokB6AAezu14%3D&amp;thumbnailType=2&amp;owa=outlook.office.com&amp;scriptVer=2019040101.04&amp;X-OWA-CANARY=l0amBSDtgkiKiboXFWVrgYBhnfovvNYYB0KSJI6XV0HdAfKPJ4Crh8WYjtxJEUmmxubUQ3ZHaR8.&amp;token=eyJhbGciOiJSUzI1NiIsImtpZCI6IjA2MDBGOUY2NzQ2MjA3MzdFNzM0MDRFMjg3QzQ1QTgxOENCN0NFQjgiLCJ4NXQiOiJCZ0Q1OW5SaUJ6Zm5OQVRpaDhSYWdZeTN6cmciLCJ0eXAiOiJKV1QifQ.eyJ2ZXIiOiJFeGNoYW5nZS5DYWxsYmFjay5WMSIsImFwcGN0eHNlbmRlciI6Ik93YURvd25sb2FkQDI5ZTQyZmMwLTc2NTMtNGE1MS1hN2NlLThiMDhjZDVhMTA1NSIsImFwcGN0eCI6IntcIm1zZXhjaHByb3RcIjpcIm93YVwiLFwicHJpbWFyeXNpZFwiOlwiUy0xLTUtMjEtMjQ5MjgzMTIxMS0zOTc3NjYwNDU3LTIzMTA4MjgzODctODEzNzM3OVwiLFwicHVpZFwiOlwiMTE1Mzc2NTkzMjE1NjUzODM1MFwiLFwib2lkXCI6XCJmZThiZjc2ZS1kODQwLTQxN2MtYTAzOC01NGI0ZGY4ZjM4MGRcIixcInNjb3BlXCI6XCJPd2FEb3dubG9hZFwifSIsIm5iZiI6MTU1NDczNDA5OCwiZXhwIjoxNTU0NzM0Njk4LCJpc3MiOiIwMDAwMDAwMi0wMDAwLTBmZjEtY2UwMC0wMDAwMDAwMDAwMDBAMjllNDJmYzAtNzY1My00YTUxLWE3Y2UtOGIwOGNkNWExMDU1IiwiYXVkIjoiMDAwMDAwMDItMDAwMC0wZmYxLWNlMDAtMDAwMDAwMDAwMDAwL2F0dGFjaG1lbnRzLm9mZmljZS5uZXRAMjllNDJmYzAtNzY1My00YTUxLWE3Y2UtOGIwOGNkNWExMDU1In0.cpo3CJprpMg-qoWQ4CnnTIjm2BSQ4mHlFBKxKEQWgUjTdC6_gt_oIbPUQjOlXYJtLW3Uwryupzoo7TLNniH27-kS42EJKzSMsId8hj2gyKm2rEUrfVRKB-P5cwt2uoUHhJa2H6yIvGqtUDLdEvsJV_h-5CBnMJW6_I21Mvch0d7JAElZHSE28icdNy3ZYAXwiIBoNR5fvmS7iTXGnIcjcB1mzWqUTd2IaxhOsXjALvIo7kw1ADhrFqtDZ6TREGjhL-sZLb7_8SUf5p8ZFyMzovmwhdiyi9s-jDI_fZgRrHvCMGgEFEssbQZ2-lHfl1hY1eshf1s2yScaycqnwMDDqQ&amp;animation=true">
            <a:extLst>
              <a:ext uri="{FF2B5EF4-FFF2-40B4-BE49-F238E27FC236}">
                <a16:creationId xmlns:a16="http://schemas.microsoft.com/office/drawing/2014/main" xmlns="" id="{754064D2-EC84-42C2-8C6F-9E48523F9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790" y="2506924"/>
            <a:ext cx="4069111" cy="30518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0BD6F1EF-86BA-4A55-BB8F-03A8161E846F}"/>
              </a:ext>
            </a:extLst>
          </p:cNvPr>
          <p:cNvSpPr txBox="1"/>
          <p:nvPr/>
        </p:nvSpPr>
        <p:spPr>
          <a:xfrm>
            <a:off x="8854751" y="2226469"/>
            <a:ext cx="811763" cy="3693319"/>
          </a:xfrm>
          <a:prstGeom prst="rect">
            <a:avLst/>
          </a:prstGeom>
          <a:solidFill>
            <a:schemeClr val="bg1"/>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6" name="Picture 5">
            <a:extLst>
              <a:ext uri="{FF2B5EF4-FFF2-40B4-BE49-F238E27FC236}">
                <a16:creationId xmlns:a16="http://schemas.microsoft.com/office/drawing/2014/main" xmlns="" id="{22A49344-DE3A-4A03-8D7D-70EB5B791900}"/>
              </a:ext>
            </a:extLst>
          </p:cNvPr>
          <p:cNvPicPr>
            <a:picLocks noChangeAspect="1"/>
          </p:cNvPicPr>
          <p:nvPr/>
        </p:nvPicPr>
        <p:blipFill>
          <a:blip r:embed="rId3"/>
          <a:stretch>
            <a:fillRect/>
          </a:stretch>
        </p:blipFill>
        <p:spPr>
          <a:xfrm>
            <a:off x="832601" y="4509393"/>
            <a:ext cx="3720737" cy="20987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445" y="157256"/>
            <a:ext cx="9462555" cy="369332"/>
          </a:xfrm>
          <a:prstGeom prst="rect">
            <a:avLst/>
          </a:prstGeom>
          <a:noFill/>
        </p:spPr>
        <p:txBody>
          <a:bodyPr wrap="square" rtlCol="0" anchor="t">
            <a:spAutoFit/>
          </a:bodyPr>
          <a:lstStyle/>
          <a:p>
            <a:pPr algn="ctr"/>
            <a:r>
              <a:rPr lang="en-US" b="1" dirty="0"/>
              <a:t>Knowledge </a:t>
            </a:r>
            <a:r>
              <a:rPr lang="en-US" b="1" dirty="0" err="1"/>
              <a:t>Organiser</a:t>
            </a:r>
            <a:r>
              <a:rPr lang="en-US" b="1" dirty="0"/>
              <a:t> Knowledge Check – 2.3 The War Ends</a:t>
            </a:r>
          </a:p>
        </p:txBody>
      </p:sp>
      <p:graphicFrame>
        <p:nvGraphicFramePr>
          <p:cNvPr id="4" name="Table 3">
            <a:extLst>
              <a:ext uri="{FF2B5EF4-FFF2-40B4-BE49-F238E27FC236}">
                <a16:creationId xmlns:a16="http://schemas.microsoft.com/office/drawing/2014/main" xmlns="" id="{82B671C7-3931-4729-8ED7-11FAA322C43F}"/>
              </a:ext>
            </a:extLst>
          </p:cNvPr>
          <p:cNvGraphicFramePr>
            <a:graphicFrameLocks noGrp="1"/>
          </p:cNvGraphicFramePr>
          <p:nvPr>
            <p:extLst/>
          </p:nvPr>
        </p:nvGraphicFramePr>
        <p:xfrm>
          <a:off x="228508" y="645623"/>
          <a:ext cx="4621077" cy="3142606"/>
        </p:xfrm>
        <a:graphic>
          <a:graphicData uri="http://schemas.openxmlformats.org/drawingml/2006/table">
            <a:tbl>
              <a:tblPr firstRow="1" bandRow="1">
                <a:tableStyleId>{5940675A-B579-460E-94D1-54222C63F5DA}</a:tableStyleId>
              </a:tblPr>
              <a:tblGrid>
                <a:gridCol w="4621077">
                  <a:extLst>
                    <a:ext uri="{9D8B030D-6E8A-4147-A177-3AD203B41FA5}">
                      <a16:colId xmlns:a16="http://schemas.microsoft.com/office/drawing/2014/main" xmlns="" val="20001"/>
                    </a:ext>
                  </a:extLst>
                </a:gridCol>
              </a:tblGrid>
              <a:tr h="479800">
                <a:tc>
                  <a:txBody>
                    <a:bodyPr/>
                    <a:lstStyle/>
                    <a:p>
                      <a:pPr lvl="0">
                        <a:buNone/>
                      </a:pPr>
                      <a:r>
                        <a:rPr lang="en-US" sz="1200" b="1" u="none" dirty="0"/>
                        <a:t>1. Label the dove explaining reasons for agreeing to peace negotiations</a:t>
                      </a:r>
                    </a:p>
                  </a:txBody>
                  <a:tcPr/>
                </a:tc>
                <a:extLst>
                  <a:ext uri="{0D108BD9-81ED-4DB2-BD59-A6C34878D82A}">
                    <a16:rowId xmlns:a16="http://schemas.microsoft.com/office/drawing/2014/main" xmlns="" val="4160498494"/>
                  </a:ext>
                </a:extLst>
              </a:tr>
              <a:tr h="2662806">
                <a:tc>
                  <a:txBody>
                    <a:bodyPr/>
                    <a:lstStyle/>
                    <a:p>
                      <a:pPr lvl="0">
                        <a:buNone/>
                      </a:pPr>
                      <a:endParaRPr lang="en-US" sz="1200" b="1" dirty="0"/>
                    </a:p>
                    <a:p>
                      <a:pPr lvl="0">
                        <a:buNone/>
                      </a:pPr>
                      <a:endParaRPr lang="en-US" sz="1200" b="1" dirty="0"/>
                    </a:p>
                  </a:txBody>
                  <a:tcPr/>
                </a:tc>
                <a:extLst>
                  <a:ext uri="{0D108BD9-81ED-4DB2-BD59-A6C34878D82A}">
                    <a16:rowId xmlns:a16="http://schemas.microsoft.com/office/drawing/2014/main" xmlns="" val="10000"/>
                  </a:ext>
                </a:extLst>
              </a:tr>
            </a:tbl>
          </a:graphicData>
        </a:graphic>
      </p:graphicFrame>
      <p:graphicFrame>
        <p:nvGraphicFramePr>
          <p:cNvPr id="15" name="Table 14">
            <a:extLst>
              <a:ext uri="{FF2B5EF4-FFF2-40B4-BE49-F238E27FC236}">
                <a16:creationId xmlns:a16="http://schemas.microsoft.com/office/drawing/2014/main" xmlns="" id="{82C2C559-647E-4154-A613-140F8E4F59F6}"/>
              </a:ext>
            </a:extLst>
          </p:cNvPr>
          <p:cNvGraphicFramePr>
            <a:graphicFrameLocks noGrp="1"/>
          </p:cNvGraphicFramePr>
          <p:nvPr>
            <p:extLst/>
          </p:nvPr>
        </p:nvGraphicFramePr>
        <p:xfrm>
          <a:off x="5056416" y="645623"/>
          <a:ext cx="4621075" cy="3563180"/>
        </p:xfrm>
        <a:graphic>
          <a:graphicData uri="http://schemas.openxmlformats.org/drawingml/2006/table">
            <a:tbl>
              <a:tblPr firstRow="1" bandRow="1">
                <a:tableStyleId>{5940675A-B579-460E-94D1-54222C63F5DA}</a:tableStyleId>
              </a:tblPr>
              <a:tblGrid>
                <a:gridCol w="4621075">
                  <a:extLst>
                    <a:ext uri="{9D8B030D-6E8A-4147-A177-3AD203B41FA5}">
                      <a16:colId xmlns:a16="http://schemas.microsoft.com/office/drawing/2014/main" xmlns="" val="20001"/>
                    </a:ext>
                  </a:extLst>
                </a:gridCol>
              </a:tblGrid>
              <a:tr h="140373">
                <a:tc>
                  <a:txBody>
                    <a:bodyPr/>
                    <a:lstStyle/>
                    <a:p>
                      <a:r>
                        <a:rPr lang="en-US" sz="1200" b="1" dirty="0"/>
                        <a:t>3.  Explain how the Paris Peace Accords fell apart, using the dates to help you</a:t>
                      </a:r>
                    </a:p>
                  </a:txBody>
                  <a:tcPr/>
                </a:tc>
                <a:extLst>
                  <a:ext uri="{0D108BD9-81ED-4DB2-BD59-A6C34878D82A}">
                    <a16:rowId xmlns:a16="http://schemas.microsoft.com/office/drawing/2014/main" xmlns="" val="10000"/>
                  </a:ext>
                </a:extLst>
              </a:tr>
              <a:tr h="776495">
                <a:tc>
                  <a:txBody>
                    <a:bodyPr/>
                    <a:lstStyle/>
                    <a:p>
                      <a:r>
                        <a:rPr lang="en-US" sz="1200" b="0" dirty="0"/>
                        <a:t>1968</a:t>
                      </a:r>
                    </a:p>
                    <a:p>
                      <a:endParaRPr lang="en-US" sz="1200" b="0" dirty="0"/>
                    </a:p>
                    <a:p>
                      <a:endParaRPr lang="en-US" sz="1200" b="0" dirty="0"/>
                    </a:p>
                  </a:txBody>
                  <a:tcPr/>
                </a:tc>
                <a:extLst>
                  <a:ext uri="{0D108BD9-81ED-4DB2-BD59-A6C34878D82A}">
                    <a16:rowId xmlns:a16="http://schemas.microsoft.com/office/drawing/2014/main" xmlns="" val="10001"/>
                  </a:ext>
                </a:extLst>
              </a:tr>
              <a:tr h="776495">
                <a:tc>
                  <a:txBody>
                    <a:bodyPr/>
                    <a:lstStyle/>
                    <a:p>
                      <a:r>
                        <a:rPr lang="en-US" sz="1200" b="0" dirty="0"/>
                        <a:t>1972</a:t>
                      </a:r>
                    </a:p>
                  </a:txBody>
                  <a:tcPr/>
                </a:tc>
                <a:extLst>
                  <a:ext uri="{0D108BD9-81ED-4DB2-BD59-A6C34878D82A}">
                    <a16:rowId xmlns:a16="http://schemas.microsoft.com/office/drawing/2014/main" xmlns="" val="4014031366"/>
                  </a:ext>
                </a:extLst>
              </a:tr>
              <a:tr h="776495">
                <a:tc>
                  <a:txBody>
                    <a:bodyPr/>
                    <a:lstStyle/>
                    <a:p>
                      <a:r>
                        <a:rPr lang="en-US" sz="1200" b="0" dirty="0"/>
                        <a:t>1973</a:t>
                      </a:r>
                    </a:p>
                  </a:txBody>
                  <a:tcPr/>
                </a:tc>
                <a:extLst>
                  <a:ext uri="{0D108BD9-81ED-4DB2-BD59-A6C34878D82A}">
                    <a16:rowId xmlns:a16="http://schemas.microsoft.com/office/drawing/2014/main" xmlns="" val="3827880985"/>
                  </a:ext>
                </a:extLst>
              </a:tr>
              <a:tr h="776495">
                <a:tc>
                  <a:txBody>
                    <a:bodyPr/>
                    <a:lstStyle/>
                    <a:p>
                      <a:r>
                        <a:rPr lang="en-US" sz="1200" b="0" dirty="0"/>
                        <a:t>1975</a:t>
                      </a:r>
                    </a:p>
                  </a:txBody>
                  <a:tcPr/>
                </a:tc>
                <a:extLst>
                  <a:ext uri="{0D108BD9-81ED-4DB2-BD59-A6C34878D82A}">
                    <a16:rowId xmlns:a16="http://schemas.microsoft.com/office/drawing/2014/main" xmlns="" val="4141265540"/>
                  </a:ext>
                </a:extLst>
              </a:tr>
            </a:tbl>
          </a:graphicData>
        </a:graphic>
      </p:graphicFrame>
      <p:cxnSp>
        <p:nvCxnSpPr>
          <p:cNvPr id="19" name="Straight Arrow Connector 18">
            <a:extLst>
              <a:ext uri="{FF2B5EF4-FFF2-40B4-BE49-F238E27FC236}">
                <a16:creationId xmlns:a16="http://schemas.microsoft.com/office/drawing/2014/main" xmlns="" id="{4E27E4D9-7EE9-4A59-B49A-2031C37E4DDE}"/>
              </a:ext>
            </a:extLst>
          </p:cNvPr>
          <p:cNvCxnSpPr/>
          <p:nvPr/>
        </p:nvCxnSpPr>
        <p:spPr>
          <a:xfrm flipH="1">
            <a:off x="1215299" y="2020440"/>
            <a:ext cx="597159" cy="5038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9" name="Table 8">
            <a:extLst>
              <a:ext uri="{FF2B5EF4-FFF2-40B4-BE49-F238E27FC236}">
                <a16:creationId xmlns:a16="http://schemas.microsoft.com/office/drawing/2014/main" xmlns="" id="{06244967-AD84-46A6-B63E-30EDB8043168}"/>
              </a:ext>
            </a:extLst>
          </p:cNvPr>
          <p:cNvGraphicFramePr>
            <a:graphicFrameLocks noGrp="1"/>
          </p:cNvGraphicFramePr>
          <p:nvPr>
            <p:extLst/>
          </p:nvPr>
        </p:nvGraphicFramePr>
        <p:xfrm>
          <a:off x="228508" y="3899110"/>
          <a:ext cx="4621077" cy="2766334"/>
        </p:xfrm>
        <a:graphic>
          <a:graphicData uri="http://schemas.openxmlformats.org/drawingml/2006/table">
            <a:tbl>
              <a:tblPr firstRow="1" bandRow="1">
                <a:tableStyleId>{5940675A-B579-460E-94D1-54222C63F5DA}</a:tableStyleId>
              </a:tblPr>
              <a:tblGrid>
                <a:gridCol w="4621077">
                  <a:extLst>
                    <a:ext uri="{9D8B030D-6E8A-4147-A177-3AD203B41FA5}">
                      <a16:colId xmlns:a16="http://schemas.microsoft.com/office/drawing/2014/main" xmlns="" val="20001"/>
                    </a:ext>
                  </a:extLst>
                </a:gridCol>
              </a:tblGrid>
              <a:tr h="327934">
                <a:tc>
                  <a:txBody>
                    <a:bodyPr/>
                    <a:lstStyle/>
                    <a:p>
                      <a:r>
                        <a:rPr lang="en-US" sz="1200" b="1" dirty="0"/>
                        <a:t>2. What was the most significant cost of the war to the USA and why?</a:t>
                      </a:r>
                    </a:p>
                  </a:txBody>
                  <a:tcPr/>
                </a:tc>
                <a:extLst>
                  <a:ext uri="{0D108BD9-81ED-4DB2-BD59-A6C34878D82A}">
                    <a16:rowId xmlns:a16="http://schemas.microsoft.com/office/drawing/2014/main" xmlns="" val="10000"/>
                  </a:ext>
                </a:extLst>
              </a:tr>
              <a:tr h="257945">
                <a:tc>
                  <a:txBody>
                    <a:bodyPr/>
                    <a:lstStyle/>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txBody>
                  <a:tcPr/>
                </a:tc>
                <a:extLst>
                  <a:ext uri="{0D108BD9-81ED-4DB2-BD59-A6C34878D82A}">
                    <a16:rowId xmlns:a16="http://schemas.microsoft.com/office/drawing/2014/main" xmlns="" val="10001"/>
                  </a:ext>
                </a:extLst>
              </a:tr>
            </a:tbl>
          </a:graphicData>
        </a:graphic>
      </p:graphicFrame>
      <p:pic>
        <p:nvPicPr>
          <p:cNvPr id="6" name="Picture 5">
            <a:extLst>
              <a:ext uri="{FF2B5EF4-FFF2-40B4-BE49-F238E27FC236}">
                <a16:creationId xmlns:a16="http://schemas.microsoft.com/office/drawing/2014/main" xmlns="" id="{AC21C014-BF51-47FF-97DF-905550CCB90E}"/>
              </a:ext>
            </a:extLst>
          </p:cNvPr>
          <p:cNvPicPr>
            <a:picLocks noChangeAspect="1"/>
          </p:cNvPicPr>
          <p:nvPr/>
        </p:nvPicPr>
        <p:blipFill>
          <a:blip r:embed="rId2"/>
          <a:stretch>
            <a:fillRect/>
          </a:stretch>
        </p:blipFill>
        <p:spPr>
          <a:xfrm>
            <a:off x="1875952" y="1562491"/>
            <a:ext cx="747030" cy="915899"/>
          </a:xfrm>
          <a:prstGeom prst="rect">
            <a:avLst/>
          </a:prstGeom>
        </p:spPr>
      </p:pic>
      <p:pic>
        <p:nvPicPr>
          <p:cNvPr id="8" name="Picture 7">
            <a:extLst>
              <a:ext uri="{FF2B5EF4-FFF2-40B4-BE49-F238E27FC236}">
                <a16:creationId xmlns:a16="http://schemas.microsoft.com/office/drawing/2014/main" xmlns="" id="{D8004AC3-79FD-4DB4-A771-B2E30304353B}"/>
              </a:ext>
            </a:extLst>
          </p:cNvPr>
          <p:cNvPicPr>
            <a:picLocks noChangeAspect="1"/>
          </p:cNvPicPr>
          <p:nvPr/>
        </p:nvPicPr>
        <p:blipFill>
          <a:blip r:embed="rId3"/>
          <a:stretch>
            <a:fillRect/>
          </a:stretch>
        </p:blipFill>
        <p:spPr>
          <a:xfrm>
            <a:off x="5983255" y="4365857"/>
            <a:ext cx="3048778" cy="2286584"/>
          </a:xfrm>
          <a:prstGeom prst="rect">
            <a:avLst/>
          </a:prstGeom>
        </p:spPr>
      </p:pic>
    </p:spTree>
    <p:extLst>
      <p:ext uri="{BB962C8B-B14F-4D97-AF65-F5344CB8AC3E}">
        <p14:creationId xmlns:p14="http://schemas.microsoft.com/office/powerpoint/2010/main" val="3316084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445" y="72126"/>
            <a:ext cx="9462555" cy="369332"/>
          </a:xfrm>
          <a:prstGeom prst="rect">
            <a:avLst/>
          </a:prstGeom>
          <a:noFill/>
        </p:spPr>
        <p:txBody>
          <a:bodyPr wrap="square" rtlCol="0" anchor="t">
            <a:spAutoFit/>
          </a:bodyPr>
          <a:lstStyle/>
          <a:p>
            <a:pPr algn="ctr"/>
            <a:r>
              <a:rPr lang="en-US" b="1" dirty="0"/>
              <a:t>Knowledge </a:t>
            </a:r>
            <a:r>
              <a:rPr lang="en-US" b="1" dirty="0" err="1"/>
              <a:t>Organiser</a:t>
            </a:r>
            <a:r>
              <a:rPr lang="en-US" b="1" dirty="0"/>
              <a:t> - Topic 2.4 Why did the USA fail in Vietnam?</a:t>
            </a:r>
          </a:p>
        </p:txBody>
      </p:sp>
      <p:graphicFrame>
        <p:nvGraphicFramePr>
          <p:cNvPr id="11" name="Table 10"/>
          <p:cNvGraphicFramePr>
            <a:graphicFrameLocks noGrp="1"/>
          </p:cNvGraphicFramePr>
          <p:nvPr>
            <p:extLst/>
          </p:nvPr>
        </p:nvGraphicFramePr>
        <p:xfrm>
          <a:off x="141645" y="912086"/>
          <a:ext cx="4486339" cy="1570481"/>
        </p:xfrm>
        <a:graphic>
          <a:graphicData uri="http://schemas.openxmlformats.org/drawingml/2006/table">
            <a:tbl>
              <a:tblPr firstRow="1" bandRow="1">
                <a:tableStyleId>{5940675A-B579-460E-94D1-54222C63F5DA}</a:tableStyleId>
              </a:tblPr>
              <a:tblGrid>
                <a:gridCol w="1025366">
                  <a:extLst>
                    <a:ext uri="{9D8B030D-6E8A-4147-A177-3AD203B41FA5}">
                      <a16:colId xmlns:a16="http://schemas.microsoft.com/office/drawing/2014/main" xmlns="" val="20000"/>
                    </a:ext>
                  </a:extLst>
                </a:gridCol>
                <a:gridCol w="3460973">
                  <a:extLst>
                    <a:ext uri="{9D8B030D-6E8A-4147-A177-3AD203B41FA5}">
                      <a16:colId xmlns:a16="http://schemas.microsoft.com/office/drawing/2014/main" xmlns="" val="20002"/>
                    </a:ext>
                  </a:extLst>
                </a:gridCol>
              </a:tblGrid>
              <a:tr h="473201">
                <a:tc>
                  <a:txBody>
                    <a:bodyPr/>
                    <a:lstStyle/>
                    <a:p>
                      <a:r>
                        <a:rPr lang="en-US" sz="1200" b="1" dirty="0"/>
                        <a:t>Geographical strengths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The North Vietnamese understood the landscape, climate and language of the South. </a:t>
                      </a:r>
                    </a:p>
                  </a:txBody>
                  <a:tcPr/>
                </a:tc>
                <a:extLst>
                  <a:ext uri="{0D108BD9-81ED-4DB2-BD59-A6C34878D82A}">
                    <a16:rowId xmlns:a16="http://schemas.microsoft.com/office/drawing/2014/main" xmlns="" val="10000"/>
                  </a:ext>
                </a:extLst>
              </a:tr>
              <a:tr h="257945">
                <a:tc>
                  <a:txBody>
                    <a:bodyPr/>
                    <a:lstStyle/>
                    <a:p>
                      <a:r>
                        <a:rPr lang="en-US" sz="1200" b="1" dirty="0"/>
                        <a:t>Political and economic</a:t>
                      </a:r>
                    </a:p>
                  </a:txBody>
                  <a:tcPr/>
                </a:tc>
                <a:tc>
                  <a:txBody>
                    <a:bodyPr/>
                    <a:lstStyle/>
                    <a:p>
                      <a:r>
                        <a:rPr lang="en-US" sz="1200" dirty="0"/>
                        <a:t>Government were committed to a unified Vietnam. The VC were </a:t>
                      </a:r>
                      <a:r>
                        <a:rPr lang="en-US" sz="1200" dirty="0" err="1"/>
                        <a:t>organised</a:t>
                      </a:r>
                      <a:r>
                        <a:rPr lang="en-US" sz="1200" dirty="0"/>
                        <a:t> and well supplied. China and USSR sent over $3 billion in aid.</a:t>
                      </a:r>
                    </a:p>
                  </a:txBody>
                  <a:tcPr/>
                </a:tc>
                <a:extLst>
                  <a:ext uri="{0D108BD9-81ED-4DB2-BD59-A6C34878D82A}">
                    <a16:rowId xmlns:a16="http://schemas.microsoft.com/office/drawing/2014/main" xmlns="" val="10001"/>
                  </a:ext>
                </a:extLst>
              </a:tr>
              <a:tr h="424850">
                <a:tc>
                  <a:txBody>
                    <a:bodyPr/>
                    <a:lstStyle/>
                    <a:p>
                      <a:r>
                        <a:rPr lang="en-US" sz="1200" b="1" dirty="0"/>
                        <a:t>Military</a:t>
                      </a:r>
                    </a:p>
                  </a:txBody>
                  <a:tcPr/>
                </a:tc>
                <a:tc>
                  <a:txBody>
                    <a:bodyPr/>
                    <a:lstStyle/>
                    <a:p>
                      <a:r>
                        <a:rPr lang="en-GB" sz="1200" b="0" i="0" u="none" strike="noStrike" kern="1200" baseline="0" dirty="0">
                          <a:solidFill>
                            <a:schemeClr val="tx1"/>
                          </a:solidFill>
                          <a:latin typeface="+mn-lt"/>
                          <a:ea typeface="+mn-ea"/>
                          <a:cs typeface="+mn-cs"/>
                        </a:rPr>
                        <a:t>They were used to fighting in jungle conditions, using guerrilla tactics.</a:t>
                      </a:r>
                    </a:p>
                  </a:txBody>
                  <a:tcPr/>
                </a:tc>
                <a:extLst>
                  <a:ext uri="{0D108BD9-81ED-4DB2-BD59-A6C34878D82A}">
                    <a16:rowId xmlns:a16="http://schemas.microsoft.com/office/drawing/2014/main" xmlns="" val="10002"/>
                  </a:ext>
                </a:extLst>
              </a:tr>
            </a:tbl>
          </a:graphicData>
        </a:graphic>
      </p:graphicFrame>
      <p:sp>
        <p:nvSpPr>
          <p:cNvPr id="14" name="TextBox 13"/>
          <p:cNvSpPr txBox="1"/>
          <p:nvPr/>
        </p:nvSpPr>
        <p:spPr>
          <a:xfrm>
            <a:off x="41127" y="521564"/>
            <a:ext cx="4847682" cy="307777"/>
          </a:xfrm>
          <a:prstGeom prst="rect">
            <a:avLst/>
          </a:prstGeom>
          <a:noFill/>
        </p:spPr>
        <p:txBody>
          <a:bodyPr wrap="square" rtlCol="0">
            <a:spAutoFit/>
          </a:bodyPr>
          <a:lstStyle/>
          <a:p>
            <a:r>
              <a:rPr lang="en-US" sz="1400" b="1" u="sng" dirty="0"/>
              <a:t>Strengths of North Vietnam</a:t>
            </a:r>
          </a:p>
        </p:txBody>
      </p:sp>
      <p:sp>
        <p:nvSpPr>
          <p:cNvPr id="9" name="TextBox 6">
            <a:extLst>
              <a:ext uri="{FF2B5EF4-FFF2-40B4-BE49-F238E27FC236}">
                <a16:creationId xmlns:a16="http://schemas.microsoft.com/office/drawing/2014/main" xmlns="" id="{9C14674B-A16B-43FA-AABB-1A42E81DCDC4}"/>
              </a:ext>
            </a:extLst>
          </p:cNvPr>
          <p:cNvSpPr txBox="1"/>
          <p:nvPr/>
        </p:nvSpPr>
        <p:spPr>
          <a:xfrm>
            <a:off x="5017193" y="511283"/>
            <a:ext cx="4847682"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u="sng" dirty="0" err="1"/>
              <a:t>Weaknesess</a:t>
            </a:r>
            <a:r>
              <a:rPr lang="en-US" sz="1400" b="1" u="sng" dirty="0"/>
              <a:t> of the USA</a:t>
            </a:r>
          </a:p>
        </p:txBody>
      </p:sp>
      <p:sp>
        <p:nvSpPr>
          <p:cNvPr id="10" name="TextBox 9">
            <a:extLst>
              <a:ext uri="{FF2B5EF4-FFF2-40B4-BE49-F238E27FC236}">
                <a16:creationId xmlns:a16="http://schemas.microsoft.com/office/drawing/2014/main" xmlns="" id="{7285341B-B4ED-4400-AEBE-F5BE3EB1258B}"/>
              </a:ext>
            </a:extLst>
          </p:cNvPr>
          <p:cNvSpPr txBox="1"/>
          <p:nvPr/>
        </p:nvSpPr>
        <p:spPr>
          <a:xfrm>
            <a:off x="5747657" y="5831894"/>
            <a:ext cx="3041780" cy="401216"/>
          </a:xfrm>
          <a:prstGeom prst="rect">
            <a:avLst/>
          </a:prstGeom>
          <a:solidFill>
            <a:schemeClr val="bg1"/>
          </a:solidFill>
        </p:spPr>
        <p:txBody>
          <a:bodyPr wrap="square" rtlCol="0">
            <a:spAutoFit/>
          </a:bodyPr>
          <a:lstStyle/>
          <a:p>
            <a:endParaRPr lang="en-GB" dirty="0"/>
          </a:p>
        </p:txBody>
      </p:sp>
      <p:graphicFrame>
        <p:nvGraphicFramePr>
          <p:cNvPr id="12" name="Table 11">
            <a:extLst>
              <a:ext uri="{FF2B5EF4-FFF2-40B4-BE49-F238E27FC236}">
                <a16:creationId xmlns:a16="http://schemas.microsoft.com/office/drawing/2014/main" xmlns="" id="{1DA9FA51-1588-4848-BD33-175EEB371DE0}"/>
              </a:ext>
            </a:extLst>
          </p:cNvPr>
          <p:cNvGraphicFramePr>
            <a:graphicFrameLocks noGrp="1"/>
          </p:cNvGraphicFramePr>
          <p:nvPr>
            <p:extLst/>
          </p:nvPr>
        </p:nvGraphicFramePr>
        <p:xfrm>
          <a:off x="4953000" y="912086"/>
          <a:ext cx="4713514" cy="2926080"/>
        </p:xfrm>
        <a:graphic>
          <a:graphicData uri="http://schemas.openxmlformats.org/drawingml/2006/table">
            <a:tbl>
              <a:tblPr firstRow="1" bandRow="1">
                <a:tableStyleId>{5940675A-B579-460E-94D1-54222C63F5DA}</a:tableStyleId>
              </a:tblPr>
              <a:tblGrid>
                <a:gridCol w="1077288">
                  <a:extLst>
                    <a:ext uri="{9D8B030D-6E8A-4147-A177-3AD203B41FA5}">
                      <a16:colId xmlns:a16="http://schemas.microsoft.com/office/drawing/2014/main" xmlns="" val="20000"/>
                    </a:ext>
                  </a:extLst>
                </a:gridCol>
                <a:gridCol w="3636226">
                  <a:extLst>
                    <a:ext uri="{9D8B030D-6E8A-4147-A177-3AD203B41FA5}">
                      <a16:colId xmlns:a16="http://schemas.microsoft.com/office/drawing/2014/main" xmlns="" val="20002"/>
                    </a:ext>
                  </a:extLst>
                </a:gridCol>
              </a:tblGrid>
              <a:tr h="473201">
                <a:tc>
                  <a:txBody>
                    <a:bodyPr/>
                    <a:lstStyle/>
                    <a:p>
                      <a:r>
                        <a:rPr lang="en-US" sz="1200" b="1" dirty="0"/>
                        <a:t>Geographical and cultural</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Some US troops were racist towards the Vietnamese. They did not speak the language, did not understand that villagers did not want to leave their land and did not understand the landscape.</a:t>
                      </a:r>
                    </a:p>
                  </a:txBody>
                  <a:tcPr/>
                </a:tc>
                <a:extLst>
                  <a:ext uri="{0D108BD9-81ED-4DB2-BD59-A6C34878D82A}">
                    <a16:rowId xmlns:a16="http://schemas.microsoft.com/office/drawing/2014/main" xmlns="" val="10000"/>
                  </a:ext>
                </a:extLst>
              </a:tr>
              <a:tr h="257945">
                <a:tc>
                  <a:txBody>
                    <a:bodyPr/>
                    <a:lstStyle/>
                    <a:p>
                      <a:r>
                        <a:rPr lang="en-US" sz="1200" b="1" dirty="0"/>
                        <a:t>Political and economic</a:t>
                      </a:r>
                    </a:p>
                  </a:txBody>
                  <a:tcPr/>
                </a:tc>
                <a:tc>
                  <a:txBody>
                    <a:bodyPr/>
                    <a:lstStyle/>
                    <a:p>
                      <a:r>
                        <a:rPr lang="en-US" sz="1200" dirty="0"/>
                        <a:t>The US backed South Vietnamese government was unpopular and corrupt. In the USA there was opposition to the cost of the war.</a:t>
                      </a:r>
                    </a:p>
                  </a:txBody>
                  <a:tcPr/>
                </a:tc>
                <a:extLst>
                  <a:ext uri="{0D108BD9-81ED-4DB2-BD59-A6C34878D82A}">
                    <a16:rowId xmlns:a16="http://schemas.microsoft.com/office/drawing/2014/main" xmlns="" val="10001"/>
                  </a:ext>
                </a:extLst>
              </a:tr>
              <a:tr h="424850">
                <a:tc>
                  <a:txBody>
                    <a:bodyPr/>
                    <a:lstStyle/>
                    <a:p>
                      <a:r>
                        <a:rPr lang="en-US" sz="1200" b="1" dirty="0"/>
                        <a:t>Military</a:t>
                      </a:r>
                    </a:p>
                  </a:txBody>
                  <a:tcPr/>
                </a:tc>
                <a:tc>
                  <a:txBody>
                    <a:bodyPr/>
                    <a:lstStyle/>
                    <a:p>
                      <a:r>
                        <a:rPr lang="en-GB" sz="1200" b="0" i="0" u="none" strike="noStrike" kern="1200" baseline="0" dirty="0">
                          <a:solidFill>
                            <a:schemeClr val="tx1"/>
                          </a:solidFill>
                          <a:latin typeface="+mn-lt"/>
                          <a:ea typeface="+mn-ea"/>
                          <a:cs typeface="+mn-cs"/>
                        </a:rPr>
                        <a:t>The draft meant that troops were usually young and inexperienced. This and lack of training in guerrilla warfare meant soldiers started to avoid combat and abusing drugs.</a:t>
                      </a:r>
                    </a:p>
                  </a:txBody>
                  <a:tcPr/>
                </a:tc>
                <a:extLst>
                  <a:ext uri="{0D108BD9-81ED-4DB2-BD59-A6C34878D82A}">
                    <a16:rowId xmlns:a16="http://schemas.microsoft.com/office/drawing/2014/main" xmlns="" val="10002"/>
                  </a:ext>
                </a:extLst>
              </a:tr>
              <a:tr h="424850">
                <a:tc>
                  <a:txBody>
                    <a:bodyPr/>
                    <a:lstStyle/>
                    <a:p>
                      <a:r>
                        <a:rPr lang="en-US" sz="1200" b="1" dirty="0"/>
                        <a:t>Opposition</a:t>
                      </a:r>
                    </a:p>
                  </a:txBody>
                  <a:tcPr/>
                </a:tc>
                <a:tc>
                  <a:txBody>
                    <a:bodyPr/>
                    <a:lstStyle/>
                    <a:p>
                      <a:r>
                        <a:rPr lang="en-GB" sz="1200" b="0" i="0" u="none" strike="noStrike" kern="1200" baseline="0" dirty="0">
                          <a:solidFill>
                            <a:schemeClr val="tx1"/>
                          </a:solidFill>
                          <a:latin typeface="+mn-lt"/>
                          <a:ea typeface="+mn-ea"/>
                          <a:cs typeface="+mn-cs"/>
                        </a:rPr>
                        <a:t>US public opinion worked against US involvement in the war. This was the first war in which returning soldiers openly campaigned the war.</a:t>
                      </a:r>
                    </a:p>
                  </a:txBody>
                  <a:tcPr/>
                </a:tc>
                <a:extLst>
                  <a:ext uri="{0D108BD9-81ED-4DB2-BD59-A6C34878D82A}">
                    <a16:rowId xmlns:a16="http://schemas.microsoft.com/office/drawing/2014/main" xmlns="" val="3613332164"/>
                  </a:ext>
                </a:extLst>
              </a:tr>
            </a:tbl>
          </a:graphicData>
        </a:graphic>
      </p:graphicFrame>
      <p:pic>
        <p:nvPicPr>
          <p:cNvPr id="3" name="Picture 2" descr="https://attachments.office.net/owa/DElliott@nailseaschool.com/service.svc/s/GetAttachmentThumbnail?id=AAMkAGYxNDc3Y2E2LWRmNTMtNGE0ZC1iMzU5LWU2ODA0ZjcxZjk4MwBGAAAAAAC9ETKZWuS4R5GnhgzeaHigBwATlcrKJ2iNR5NAEQGYh9RNAAAAAAEMAAATlcrKJ2iNR5NAEQGYh9RNAAIjlpp2AAABEgAQAH2pjFH1az9Cv1k81oFRGNQ%3D&amp;thumbnailType=2&amp;owa=outlook.office.com&amp;scriptVer=2019040101.04&amp;X-OWA-CANARY=NDCnHXq4S0SXq2oudBQDrSAmyhI0vNYY6jIKB8npnkXzNzZ7ThjlWZ1aGnC7S5LzKwk8hvYk20Y.&amp;token=eyJhbGciOiJSUzI1NiIsImtpZCI6IjA2MDBGOUY2NzQ2MjA3MzdFNzM0MDRFMjg3QzQ1QTgxOENCN0NFQjgiLCJ4NXQiOiJCZ0Q1OW5SaUJ6Zm5OQVRpaDhSYWdZeTN6cmciLCJ0eXAiOiJKV1QifQ.eyJ2ZXIiOiJFeGNoYW5nZS5DYWxsYmFjay5WMSIsImFwcGN0eHNlbmRlciI6Ik93YURvd25sb2FkQDI5ZTQyZmMwLTc2NTMtNGE1MS1hN2NlLThiMDhjZDVhMTA1NSIsImFwcGN0eCI6IntcIm1zZXhjaHByb3RcIjpcIm93YVwiLFwicHJpbWFyeXNpZFwiOlwiUy0xLTUtMjEtMjQ5MjgzMTIxMS0zOTc3NjYwNDU3LTIzMTA4MjgzODctODEzNzM3OVwiLFwicHVpZFwiOlwiMTE1Mzc2NTkzMjE1NjUzODM1MFwiLFwib2lkXCI6XCJmZThiZjc2ZS1kODQwLTQxN2MtYTAzOC01NGI0ZGY4ZjM4MGRcIixcInNjb3BlXCI6XCJPd2FEb3dubG9hZFwifSIsIm5iZiI6MTU1NDczNTg5OCwiZXhwIjoxNTU0NzM2NDk4LCJpc3MiOiIwMDAwMDAwMi0wMDAwLTBmZjEtY2UwMC0wMDAwMDAwMDAwMDBAMjllNDJmYzAtNzY1My00YTUxLWE3Y2UtOGIwOGNkNWExMDU1IiwiYXVkIjoiMDAwMDAwMDItMDAwMC0wZmYxLWNlMDAtMDAwMDAwMDAwMDAwL2F0dGFjaG1lbnRzLm9mZmljZS5uZXRAMjllNDJmYzAtNzY1My00YTUxLWE3Y2UtOGIwOGNkNWExMDU1In0.kAXewWTHiwKGTVHVu39PGkmu7j7-5AwfsFevYrRSnbqqkJUaXLO-8KRJTNb5oP1ut1O6dEgQcHrSpzla5ABgBKL9VTRc9Mj5KrmLZWTRm_qsNn1UqddrM6aLYSyFiYDmWKrPB2V_4bSCTxllr0By_gDBKlDthiUtmzZBfxz_FFUs4yt3QCd_7ifOTlzWDZ6AdDxQ5xLLbHelqCGIqIzbBsWwKQcyaCQRBW_zb3O01rno8BY4M_6RKbhFJVgXpQHLERUdgGUxl8Tb8fjrJvc3tMJDFMkat__vLH5QxCgsLACping9S7KnKc6NNX29g-34qtVE4f6tIxXBPIpM6vIxxA&amp;animation=true">
            <a:extLst>
              <a:ext uri="{FF2B5EF4-FFF2-40B4-BE49-F238E27FC236}">
                <a16:creationId xmlns:a16="http://schemas.microsoft.com/office/drawing/2014/main" xmlns="" id="{DFE51DCE-FC86-4919-A7E1-33148BC97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69" y="2956951"/>
            <a:ext cx="4713514" cy="3542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061E7A79-E8B4-4138-9FFE-DEB207DFEF9F}"/>
              </a:ext>
            </a:extLst>
          </p:cNvPr>
          <p:cNvPicPr>
            <a:picLocks noChangeAspect="1"/>
          </p:cNvPicPr>
          <p:nvPr/>
        </p:nvPicPr>
        <p:blipFill>
          <a:blip r:embed="rId3"/>
          <a:stretch>
            <a:fillRect/>
          </a:stretch>
        </p:blipFill>
        <p:spPr>
          <a:xfrm>
            <a:off x="5358363" y="4090039"/>
            <a:ext cx="4022186" cy="214307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nvPr>
        </p:nvGraphicFramePr>
        <p:xfrm>
          <a:off x="137798" y="500577"/>
          <a:ext cx="4794001" cy="3291840"/>
        </p:xfrm>
        <a:graphic>
          <a:graphicData uri="http://schemas.openxmlformats.org/drawingml/2006/table">
            <a:tbl>
              <a:tblPr firstRow="1" bandRow="1">
                <a:tableStyleId>{5940675A-B579-460E-94D1-54222C63F5DA}</a:tableStyleId>
              </a:tblPr>
              <a:tblGrid>
                <a:gridCol w="4794001">
                  <a:extLst>
                    <a:ext uri="{9D8B030D-6E8A-4147-A177-3AD203B41FA5}">
                      <a16:colId xmlns:a16="http://schemas.microsoft.com/office/drawing/2014/main" xmlns="" val="20001"/>
                    </a:ext>
                  </a:extLst>
                </a:gridCol>
              </a:tblGrid>
              <a:tr h="215365">
                <a:tc>
                  <a:txBody>
                    <a:bodyPr/>
                    <a:lstStyle/>
                    <a:p>
                      <a:pPr marL="228600" lvl="0" indent="-228600">
                        <a:buAutoNum type="arabicPeriod"/>
                      </a:pPr>
                      <a:r>
                        <a:rPr lang="en-US" sz="1200" b="1" u="none" dirty="0"/>
                        <a:t>Finish the sentences below about the failure of the US in Vietnam.</a:t>
                      </a:r>
                    </a:p>
                  </a:txBody>
                  <a:tcPr/>
                </a:tc>
                <a:extLst>
                  <a:ext uri="{0D108BD9-81ED-4DB2-BD59-A6C34878D82A}">
                    <a16:rowId xmlns:a16="http://schemas.microsoft.com/office/drawing/2014/main" xmlns="" val="4160498494"/>
                  </a:ext>
                </a:extLst>
              </a:tr>
              <a:tr h="317032">
                <a:tc>
                  <a:txBody>
                    <a:bodyPr/>
                    <a:lstStyle/>
                    <a:p>
                      <a:pPr>
                        <a:buNone/>
                      </a:pPr>
                      <a:r>
                        <a:rPr lang="en-US" sz="1200" b="0" i="0" u="none" strike="noStrike" kern="1200" baseline="0" dirty="0">
                          <a:solidFill>
                            <a:srgbClr val="000000"/>
                          </a:solidFill>
                          <a:latin typeface="+mn-lt"/>
                          <a:ea typeface="+mn-ea"/>
                          <a:cs typeface="+mn-cs"/>
                        </a:rPr>
                        <a:t>It was the dedication of the VC because …</a:t>
                      </a:r>
                    </a:p>
                    <a:p>
                      <a:pPr>
                        <a:buNone/>
                      </a:pPr>
                      <a:endParaRPr lang="en-US" sz="1200" b="0" i="0" u="none" strike="noStrike" kern="1200" baseline="0" dirty="0">
                        <a:solidFill>
                          <a:srgbClr val="000000"/>
                        </a:solidFill>
                        <a:latin typeface="+mn-lt"/>
                        <a:ea typeface="+mn-ea"/>
                        <a:cs typeface="+mn-cs"/>
                      </a:endParaRPr>
                    </a:p>
                    <a:p>
                      <a:pPr>
                        <a:buNone/>
                      </a:pPr>
                      <a:endParaRPr lang="en-US" sz="1200" b="0" u="none" dirty="0"/>
                    </a:p>
                    <a:p>
                      <a:pPr lvl="0">
                        <a:buNone/>
                      </a:pPr>
                      <a:endParaRPr lang="en-US" sz="1200" b="0" u="none" dirty="0"/>
                    </a:p>
                    <a:p>
                      <a:pPr lvl="0">
                        <a:buNone/>
                      </a:pPr>
                      <a:endParaRPr lang="en-US" sz="1200" b="0" u="none" dirty="0"/>
                    </a:p>
                  </a:txBody>
                  <a:tcPr/>
                </a:tc>
                <a:extLst>
                  <a:ext uri="{0D108BD9-81ED-4DB2-BD59-A6C34878D82A}">
                    <a16:rowId xmlns:a16="http://schemas.microsoft.com/office/drawing/2014/main" xmlns="" val="10000"/>
                  </a:ext>
                </a:extLst>
              </a:tr>
              <a:tr h="215365">
                <a:tc>
                  <a:txBody>
                    <a:bodyPr/>
                    <a:lstStyle/>
                    <a:p>
                      <a:pPr marL="0" marR="0" indent="0" algn="l" rtl="0">
                        <a:lnSpc>
                          <a:spcPct val="100000"/>
                        </a:lnSpc>
                        <a:spcBef>
                          <a:spcPts val="0"/>
                        </a:spcBef>
                        <a:spcAft>
                          <a:spcPts val="0"/>
                        </a:spcAft>
                        <a:buFontTx/>
                        <a:buNone/>
                      </a:pPr>
                      <a:r>
                        <a:rPr lang="en-US" sz="1200" b="0" u="none" dirty="0"/>
                        <a:t>It was the South Vietnamese government because…</a:t>
                      </a:r>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0"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0"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0"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0" u="none" dirty="0"/>
                    </a:p>
                  </a:txBody>
                  <a:tcPr/>
                </a:tc>
                <a:extLst>
                  <a:ext uri="{0D108BD9-81ED-4DB2-BD59-A6C34878D82A}">
                    <a16:rowId xmlns:a16="http://schemas.microsoft.com/office/drawing/2014/main" xmlns="" val="10001"/>
                  </a:ext>
                </a:extLst>
              </a:tr>
              <a:tr h="215365">
                <a:tc>
                  <a:txBody>
                    <a:bodyPr/>
                    <a:lstStyle/>
                    <a:p>
                      <a:pPr marL="0" marR="0" lvl="0" indent="0" algn="l">
                        <a:lnSpc>
                          <a:spcPct val="100000"/>
                        </a:lnSpc>
                        <a:spcBef>
                          <a:spcPts val="0"/>
                        </a:spcBef>
                        <a:spcAft>
                          <a:spcPts val="0"/>
                        </a:spcAft>
                        <a:buFontTx/>
                        <a:buNone/>
                      </a:pPr>
                      <a:r>
                        <a:rPr lang="en-US" sz="1200" b="0" u="none" dirty="0"/>
                        <a:t>It was the Ho Chi Minh Trail because…</a:t>
                      </a:r>
                    </a:p>
                    <a:p>
                      <a:pPr marL="0" marR="0" lvl="0" indent="0" algn="l">
                        <a:lnSpc>
                          <a:spcPct val="100000"/>
                        </a:lnSpc>
                        <a:spcBef>
                          <a:spcPts val="0"/>
                        </a:spcBef>
                        <a:spcAft>
                          <a:spcPts val="0"/>
                        </a:spcAft>
                        <a:buFontTx/>
                        <a:buNone/>
                      </a:pPr>
                      <a:endParaRPr lang="en-US" sz="1200" b="0" u="none" dirty="0"/>
                    </a:p>
                    <a:p>
                      <a:pPr marL="0" marR="0" lvl="0" indent="0" algn="l">
                        <a:lnSpc>
                          <a:spcPct val="100000"/>
                        </a:lnSpc>
                        <a:spcBef>
                          <a:spcPts val="0"/>
                        </a:spcBef>
                        <a:spcAft>
                          <a:spcPts val="0"/>
                        </a:spcAft>
                        <a:buFontTx/>
                        <a:buNone/>
                      </a:pPr>
                      <a:endParaRPr lang="en-US" sz="1200" b="0" u="none" dirty="0"/>
                    </a:p>
                    <a:p>
                      <a:pPr marL="0" marR="0" lvl="0" indent="0" algn="l">
                        <a:lnSpc>
                          <a:spcPct val="100000"/>
                        </a:lnSpc>
                        <a:spcBef>
                          <a:spcPts val="0"/>
                        </a:spcBef>
                        <a:spcAft>
                          <a:spcPts val="0"/>
                        </a:spcAft>
                        <a:buFontTx/>
                        <a:buNone/>
                      </a:pPr>
                      <a:endParaRPr lang="en-US" sz="1200" b="0" u="none" dirty="0"/>
                    </a:p>
                    <a:p>
                      <a:pPr marL="0" marR="0" lvl="0" indent="0" algn="l">
                        <a:lnSpc>
                          <a:spcPct val="100000"/>
                        </a:lnSpc>
                        <a:spcBef>
                          <a:spcPts val="0"/>
                        </a:spcBef>
                        <a:spcAft>
                          <a:spcPts val="0"/>
                        </a:spcAft>
                        <a:buFontTx/>
                        <a:buNone/>
                      </a:pPr>
                      <a:endParaRPr lang="en-US" sz="1200" b="0" u="none" dirty="0"/>
                    </a:p>
                  </a:txBody>
                  <a:tcPr/>
                </a:tc>
                <a:extLst>
                  <a:ext uri="{0D108BD9-81ED-4DB2-BD59-A6C34878D82A}">
                    <a16:rowId xmlns:a16="http://schemas.microsoft.com/office/drawing/2014/main" xmlns="" val="3073412095"/>
                  </a:ext>
                </a:extLst>
              </a:tr>
            </a:tbl>
          </a:graphicData>
        </a:graphic>
      </p:graphicFrame>
      <p:sp>
        <p:nvSpPr>
          <p:cNvPr id="7" name="TextBox 6">
            <a:extLst>
              <a:ext uri="{FF2B5EF4-FFF2-40B4-BE49-F238E27FC236}">
                <a16:creationId xmlns:a16="http://schemas.microsoft.com/office/drawing/2014/main" xmlns="" id="{8E7289A1-034B-445F-A8D3-CD55BDC48D5F}"/>
              </a:ext>
            </a:extLst>
          </p:cNvPr>
          <p:cNvSpPr txBox="1"/>
          <p:nvPr/>
        </p:nvSpPr>
        <p:spPr>
          <a:xfrm>
            <a:off x="7259216" y="5441496"/>
            <a:ext cx="345233" cy="369332"/>
          </a:xfrm>
          <a:prstGeom prst="rect">
            <a:avLst/>
          </a:prstGeom>
          <a:solidFill>
            <a:schemeClr val="bg1"/>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xmlns="" id="{79BF91DA-1E5D-4207-8072-C59A604F0CB4}"/>
              </a:ext>
            </a:extLst>
          </p:cNvPr>
          <p:cNvSpPr txBox="1"/>
          <p:nvPr/>
        </p:nvSpPr>
        <p:spPr>
          <a:xfrm>
            <a:off x="325138" y="90695"/>
            <a:ext cx="9462555" cy="369332"/>
          </a:xfrm>
          <a:prstGeom prst="rect">
            <a:avLst/>
          </a:prstGeom>
          <a:noFill/>
        </p:spPr>
        <p:txBody>
          <a:bodyPr wrap="square" rtlCol="0" anchor="t">
            <a:spAutoFit/>
          </a:bodyPr>
          <a:lstStyle/>
          <a:p>
            <a:pPr algn="ctr"/>
            <a:r>
              <a:rPr lang="en-US" b="1" dirty="0"/>
              <a:t>Knowledge </a:t>
            </a:r>
            <a:r>
              <a:rPr lang="en-US" b="1" dirty="0" err="1"/>
              <a:t>Organiser</a:t>
            </a:r>
            <a:r>
              <a:rPr lang="en-US" b="1" dirty="0"/>
              <a:t> - Topic 3.4 Why did the USA fail in Vietnam?</a:t>
            </a:r>
          </a:p>
        </p:txBody>
      </p:sp>
      <p:graphicFrame>
        <p:nvGraphicFramePr>
          <p:cNvPr id="8" name="Table 7">
            <a:extLst>
              <a:ext uri="{FF2B5EF4-FFF2-40B4-BE49-F238E27FC236}">
                <a16:creationId xmlns:a16="http://schemas.microsoft.com/office/drawing/2014/main" xmlns="" id="{2677690F-54AF-4C2F-80DF-5A8E55550E6A}"/>
              </a:ext>
            </a:extLst>
          </p:cNvPr>
          <p:cNvGraphicFramePr>
            <a:graphicFrameLocks noGrp="1"/>
          </p:cNvGraphicFramePr>
          <p:nvPr>
            <p:extLst/>
          </p:nvPr>
        </p:nvGraphicFramePr>
        <p:xfrm>
          <a:off x="137799" y="3922423"/>
          <a:ext cx="4794001" cy="2743200"/>
        </p:xfrm>
        <a:graphic>
          <a:graphicData uri="http://schemas.openxmlformats.org/drawingml/2006/table">
            <a:tbl>
              <a:tblPr firstRow="1" bandRow="1">
                <a:tableStyleId>{5940675A-B579-460E-94D1-54222C63F5DA}</a:tableStyleId>
              </a:tblPr>
              <a:tblGrid>
                <a:gridCol w="4794001">
                  <a:extLst>
                    <a:ext uri="{9D8B030D-6E8A-4147-A177-3AD203B41FA5}">
                      <a16:colId xmlns:a16="http://schemas.microsoft.com/office/drawing/2014/main" xmlns="" val="20001"/>
                    </a:ext>
                  </a:extLst>
                </a:gridCol>
              </a:tblGrid>
              <a:tr h="215365">
                <a:tc>
                  <a:txBody>
                    <a:bodyPr/>
                    <a:lstStyle/>
                    <a:p>
                      <a:pPr marL="0" lvl="0" indent="0">
                        <a:buNone/>
                      </a:pPr>
                      <a:r>
                        <a:rPr lang="en-US" sz="1200" b="1" u="none" dirty="0"/>
                        <a:t>2. List three arguments to support the statement: ‘The USA failed in Vietnam because of its own weakness’</a:t>
                      </a:r>
                    </a:p>
                  </a:txBody>
                  <a:tcPr/>
                </a:tc>
                <a:extLst>
                  <a:ext uri="{0D108BD9-81ED-4DB2-BD59-A6C34878D82A}">
                    <a16:rowId xmlns:a16="http://schemas.microsoft.com/office/drawing/2014/main" xmlns="" val="4160498494"/>
                  </a:ext>
                </a:extLst>
              </a:tr>
              <a:tr h="317032">
                <a:tc>
                  <a:txBody>
                    <a:bodyPr/>
                    <a:lstStyle/>
                    <a:p>
                      <a:pPr>
                        <a:buNone/>
                      </a:pPr>
                      <a:endParaRPr lang="en-US" sz="1200" b="1" i="0" u="none" strike="noStrike" kern="1200" baseline="0" dirty="0">
                        <a:solidFill>
                          <a:srgbClr val="000000"/>
                        </a:solidFill>
                        <a:latin typeface="+mn-lt"/>
                        <a:ea typeface="+mn-ea"/>
                        <a:cs typeface="+mn-cs"/>
                      </a:endParaRPr>
                    </a:p>
                    <a:p>
                      <a:pPr>
                        <a:buNone/>
                      </a:pPr>
                      <a:endParaRPr lang="en-US" sz="1200" b="1" i="0" u="none" strike="noStrike" kern="1200" baseline="0" dirty="0">
                        <a:solidFill>
                          <a:srgbClr val="000000"/>
                        </a:solidFill>
                        <a:latin typeface="+mn-lt"/>
                        <a:ea typeface="+mn-ea"/>
                        <a:cs typeface="+mn-cs"/>
                      </a:endParaRPr>
                    </a:p>
                    <a:p>
                      <a:pPr>
                        <a:buNone/>
                      </a:pPr>
                      <a:endParaRPr lang="en-US" sz="1200" b="1" i="0" u="none" strike="noStrike" kern="1200" baseline="0" dirty="0">
                        <a:solidFill>
                          <a:srgbClr val="000000"/>
                        </a:solidFill>
                        <a:latin typeface="+mn-lt"/>
                        <a:ea typeface="+mn-ea"/>
                        <a:cs typeface="+mn-cs"/>
                      </a:endParaRPr>
                    </a:p>
                    <a:p>
                      <a:pPr>
                        <a:buNone/>
                      </a:pPr>
                      <a:endParaRPr lang="en-US" sz="1200" b="1" i="0" u="none" strike="noStrike" kern="1200" baseline="0" dirty="0">
                        <a:solidFill>
                          <a:srgbClr val="000000"/>
                        </a:solidFill>
                        <a:latin typeface="+mn-lt"/>
                        <a:ea typeface="+mn-ea"/>
                        <a:cs typeface="+mn-cs"/>
                      </a:endParaRPr>
                    </a:p>
                    <a:p>
                      <a:pPr>
                        <a:buNone/>
                      </a:pPr>
                      <a:endParaRPr lang="en-US" sz="1200" b="1" i="0" u="none" strike="noStrike" kern="1200" baseline="0" dirty="0">
                        <a:solidFill>
                          <a:srgbClr val="000000"/>
                        </a:solidFill>
                        <a:latin typeface="+mn-lt"/>
                        <a:ea typeface="+mn-ea"/>
                        <a:cs typeface="+mn-cs"/>
                      </a:endParaRPr>
                    </a:p>
                    <a:p>
                      <a:pPr>
                        <a:buNone/>
                      </a:pPr>
                      <a:endParaRPr lang="en-US" sz="1200" b="1" i="0" u="none" strike="noStrike" kern="1200" baseline="0" dirty="0">
                        <a:solidFill>
                          <a:srgbClr val="000000"/>
                        </a:solidFill>
                        <a:latin typeface="+mn-lt"/>
                        <a:ea typeface="+mn-ea"/>
                        <a:cs typeface="+mn-cs"/>
                      </a:endParaRPr>
                    </a:p>
                    <a:p>
                      <a:pPr>
                        <a:buNone/>
                      </a:pPr>
                      <a:endParaRPr lang="en-US" sz="1200" b="1" i="0" u="none" strike="noStrike" kern="1200" baseline="0" dirty="0">
                        <a:solidFill>
                          <a:srgbClr val="000000"/>
                        </a:solidFill>
                        <a:latin typeface="+mn-lt"/>
                        <a:ea typeface="+mn-ea"/>
                        <a:cs typeface="+mn-cs"/>
                      </a:endParaRPr>
                    </a:p>
                    <a:p>
                      <a:pPr>
                        <a:buNone/>
                      </a:pPr>
                      <a:endParaRPr lang="en-US" sz="1200" b="1" i="0" u="none" strike="noStrike" kern="1200" baseline="0" dirty="0">
                        <a:solidFill>
                          <a:srgbClr val="000000"/>
                        </a:solidFill>
                        <a:latin typeface="+mn-lt"/>
                        <a:ea typeface="+mn-ea"/>
                        <a:cs typeface="+mn-cs"/>
                      </a:endParaRPr>
                    </a:p>
                    <a:p>
                      <a:pPr>
                        <a:buNone/>
                      </a:pPr>
                      <a:endParaRPr lang="en-US" sz="1200" b="1" i="0" u="none" strike="noStrike" kern="1200" baseline="0" dirty="0">
                        <a:solidFill>
                          <a:srgbClr val="000000"/>
                        </a:solidFill>
                        <a:latin typeface="+mn-lt"/>
                        <a:ea typeface="+mn-ea"/>
                        <a:cs typeface="+mn-cs"/>
                      </a:endParaRPr>
                    </a:p>
                    <a:p>
                      <a:pPr>
                        <a:buNone/>
                      </a:pPr>
                      <a:endParaRPr lang="en-US" sz="1200" b="1" u="none" dirty="0"/>
                    </a:p>
                    <a:p>
                      <a:pPr lvl="0">
                        <a:buNone/>
                      </a:pPr>
                      <a:endParaRPr lang="en-US" sz="1200" b="1" u="none" dirty="0"/>
                    </a:p>
                    <a:p>
                      <a:pPr lvl="0">
                        <a:buNone/>
                      </a:pPr>
                      <a:endParaRPr lang="en-US" sz="1200" b="1" u="none" dirty="0"/>
                    </a:p>
                  </a:txBody>
                  <a:tcPr/>
                </a:tc>
                <a:extLst>
                  <a:ext uri="{0D108BD9-81ED-4DB2-BD59-A6C34878D82A}">
                    <a16:rowId xmlns:a16="http://schemas.microsoft.com/office/drawing/2014/main" xmlns="" val="10000"/>
                  </a:ext>
                </a:extLst>
              </a:tr>
            </a:tbl>
          </a:graphicData>
        </a:graphic>
      </p:graphicFrame>
      <p:graphicFrame>
        <p:nvGraphicFramePr>
          <p:cNvPr id="9" name="Table 8">
            <a:extLst>
              <a:ext uri="{FF2B5EF4-FFF2-40B4-BE49-F238E27FC236}">
                <a16:creationId xmlns:a16="http://schemas.microsoft.com/office/drawing/2014/main" xmlns="" id="{8CC5C89F-3313-4570-A70B-B02C7F012721}"/>
              </a:ext>
            </a:extLst>
          </p:cNvPr>
          <p:cNvGraphicFramePr>
            <a:graphicFrameLocks noGrp="1"/>
          </p:cNvGraphicFramePr>
          <p:nvPr>
            <p:extLst/>
          </p:nvPr>
        </p:nvGraphicFramePr>
        <p:xfrm>
          <a:off x="5056415" y="500577"/>
          <a:ext cx="4628761" cy="5303520"/>
        </p:xfrm>
        <a:graphic>
          <a:graphicData uri="http://schemas.openxmlformats.org/drawingml/2006/table">
            <a:tbl>
              <a:tblPr firstRow="1" bandRow="1">
                <a:tableStyleId>{5940675A-B579-460E-94D1-54222C63F5DA}</a:tableStyleId>
              </a:tblPr>
              <a:tblGrid>
                <a:gridCol w="4628761">
                  <a:extLst>
                    <a:ext uri="{9D8B030D-6E8A-4147-A177-3AD203B41FA5}">
                      <a16:colId xmlns:a16="http://schemas.microsoft.com/office/drawing/2014/main" xmlns="" val="20001"/>
                    </a:ext>
                  </a:extLst>
                </a:gridCol>
              </a:tblGrid>
              <a:tr h="206271">
                <a:tc>
                  <a:txBody>
                    <a:bodyPr/>
                    <a:lstStyle/>
                    <a:p>
                      <a:pPr marL="0" lvl="0" indent="0">
                        <a:buNone/>
                      </a:pPr>
                      <a:r>
                        <a:rPr lang="en-US" sz="1200" b="1" u="none" dirty="0"/>
                        <a:t>3. Recall quiz</a:t>
                      </a:r>
                    </a:p>
                  </a:txBody>
                  <a:tcPr/>
                </a:tc>
                <a:extLst>
                  <a:ext uri="{0D108BD9-81ED-4DB2-BD59-A6C34878D82A}">
                    <a16:rowId xmlns:a16="http://schemas.microsoft.com/office/drawing/2014/main" xmlns="" val="4160498494"/>
                  </a:ext>
                </a:extLst>
              </a:tr>
              <a:tr h="4331683">
                <a:tc>
                  <a:txBody>
                    <a:bodyPr/>
                    <a:lstStyle/>
                    <a:p>
                      <a:pPr marL="171450" indent="-171450">
                        <a:buFont typeface="Arial" panose="020B0604020202020204" pitchFamily="34" charset="0"/>
                        <a:buChar char="•"/>
                      </a:pPr>
                      <a:r>
                        <a:rPr lang="en-US" sz="1200" b="0" i="0" u="none" strike="noStrike" kern="1200" baseline="0" dirty="0">
                          <a:solidFill>
                            <a:srgbClr val="000000"/>
                          </a:solidFill>
                          <a:latin typeface="+mn-lt"/>
                          <a:ea typeface="+mn-ea"/>
                          <a:cs typeface="+mn-cs"/>
                        </a:rPr>
                        <a:t>Who were the SDS?</a:t>
                      </a:r>
                    </a:p>
                    <a:p>
                      <a:pPr marL="0" indent="0">
                        <a:buFont typeface="Arial" panose="020B0604020202020204" pitchFamily="34" charset="0"/>
                        <a:buNone/>
                      </a:pPr>
                      <a:endParaRPr lang="en-US" sz="1200" b="0" i="0" u="none" strike="noStrike" kern="1200" baseline="0" dirty="0">
                        <a:solidFill>
                          <a:srgbClr val="000000"/>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rgbClr val="000000"/>
                          </a:solidFill>
                          <a:latin typeface="+mn-lt"/>
                          <a:ea typeface="+mn-ea"/>
                          <a:cs typeface="+mn-cs"/>
                        </a:rPr>
                        <a:t>What was the draft?</a:t>
                      </a:r>
                    </a:p>
                    <a:p>
                      <a:pPr marL="0" indent="0">
                        <a:buFont typeface="Arial" panose="020B0604020202020204" pitchFamily="34" charset="0"/>
                        <a:buNone/>
                      </a:pPr>
                      <a:endParaRPr lang="en-US" sz="1200" b="0" i="0" u="none" strike="noStrike" kern="1200" baseline="0" dirty="0">
                        <a:solidFill>
                          <a:srgbClr val="000000"/>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rgbClr val="000000"/>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rgbClr val="000000"/>
                          </a:solidFill>
                          <a:latin typeface="+mn-lt"/>
                          <a:ea typeface="+mn-ea"/>
                          <a:cs typeface="+mn-cs"/>
                        </a:rPr>
                        <a:t>Who was Lieutenant </a:t>
                      </a:r>
                      <a:r>
                        <a:rPr lang="en-US" sz="1200" b="0" i="0" u="none" strike="noStrike" kern="1200" baseline="0" dirty="0" err="1">
                          <a:solidFill>
                            <a:srgbClr val="000000"/>
                          </a:solidFill>
                          <a:latin typeface="+mn-lt"/>
                          <a:ea typeface="+mn-ea"/>
                          <a:cs typeface="+mn-cs"/>
                        </a:rPr>
                        <a:t>Calley</a:t>
                      </a:r>
                      <a:r>
                        <a:rPr lang="en-US" sz="1200" b="0" i="0" u="none" strike="noStrike" kern="1200" baseline="0" dirty="0">
                          <a:solidFill>
                            <a:srgbClr val="000000"/>
                          </a:solidFill>
                          <a:latin typeface="+mn-lt"/>
                          <a:ea typeface="+mn-ea"/>
                          <a:cs typeface="+mn-cs"/>
                        </a:rPr>
                        <a:t>?</a:t>
                      </a:r>
                    </a:p>
                    <a:p>
                      <a:pPr marL="0" indent="0">
                        <a:buFont typeface="Arial" panose="020B0604020202020204" pitchFamily="34" charset="0"/>
                        <a:buNone/>
                      </a:pPr>
                      <a:endParaRPr lang="en-US" sz="1200" b="0" i="0" u="none" strike="noStrike" kern="1200" baseline="0" dirty="0">
                        <a:solidFill>
                          <a:srgbClr val="000000"/>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rgbClr val="000000"/>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rgbClr val="000000"/>
                          </a:solidFill>
                          <a:latin typeface="+mn-lt"/>
                          <a:ea typeface="+mn-ea"/>
                          <a:cs typeface="+mn-cs"/>
                        </a:rPr>
                        <a:t>What happened at Kent State University in 1970?</a:t>
                      </a:r>
                    </a:p>
                    <a:p>
                      <a:pPr marL="0" indent="0">
                        <a:buFont typeface="Arial" panose="020B0604020202020204" pitchFamily="34" charset="0"/>
                        <a:buNone/>
                      </a:pPr>
                      <a:endParaRPr lang="en-US" sz="1200" b="0" i="0" u="none" strike="noStrike" kern="1200" baseline="0" dirty="0">
                        <a:solidFill>
                          <a:srgbClr val="000000"/>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rgbClr val="000000"/>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rgbClr val="000000"/>
                          </a:solidFill>
                          <a:latin typeface="+mn-lt"/>
                          <a:ea typeface="+mn-ea"/>
                          <a:cs typeface="+mn-cs"/>
                        </a:rPr>
                        <a:t>Who were the ‘hard hats’?</a:t>
                      </a:r>
                    </a:p>
                    <a:p>
                      <a:pPr marL="0" indent="0">
                        <a:buFont typeface="Arial" panose="020B0604020202020204" pitchFamily="34" charset="0"/>
                        <a:buNone/>
                      </a:pPr>
                      <a:endParaRPr lang="en-US" sz="1200" b="0" i="0" u="none" strike="noStrike" kern="1200" baseline="0" dirty="0">
                        <a:solidFill>
                          <a:srgbClr val="000000"/>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rgbClr val="000000"/>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rgbClr val="000000"/>
                          </a:solidFill>
                          <a:latin typeface="+mn-lt"/>
                          <a:ea typeface="+mn-ea"/>
                          <a:cs typeface="+mn-cs"/>
                        </a:rPr>
                        <a:t>Who asked for the support of the ‘silent majority’?</a:t>
                      </a:r>
                    </a:p>
                    <a:p>
                      <a:pPr marL="0" indent="0">
                        <a:buFont typeface="Arial" panose="020B0604020202020204" pitchFamily="34" charset="0"/>
                        <a:buNone/>
                      </a:pPr>
                      <a:endParaRPr lang="en-US" sz="1200" b="0" i="0" u="none" strike="noStrike" kern="1200" baseline="0" dirty="0">
                        <a:solidFill>
                          <a:srgbClr val="000000"/>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rgbClr val="000000"/>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rgbClr val="000000"/>
                          </a:solidFill>
                          <a:latin typeface="+mn-lt"/>
                          <a:ea typeface="+mn-ea"/>
                          <a:cs typeface="+mn-cs"/>
                        </a:rPr>
                        <a:t>What did the Paris Peace Accords say should happen to Vietnam?</a:t>
                      </a:r>
                    </a:p>
                    <a:p>
                      <a:pPr marL="0" indent="0">
                        <a:buFont typeface="Arial" panose="020B0604020202020204" pitchFamily="34" charset="0"/>
                        <a:buNone/>
                      </a:pPr>
                      <a:endParaRPr lang="en-US" sz="1200" b="0" i="0" u="none" strike="noStrike" kern="1200" baseline="0" dirty="0">
                        <a:solidFill>
                          <a:srgbClr val="000000"/>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rgbClr val="000000"/>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rgbClr val="000000"/>
                          </a:solidFill>
                          <a:latin typeface="+mn-lt"/>
                          <a:ea typeface="+mn-ea"/>
                          <a:cs typeface="+mn-cs"/>
                        </a:rPr>
                        <a:t>How many troops died in Vietnam?</a:t>
                      </a:r>
                    </a:p>
                    <a:p>
                      <a:pPr marL="0" indent="0">
                        <a:buFont typeface="Arial" panose="020B0604020202020204" pitchFamily="34" charset="0"/>
                        <a:buNone/>
                      </a:pPr>
                      <a:endParaRPr lang="en-US" sz="1200" b="0" i="0" u="none" strike="noStrike" kern="1200" baseline="0" dirty="0">
                        <a:solidFill>
                          <a:srgbClr val="000000"/>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rgbClr val="000000"/>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rgbClr val="000000"/>
                          </a:solidFill>
                          <a:latin typeface="+mn-lt"/>
                          <a:ea typeface="+mn-ea"/>
                          <a:cs typeface="+mn-cs"/>
                        </a:rPr>
                        <a:t>When did the South Vietnamese government fail?</a:t>
                      </a:r>
                    </a:p>
                    <a:p>
                      <a:pPr>
                        <a:buNone/>
                      </a:pPr>
                      <a:endParaRPr lang="en-US" sz="1200" b="1" i="0" u="none" strike="noStrike" kern="1200" baseline="0" dirty="0">
                        <a:solidFill>
                          <a:srgbClr val="000000"/>
                        </a:solidFill>
                        <a:latin typeface="+mn-lt"/>
                        <a:ea typeface="+mn-ea"/>
                        <a:cs typeface="+mn-cs"/>
                      </a:endParaRPr>
                    </a:p>
                    <a:p>
                      <a:pPr lvl="0">
                        <a:buNone/>
                      </a:pPr>
                      <a:endParaRPr lang="en-US" sz="1200" b="1" u="none" dirty="0"/>
                    </a:p>
                    <a:p>
                      <a:pPr lvl="0">
                        <a:buNone/>
                      </a:pPr>
                      <a:endParaRPr lang="en-US" sz="1200" b="1" u="none" dirty="0"/>
                    </a:p>
                  </a:txBody>
                  <a:tcPr/>
                </a:tc>
                <a:extLst>
                  <a:ext uri="{0D108BD9-81ED-4DB2-BD59-A6C34878D82A}">
                    <a16:rowId xmlns:a16="http://schemas.microsoft.com/office/drawing/2014/main" xmlns="" val="10000"/>
                  </a:ext>
                </a:extLst>
              </a:tr>
            </a:tbl>
          </a:graphicData>
        </a:graphic>
      </p:graphicFrame>
      <p:pic>
        <p:nvPicPr>
          <p:cNvPr id="4" name="Picture 3">
            <a:extLst>
              <a:ext uri="{FF2B5EF4-FFF2-40B4-BE49-F238E27FC236}">
                <a16:creationId xmlns:a16="http://schemas.microsoft.com/office/drawing/2014/main" xmlns="" id="{2B32D782-22B9-4E55-ADEA-078B80806E00}"/>
              </a:ext>
            </a:extLst>
          </p:cNvPr>
          <p:cNvPicPr>
            <a:picLocks noChangeAspect="1"/>
          </p:cNvPicPr>
          <p:nvPr/>
        </p:nvPicPr>
        <p:blipFill>
          <a:blip r:embed="rId2"/>
          <a:stretch>
            <a:fillRect/>
          </a:stretch>
        </p:blipFill>
        <p:spPr>
          <a:xfrm>
            <a:off x="7977900" y="5626162"/>
            <a:ext cx="1790301" cy="1010298"/>
          </a:xfrm>
          <a:prstGeom prst="rect">
            <a:avLst/>
          </a:prstGeom>
        </p:spPr>
      </p:pic>
    </p:spTree>
    <p:extLst>
      <p:ext uri="{BB962C8B-B14F-4D97-AF65-F5344CB8AC3E}">
        <p14:creationId xmlns:p14="http://schemas.microsoft.com/office/powerpoint/2010/main" val="61263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643480957"/>
              </p:ext>
            </p:extLst>
          </p:nvPr>
        </p:nvGraphicFramePr>
        <p:xfrm>
          <a:off x="137800" y="620682"/>
          <a:ext cx="4793999" cy="2926080"/>
        </p:xfrm>
        <a:graphic>
          <a:graphicData uri="http://schemas.openxmlformats.org/drawingml/2006/table">
            <a:tbl>
              <a:tblPr firstRow="1" bandRow="1">
                <a:tableStyleId>{5940675A-B579-460E-94D1-54222C63F5DA}</a:tableStyleId>
              </a:tblPr>
              <a:tblGrid>
                <a:gridCol w="1013083">
                  <a:extLst>
                    <a:ext uri="{9D8B030D-6E8A-4147-A177-3AD203B41FA5}">
                      <a16:colId xmlns:a16="http://schemas.microsoft.com/office/drawing/2014/main" xmlns="" val="20001"/>
                    </a:ext>
                  </a:extLst>
                </a:gridCol>
                <a:gridCol w="3780916">
                  <a:extLst>
                    <a:ext uri="{9D8B030D-6E8A-4147-A177-3AD203B41FA5}">
                      <a16:colId xmlns:a16="http://schemas.microsoft.com/office/drawing/2014/main" xmlns="" val="20002"/>
                    </a:ext>
                  </a:extLst>
                </a:gridCol>
              </a:tblGrid>
              <a:tr h="327934">
                <a:tc gridSpan="2">
                  <a:txBody>
                    <a:bodyPr/>
                    <a:lstStyle/>
                    <a:p>
                      <a:r>
                        <a:rPr lang="en-US" sz="1200" b="1" dirty="0"/>
                        <a:t>1. Explain, using the dates, how the USA became increasingly more involved in Vietnam between 1954 and 1963</a:t>
                      </a:r>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txBody>
                  <a:tcPr/>
                </a:tc>
                <a:extLst>
                  <a:ext uri="{0D108BD9-81ED-4DB2-BD59-A6C34878D82A}">
                    <a16:rowId xmlns:a16="http://schemas.microsoft.com/office/drawing/2014/main" xmlns="" val="10000"/>
                  </a:ext>
                </a:extLst>
              </a:tr>
              <a:tr h="257945">
                <a:tc>
                  <a:txBody>
                    <a:bodyPr/>
                    <a:lstStyle/>
                    <a:p>
                      <a:r>
                        <a:rPr lang="en-US" sz="1100" b="1" dirty="0"/>
                        <a:t>1954</a:t>
                      </a:r>
                    </a:p>
                    <a:p>
                      <a:endParaRPr lang="en-US" sz="1100" b="1" dirty="0"/>
                    </a:p>
                  </a:txBody>
                  <a:tcPr/>
                </a:tc>
                <a:tc>
                  <a:txBody>
                    <a:bodyPr/>
                    <a:lstStyle/>
                    <a:p>
                      <a:endParaRPr lang="en-US" sz="1100" dirty="0"/>
                    </a:p>
                  </a:txBody>
                  <a:tcPr/>
                </a:tc>
                <a:extLst>
                  <a:ext uri="{0D108BD9-81ED-4DB2-BD59-A6C34878D82A}">
                    <a16:rowId xmlns:a16="http://schemas.microsoft.com/office/drawing/2014/main" xmlns="" val="10001"/>
                  </a:ext>
                </a:extLst>
              </a:tr>
              <a:tr h="424850">
                <a:tc>
                  <a:txBody>
                    <a:bodyPr/>
                    <a:lstStyle/>
                    <a:p>
                      <a:r>
                        <a:rPr lang="en-US" sz="1100" b="1" dirty="0"/>
                        <a:t>1956</a:t>
                      </a:r>
                    </a:p>
                    <a:p>
                      <a:endParaRPr lang="en-US" sz="1100" b="1" dirty="0"/>
                    </a:p>
                  </a:txBody>
                  <a:tcPr/>
                </a:tc>
                <a:tc>
                  <a:txBody>
                    <a:bodyPr/>
                    <a:lstStyle/>
                    <a:p>
                      <a:endParaRPr lang="en-GB" sz="11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xmlns="" val="10002"/>
                  </a:ext>
                </a:extLst>
              </a:tr>
              <a:tr h="424850">
                <a:tc>
                  <a:txBody>
                    <a:bodyPr/>
                    <a:lstStyle/>
                    <a:p>
                      <a:r>
                        <a:rPr lang="en-US" sz="1100" b="1" dirty="0"/>
                        <a:t>1961</a:t>
                      </a:r>
                    </a:p>
                    <a:p>
                      <a:endParaRPr lang="en-US" sz="1100" b="1" dirty="0"/>
                    </a:p>
                  </a:txBody>
                  <a:tcPr/>
                </a:tc>
                <a:tc>
                  <a:txBody>
                    <a:bodyPr/>
                    <a:lstStyle/>
                    <a:p>
                      <a:endParaRPr lang="en-US" sz="1100" dirty="0"/>
                    </a:p>
                  </a:txBody>
                  <a:tcPr/>
                </a:tc>
                <a:extLst>
                  <a:ext uri="{0D108BD9-81ED-4DB2-BD59-A6C34878D82A}">
                    <a16:rowId xmlns:a16="http://schemas.microsoft.com/office/drawing/2014/main" xmlns="" val="10003"/>
                  </a:ext>
                </a:extLst>
              </a:tr>
              <a:tr h="424850">
                <a:tc>
                  <a:txBody>
                    <a:bodyPr/>
                    <a:lstStyle/>
                    <a:p>
                      <a:r>
                        <a:rPr lang="en-US" sz="1100" b="1" dirty="0"/>
                        <a:t>1962</a:t>
                      </a:r>
                    </a:p>
                  </a:txBody>
                  <a:tcPr/>
                </a:tc>
                <a:tc>
                  <a:txBody>
                    <a:bodyPr/>
                    <a:lstStyle/>
                    <a:p>
                      <a:endParaRPr lang="en-US" sz="1100" dirty="0"/>
                    </a:p>
                    <a:p>
                      <a:endParaRPr lang="en-US" sz="1100" dirty="0"/>
                    </a:p>
                    <a:p>
                      <a:endParaRPr lang="en-US" sz="1100" dirty="0"/>
                    </a:p>
                  </a:txBody>
                  <a:tcPr/>
                </a:tc>
                <a:extLst>
                  <a:ext uri="{0D108BD9-81ED-4DB2-BD59-A6C34878D82A}">
                    <a16:rowId xmlns:a16="http://schemas.microsoft.com/office/drawing/2014/main" xmlns="" val="1216739356"/>
                  </a:ext>
                </a:extLst>
              </a:tr>
              <a:tr h="424850">
                <a:tc>
                  <a:txBody>
                    <a:bodyPr/>
                    <a:lstStyle/>
                    <a:p>
                      <a:r>
                        <a:rPr lang="en-US" sz="1100" b="1" dirty="0"/>
                        <a:t>1963</a:t>
                      </a:r>
                    </a:p>
                  </a:txBody>
                  <a:tcPr/>
                </a:tc>
                <a:tc>
                  <a:txBody>
                    <a:bodyPr/>
                    <a:lstStyle/>
                    <a:p>
                      <a:endParaRPr lang="en-US" sz="1100" dirty="0"/>
                    </a:p>
                    <a:p>
                      <a:endParaRPr lang="en-US" sz="1100" dirty="0"/>
                    </a:p>
                    <a:p>
                      <a:endParaRPr lang="en-US" sz="1100" dirty="0"/>
                    </a:p>
                  </a:txBody>
                  <a:tcPr/>
                </a:tc>
                <a:extLst>
                  <a:ext uri="{0D108BD9-81ED-4DB2-BD59-A6C34878D82A}">
                    <a16:rowId xmlns:a16="http://schemas.microsoft.com/office/drawing/2014/main" xmlns="" val="78957397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797751206"/>
              </p:ext>
            </p:extLst>
          </p:nvPr>
        </p:nvGraphicFramePr>
        <p:xfrm>
          <a:off x="5056416" y="711149"/>
          <a:ext cx="4711783" cy="2162300"/>
        </p:xfrm>
        <a:graphic>
          <a:graphicData uri="http://schemas.openxmlformats.org/drawingml/2006/table">
            <a:tbl>
              <a:tblPr firstRow="1" bandRow="1">
                <a:tableStyleId>{5940675A-B579-460E-94D1-54222C63F5DA}</a:tableStyleId>
              </a:tblPr>
              <a:tblGrid>
                <a:gridCol w="1503220">
                  <a:extLst>
                    <a:ext uri="{9D8B030D-6E8A-4147-A177-3AD203B41FA5}">
                      <a16:colId xmlns:a16="http://schemas.microsoft.com/office/drawing/2014/main" xmlns="" val="20001"/>
                    </a:ext>
                  </a:extLst>
                </a:gridCol>
                <a:gridCol w="1604650">
                  <a:extLst>
                    <a:ext uri="{9D8B030D-6E8A-4147-A177-3AD203B41FA5}">
                      <a16:colId xmlns:a16="http://schemas.microsoft.com/office/drawing/2014/main" xmlns="" val="20002"/>
                    </a:ext>
                  </a:extLst>
                </a:gridCol>
                <a:gridCol w="1603913">
                  <a:extLst>
                    <a:ext uri="{9D8B030D-6E8A-4147-A177-3AD203B41FA5}">
                      <a16:colId xmlns:a16="http://schemas.microsoft.com/office/drawing/2014/main" xmlns="" val="3888536694"/>
                    </a:ext>
                  </a:extLst>
                </a:gridCol>
              </a:tblGrid>
              <a:tr h="600639">
                <a:tc gridSpan="3">
                  <a:txBody>
                    <a:bodyPr/>
                    <a:lstStyle/>
                    <a:p>
                      <a:pPr lvl="0" algn="l">
                        <a:buNone/>
                      </a:pPr>
                      <a:r>
                        <a:rPr lang="en-US" sz="1200" b="1" dirty="0"/>
                        <a:t>3. Key Terms: Learn these spellings and use them correctly in a sentence in the space provided.</a:t>
                      </a:r>
                      <a:endParaRPr lang="en-US" sz="1200" dirty="0"/>
                    </a:p>
                  </a:txBody>
                  <a:tcPr/>
                </a:tc>
                <a:tc hMerge="1">
                  <a:txBody>
                    <a:bodyPr/>
                    <a:lstStyle/>
                    <a:p>
                      <a:pPr defTabSz="457200" eaLnBrk="1" fontAlgn="auto" latinLnBrk="0" hangingPunct="1">
                        <a:buClrTx/>
                        <a:buSzTx/>
                        <a:tabLst/>
                        <a:defRPr/>
                      </a:pPr>
                      <a:endParaRPr lang="en-US"/>
                    </a:p>
                  </a:txBody>
                  <a:tcPr/>
                </a:tc>
                <a:tc hMerge="1">
                  <a:txBody>
                    <a:bodyPr/>
                    <a:lstStyle/>
                    <a:p>
                      <a:pPr lvl="0" algn="l">
                        <a:buNone/>
                      </a:pPr>
                      <a:endParaRPr lang="en-US" sz="1100" b="1" dirty="0"/>
                    </a:p>
                  </a:txBody>
                  <a:tcPr/>
                </a:tc>
                <a:extLst>
                  <a:ext uri="{0D108BD9-81ED-4DB2-BD59-A6C34878D82A}">
                    <a16:rowId xmlns:a16="http://schemas.microsoft.com/office/drawing/2014/main" xmlns="" val="3562140781"/>
                  </a:ext>
                </a:extLst>
              </a:tr>
              <a:tr h="1561661">
                <a:tc>
                  <a:txBody>
                    <a:bodyPr/>
                    <a:lstStyle/>
                    <a:p>
                      <a:pPr algn="l">
                        <a:buNone/>
                      </a:pPr>
                      <a:r>
                        <a:rPr lang="en-US" sz="1200" b="0" dirty="0"/>
                        <a:t>ARVN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t>Ho Chi Minh Trail</a:t>
                      </a:r>
                    </a:p>
                  </a:txBody>
                  <a:tcPr/>
                </a:tc>
                <a:tc>
                  <a:txBody>
                    <a:bodyPr/>
                    <a:lstStyle/>
                    <a:p>
                      <a:pPr lvl="0" algn="l" defTabSz="457200" eaLnBrk="1" fontAlgn="auto" latinLnBrk="0" hangingPunct="1">
                        <a:buClrTx/>
                        <a:buSzTx/>
                        <a:buNone/>
                        <a:tabLst/>
                        <a:defRPr/>
                      </a:pPr>
                      <a:r>
                        <a:rPr lang="en-US" sz="1200" b="0" dirty="0"/>
                        <a:t>Vietcong</a:t>
                      </a:r>
                    </a:p>
                    <a:p>
                      <a:pPr lvl="0" algn="l" defTabSz="457200" eaLnBrk="1" fontAlgn="auto" latinLnBrk="0" hangingPunct="1">
                        <a:buClrTx/>
                        <a:buSzTx/>
                        <a:buNone/>
                        <a:tabLst/>
                        <a:defRPr/>
                      </a:pPr>
                      <a:endParaRPr lang="en-US" sz="1200" b="0" dirty="0"/>
                    </a:p>
                    <a:p>
                      <a:pPr lvl="0" algn="l" defTabSz="457200" eaLnBrk="1" fontAlgn="auto" latinLnBrk="0" hangingPunct="1">
                        <a:buClrTx/>
                        <a:buSzTx/>
                        <a:buNone/>
                        <a:tabLst/>
                        <a:defRPr/>
                      </a:pPr>
                      <a:endParaRPr lang="en-US" sz="1200" b="0" dirty="0"/>
                    </a:p>
                    <a:p>
                      <a:pPr lvl="0" algn="l" defTabSz="457200" eaLnBrk="1" fontAlgn="auto" latinLnBrk="0" hangingPunct="1">
                        <a:buClrTx/>
                        <a:buSzTx/>
                        <a:buNone/>
                        <a:tabLst/>
                        <a:defRPr/>
                      </a:pPr>
                      <a:endParaRPr lang="en-US" sz="1200" b="0" dirty="0"/>
                    </a:p>
                    <a:p>
                      <a:pPr lvl="0" algn="l" defTabSz="457200" eaLnBrk="1" fontAlgn="auto" latinLnBrk="0" hangingPunct="1">
                        <a:buClrTx/>
                        <a:buSzTx/>
                        <a:buNone/>
                        <a:tabLst/>
                        <a:defRPr/>
                      </a:pPr>
                      <a:endParaRPr lang="en-US" sz="1200" b="0" dirty="0"/>
                    </a:p>
                    <a:p>
                      <a:pPr lvl="0" algn="l" defTabSz="457200" eaLnBrk="1" fontAlgn="auto" latinLnBrk="0" hangingPunct="1">
                        <a:buClrTx/>
                        <a:buSzTx/>
                        <a:buNone/>
                        <a:tabLst/>
                        <a:defRPr/>
                      </a:pPr>
                      <a:endParaRPr lang="en-US" sz="1200" b="0" dirty="0"/>
                    </a:p>
                  </a:txBody>
                  <a:tcPr/>
                </a:tc>
                <a:extLst>
                  <a:ext uri="{0D108BD9-81ED-4DB2-BD59-A6C34878D82A}">
                    <a16:rowId xmlns:a16="http://schemas.microsoft.com/office/drawing/2014/main" xmlns="" val="10000"/>
                  </a:ext>
                </a:extLst>
              </a:tr>
            </a:tbl>
          </a:graphicData>
        </a:graphic>
      </p:graphicFrame>
      <p:sp>
        <p:nvSpPr>
          <p:cNvPr id="12" name="TextBox 11">
            <a:extLst>
              <a:ext uri="{FF2B5EF4-FFF2-40B4-BE49-F238E27FC236}">
                <a16:creationId xmlns:a16="http://schemas.microsoft.com/office/drawing/2014/main" xmlns="" id="{229F061E-B24E-46D3-A6D6-BB68075AA1EE}"/>
              </a:ext>
            </a:extLst>
          </p:cNvPr>
          <p:cNvSpPr txBox="1"/>
          <p:nvPr/>
        </p:nvSpPr>
        <p:spPr>
          <a:xfrm>
            <a:off x="443445" y="99601"/>
            <a:ext cx="9462555" cy="369332"/>
          </a:xfrm>
          <a:prstGeom prst="rect">
            <a:avLst/>
          </a:prstGeom>
          <a:noFill/>
        </p:spPr>
        <p:txBody>
          <a:bodyPr wrap="square" rtlCol="0" anchor="t">
            <a:spAutoFit/>
          </a:bodyPr>
          <a:lstStyle/>
          <a:p>
            <a:pPr algn="ctr"/>
            <a:r>
              <a:rPr lang="en-US" b="1" dirty="0"/>
              <a:t>Knowledge </a:t>
            </a:r>
            <a:r>
              <a:rPr lang="en-US" b="1" dirty="0" err="1"/>
              <a:t>Organiser</a:t>
            </a:r>
            <a:r>
              <a:rPr lang="en-US" b="1" dirty="0"/>
              <a:t> - </a:t>
            </a:r>
            <a:r>
              <a:rPr lang="en-US" b="1"/>
              <a:t>Topic 1:1/1:2 </a:t>
            </a:r>
            <a:r>
              <a:rPr lang="en-US" b="1" dirty="0"/>
              <a:t>Involvement in Vietnam, 1954 - 64</a:t>
            </a:r>
          </a:p>
        </p:txBody>
      </p:sp>
      <p:graphicFrame>
        <p:nvGraphicFramePr>
          <p:cNvPr id="14" name="Table 13">
            <a:extLst>
              <a:ext uri="{FF2B5EF4-FFF2-40B4-BE49-F238E27FC236}">
                <a16:creationId xmlns:a16="http://schemas.microsoft.com/office/drawing/2014/main" xmlns="" id="{FFE1B6C5-DECB-445F-9DB7-B1AC883788EA}"/>
              </a:ext>
            </a:extLst>
          </p:cNvPr>
          <p:cNvGraphicFramePr>
            <a:graphicFrameLocks noGrp="1"/>
          </p:cNvGraphicFramePr>
          <p:nvPr>
            <p:extLst>
              <p:ext uri="{D42A27DB-BD31-4B8C-83A1-F6EECF244321}">
                <p14:modId xmlns:p14="http://schemas.microsoft.com/office/powerpoint/2010/main" val="2170635305"/>
              </p:ext>
            </p:extLst>
          </p:nvPr>
        </p:nvGraphicFramePr>
        <p:xfrm>
          <a:off x="159001" y="3698511"/>
          <a:ext cx="4793999" cy="2949214"/>
        </p:xfrm>
        <a:graphic>
          <a:graphicData uri="http://schemas.openxmlformats.org/drawingml/2006/table">
            <a:tbl>
              <a:tblPr firstRow="1" bandRow="1">
                <a:tableStyleId>{5940675A-B579-460E-94D1-54222C63F5DA}</a:tableStyleId>
              </a:tblPr>
              <a:tblGrid>
                <a:gridCol w="1013083">
                  <a:extLst>
                    <a:ext uri="{9D8B030D-6E8A-4147-A177-3AD203B41FA5}">
                      <a16:colId xmlns:a16="http://schemas.microsoft.com/office/drawing/2014/main" xmlns="" val="20001"/>
                    </a:ext>
                  </a:extLst>
                </a:gridCol>
                <a:gridCol w="3780916">
                  <a:extLst>
                    <a:ext uri="{9D8B030D-6E8A-4147-A177-3AD203B41FA5}">
                      <a16:colId xmlns:a16="http://schemas.microsoft.com/office/drawing/2014/main" xmlns="" val="20002"/>
                    </a:ext>
                  </a:extLst>
                </a:gridCol>
              </a:tblGrid>
              <a:tr h="327934">
                <a:tc gridSpan="2">
                  <a:txBody>
                    <a:bodyPr/>
                    <a:lstStyle/>
                    <a:p>
                      <a:r>
                        <a:rPr lang="en-US" sz="1200" b="1" dirty="0"/>
                        <a:t>2. Key People – give 2 facts about each person</a:t>
                      </a:r>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txBody>
                  <a:tcPr/>
                </a:tc>
                <a:extLst>
                  <a:ext uri="{0D108BD9-81ED-4DB2-BD59-A6C34878D82A}">
                    <a16:rowId xmlns:a16="http://schemas.microsoft.com/office/drawing/2014/main" xmlns="" val="10000"/>
                  </a:ext>
                </a:extLst>
              </a:tr>
              <a:tr h="257945">
                <a:tc>
                  <a:txBody>
                    <a:bodyPr/>
                    <a:lstStyle/>
                    <a:p>
                      <a:r>
                        <a:rPr lang="en-US" sz="1100" b="1" dirty="0"/>
                        <a:t>Ho Chi Minh</a:t>
                      </a:r>
                    </a:p>
                    <a:p>
                      <a:endParaRPr lang="en-US" sz="1100" b="1" dirty="0"/>
                    </a:p>
                    <a:p>
                      <a:endParaRPr lang="en-US" sz="1100" b="1" dirty="0"/>
                    </a:p>
                    <a:p>
                      <a:endParaRPr lang="en-US" sz="1100" b="1" dirty="0"/>
                    </a:p>
                  </a:txBody>
                  <a:tcPr/>
                </a:tc>
                <a:tc>
                  <a:txBody>
                    <a:bodyPr/>
                    <a:lstStyle/>
                    <a:p>
                      <a:endParaRPr lang="en-US" sz="1100" dirty="0"/>
                    </a:p>
                  </a:txBody>
                  <a:tcPr/>
                </a:tc>
                <a:extLst>
                  <a:ext uri="{0D108BD9-81ED-4DB2-BD59-A6C34878D82A}">
                    <a16:rowId xmlns:a16="http://schemas.microsoft.com/office/drawing/2014/main" xmlns="" val="10001"/>
                  </a:ext>
                </a:extLst>
              </a:tr>
              <a:tr h="424850">
                <a:tc>
                  <a:txBody>
                    <a:bodyPr/>
                    <a:lstStyle/>
                    <a:p>
                      <a:r>
                        <a:rPr lang="en-US" sz="1100" b="1" dirty="0"/>
                        <a:t>Ngo </a:t>
                      </a:r>
                      <a:r>
                        <a:rPr lang="en-US" sz="1100" b="1" dirty="0" err="1"/>
                        <a:t>Dinh</a:t>
                      </a:r>
                      <a:r>
                        <a:rPr lang="en-US" sz="1100" b="1" dirty="0"/>
                        <a:t> Diem</a:t>
                      </a:r>
                    </a:p>
                    <a:p>
                      <a:endParaRPr lang="en-US" sz="1100" b="1" dirty="0"/>
                    </a:p>
                    <a:p>
                      <a:pPr lvl="0">
                        <a:buNone/>
                      </a:pPr>
                      <a:endParaRPr lang="en-US" sz="1100" b="1" dirty="0"/>
                    </a:p>
                    <a:p>
                      <a:pPr lvl="0">
                        <a:buNone/>
                      </a:pPr>
                      <a:endParaRPr lang="en-US" sz="1100" b="1" dirty="0"/>
                    </a:p>
                  </a:txBody>
                  <a:tcPr/>
                </a:tc>
                <a:tc>
                  <a:txBody>
                    <a:bodyPr/>
                    <a:lstStyle/>
                    <a:p>
                      <a:endParaRPr lang="en-GB" sz="11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xmlns="" val="10002"/>
                  </a:ext>
                </a:extLst>
              </a:tr>
              <a:tr h="424850">
                <a:tc>
                  <a:txBody>
                    <a:bodyPr/>
                    <a:lstStyle/>
                    <a:p>
                      <a:r>
                        <a:rPr lang="en-US" sz="1100" b="1" dirty="0"/>
                        <a:t>President Kennedy</a:t>
                      </a:r>
                    </a:p>
                    <a:p>
                      <a:endParaRPr lang="en-US" sz="1100" b="1" dirty="0"/>
                    </a:p>
                    <a:p>
                      <a:endParaRPr lang="en-US" sz="1100" b="1" dirty="0"/>
                    </a:p>
                    <a:p>
                      <a:endParaRPr lang="en-US" sz="1100" b="1" dirty="0"/>
                    </a:p>
                  </a:txBody>
                  <a:tcPr/>
                </a:tc>
                <a:tc>
                  <a:txBody>
                    <a:bodyPr/>
                    <a:lstStyle/>
                    <a:p>
                      <a:endParaRPr lang="en-US" sz="1100" dirty="0"/>
                    </a:p>
                  </a:txBody>
                  <a:tcPr/>
                </a:tc>
                <a:extLst>
                  <a:ext uri="{0D108BD9-81ED-4DB2-BD59-A6C34878D82A}">
                    <a16:rowId xmlns:a16="http://schemas.microsoft.com/office/drawing/2014/main" xmlns="" val="10003"/>
                  </a:ext>
                </a:extLst>
              </a:tr>
            </a:tbl>
          </a:graphicData>
        </a:graphic>
      </p:graphicFrame>
      <p:graphicFrame>
        <p:nvGraphicFramePr>
          <p:cNvPr id="9" name="Table 8">
            <a:extLst>
              <a:ext uri="{FF2B5EF4-FFF2-40B4-BE49-F238E27FC236}">
                <a16:creationId xmlns:a16="http://schemas.microsoft.com/office/drawing/2014/main" xmlns="" id="{62CEB85A-70AB-4E94-B135-9C888000EFB4}"/>
              </a:ext>
            </a:extLst>
          </p:cNvPr>
          <p:cNvGraphicFramePr>
            <a:graphicFrameLocks noGrp="1"/>
          </p:cNvGraphicFramePr>
          <p:nvPr>
            <p:extLst>
              <p:ext uri="{D42A27DB-BD31-4B8C-83A1-F6EECF244321}">
                <p14:modId xmlns:p14="http://schemas.microsoft.com/office/powerpoint/2010/main" val="275456035"/>
              </p:ext>
            </p:extLst>
          </p:nvPr>
        </p:nvGraphicFramePr>
        <p:xfrm>
          <a:off x="5056416" y="2971702"/>
          <a:ext cx="4690583" cy="3676023"/>
        </p:xfrm>
        <a:graphic>
          <a:graphicData uri="http://schemas.openxmlformats.org/drawingml/2006/table">
            <a:tbl>
              <a:tblPr firstRow="1" bandRow="1">
                <a:tableStyleId>{5940675A-B579-460E-94D1-54222C63F5DA}</a:tableStyleId>
              </a:tblPr>
              <a:tblGrid>
                <a:gridCol w="4690583">
                  <a:extLst>
                    <a:ext uri="{9D8B030D-6E8A-4147-A177-3AD203B41FA5}">
                      <a16:colId xmlns:a16="http://schemas.microsoft.com/office/drawing/2014/main" xmlns="" val="20001"/>
                    </a:ext>
                  </a:extLst>
                </a:gridCol>
              </a:tblGrid>
              <a:tr h="535891">
                <a:tc>
                  <a:txBody>
                    <a:bodyPr/>
                    <a:lstStyle/>
                    <a:p>
                      <a:pPr lvl="0" algn="l">
                        <a:buNone/>
                      </a:pPr>
                      <a:r>
                        <a:rPr lang="en-US" sz="1200" b="1" dirty="0"/>
                        <a:t>4. Label the North Vietnamese flag explaining why the Vietcong were such a threat by 1964. Headings had been provided for you</a:t>
                      </a:r>
                    </a:p>
                  </a:txBody>
                  <a:tcPr/>
                </a:tc>
                <a:extLst>
                  <a:ext uri="{0D108BD9-81ED-4DB2-BD59-A6C34878D82A}">
                    <a16:rowId xmlns:a16="http://schemas.microsoft.com/office/drawing/2014/main" xmlns="" val="3562140781"/>
                  </a:ext>
                </a:extLst>
              </a:tr>
              <a:tr h="3140132">
                <a:tc>
                  <a:txBody>
                    <a:bodyPr/>
                    <a:lstStyle/>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txBody>
                  <a:tcPr/>
                </a:tc>
                <a:extLst>
                  <a:ext uri="{0D108BD9-81ED-4DB2-BD59-A6C34878D82A}">
                    <a16:rowId xmlns:a16="http://schemas.microsoft.com/office/drawing/2014/main" xmlns="" val="10000"/>
                  </a:ext>
                </a:extLst>
              </a:tr>
            </a:tbl>
          </a:graphicData>
        </a:graphic>
      </p:graphicFrame>
      <p:pic>
        <p:nvPicPr>
          <p:cNvPr id="10" name="Graphic 9">
            <a:extLst>
              <a:ext uri="{FF2B5EF4-FFF2-40B4-BE49-F238E27FC236}">
                <a16:creationId xmlns:a16="http://schemas.microsoft.com/office/drawing/2014/main" xmlns="" id="{0ECA560E-554D-499B-AF8F-9EB548D93E9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940293" y="4684449"/>
            <a:ext cx="922827" cy="615218"/>
          </a:xfrm>
          <a:prstGeom prst="rect">
            <a:avLst/>
          </a:prstGeom>
        </p:spPr>
      </p:pic>
      <p:sp>
        <p:nvSpPr>
          <p:cNvPr id="13" name="TextBox 12">
            <a:extLst>
              <a:ext uri="{FF2B5EF4-FFF2-40B4-BE49-F238E27FC236}">
                <a16:creationId xmlns:a16="http://schemas.microsoft.com/office/drawing/2014/main" xmlns="" id="{A9A37DF2-F80F-4406-B491-0537CF163104}"/>
              </a:ext>
            </a:extLst>
          </p:cNvPr>
          <p:cNvSpPr txBox="1"/>
          <p:nvPr/>
        </p:nvSpPr>
        <p:spPr>
          <a:xfrm>
            <a:off x="5348653" y="3729471"/>
            <a:ext cx="1241927" cy="261610"/>
          </a:xfrm>
          <a:prstGeom prst="rect">
            <a:avLst/>
          </a:prstGeom>
          <a:noFill/>
        </p:spPr>
        <p:txBody>
          <a:bodyPr wrap="square" rtlCol="0">
            <a:spAutoFit/>
          </a:bodyPr>
          <a:lstStyle/>
          <a:p>
            <a:r>
              <a:rPr lang="en-GB" sz="1100" b="1" dirty="0"/>
              <a:t>Foreign support</a:t>
            </a:r>
          </a:p>
        </p:txBody>
      </p:sp>
      <p:sp>
        <p:nvSpPr>
          <p:cNvPr id="15" name="TextBox 14">
            <a:extLst>
              <a:ext uri="{FF2B5EF4-FFF2-40B4-BE49-F238E27FC236}">
                <a16:creationId xmlns:a16="http://schemas.microsoft.com/office/drawing/2014/main" xmlns="" id="{75B921AC-2FDC-4DC0-96FF-425F16FD25D2}"/>
              </a:ext>
            </a:extLst>
          </p:cNvPr>
          <p:cNvSpPr txBox="1"/>
          <p:nvPr/>
        </p:nvSpPr>
        <p:spPr>
          <a:xfrm>
            <a:off x="7754567" y="3697271"/>
            <a:ext cx="1829800" cy="261610"/>
          </a:xfrm>
          <a:prstGeom prst="rect">
            <a:avLst/>
          </a:prstGeom>
          <a:noFill/>
        </p:spPr>
        <p:txBody>
          <a:bodyPr wrap="square" rtlCol="0">
            <a:spAutoFit/>
          </a:bodyPr>
          <a:lstStyle/>
          <a:p>
            <a:r>
              <a:rPr lang="en-GB" sz="1100" b="1" dirty="0"/>
              <a:t>S Vietnamese government</a:t>
            </a:r>
          </a:p>
        </p:txBody>
      </p:sp>
      <p:sp>
        <p:nvSpPr>
          <p:cNvPr id="16" name="TextBox 15">
            <a:extLst>
              <a:ext uri="{FF2B5EF4-FFF2-40B4-BE49-F238E27FC236}">
                <a16:creationId xmlns:a16="http://schemas.microsoft.com/office/drawing/2014/main" xmlns="" id="{C305674A-B072-4821-9E52-AC7AC53C8F4F}"/>
              </a:ext>
            </a:extLst>
          </p:cNvPr>
          <p:cNvSpPr txBox="1"/>
          <p:nvPr/>
        </p:nvSpPr>
        <p:spPr>
          <a:xfrm>
            <a:off x="5348652" y="5398523"/>
            <a:ext cx="1241927" cy="261610"/>
          </a:xfrm>
          <a:prstGeom prst="rect">
            <a:avLst/>
          </a:prstGeom>
          <a:noFill/>
        </p:spPr>
        <p:txBody>
          <a:bodyPr wrap="square" rtlCol="0">
            <a:spAutoFit/>
          </a:bodyPr>
          <a:lstStyle/>
          <a:p>
            <a:r>
              <a:rPr lang="en-GB" sz="1100" b="1" dirty="0"/>
              <a:t>Vietcong Ideals</a:t>
            </a:r>
          </a:p>
        </p:txBody>
      </p:sp>
      <p:sp>
        <p:nvSpPr>
          <p:cNvPr id="17" name="TextBox 16">
            <a:extLst>
              <a:ext uri="{FF2B5EF4-FFF2-40B4-BE49-F238E27FC236}">
                <a16:creationId xmlns:a16="http://schemas.microsoft.com/office/drawing/2014/main" xmlns="" id="{A95DB508-6A95-4254-94ED-4C68BDE1D8D6}"/>
              </a:ext>
            </a:extLst>
          </p:cNvPr>
          <p:cNvSpPr txBox="1"/>
          <p:nvPr/>
        </p:nvSpPr>
        <p:spPr>
          <a:xfrm>
            <a:off x="8196991" y="5398523"/>
            <a:ext cx="1241927" cy="261610"/>
          </a:xfrm>
          <a:prstGeom prst="rect">
            <a:avLst/>
          </a:prstGeom>
          <a:noFill/>
        </p:spPr>
        <p:txBody>
          <a:bodyPr wrap="square" rtlCol="0">
            <a:spAutoFit/>
          </a:bodyPr>
          <a:lstStyle/>
          <a:p>
            <a:r>
              <a:rPr lang="en-GB" sz="1100" b="1" dirty="0"/>
              <a:t>Local support</a:t>
            </a:r>
          </a:p>
        </p:txBody>
      </p:sp>
    </p:spTree>
    <p:extLst>
      <p:ext uri="{BB962C8B-B14F-4D97-AF65-F5344CB8AC3E}">
        <p14:creationId xmlns:p14="http://schemas.microsoft.com/office/powerpoint/2010/main" val="164707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445" y="55030"/>
            <a:ext cx="9462555" cy="369332"/>
          </a:xfrm>
          <a:prstGeom prst="rect">
            <a:avLst/>
          </a:prstGeom>
          <a:noFill/>
        </p:spPr>
        <p:txBody>
          <a:bodyPr wrap="square" rtlCol="0">
            <a:spAutoFit/>
          </a:bodyPr>
          <a:lstStyle/>
          <a:p>
            <a:pPr algn="ctr"/>
            <a:r>
              <a:rPr lang="en-US" b="1" dirty="0"/>
              <a:t>Knowledge </a:t>
            </a:r>
            <a:r>
              <a:rPr lang="en-US" b="1" dirty="0" err="1"/>
              <a:t>Organiser</a:t>
            </a:r>
            <a:r>
              <a:rPr lang="en-US" b="1" dirty="0"/>
              <a:t> - Topic 1.3: The nature of the conflict, 1964 - 68</a:t>
            </a:r>
          </a:p>
        </p:txBody>
      </p:sp>
      <p:graphicFrame>
        <p:nvGraphicFramePr>
          <p:cNvPr id="11" name="Table 10"/>
          <p:cNvGraphicFramePr>
            <a:graphicFrameLocks noGrp="1"/>
          </p:cNvGraphicFramePr>
          <p:nvPr>
            <p:extLst/>
          </p:nvPr>
        </p:nvGraphicFramePr>
        <p:xfrm>
          <a:off x="5113870" y="876575"/>
          <a:ext cx="4625412" cy="3017520"/>
        </p:xfrm>
        <a:graphic>
          <a:graphicData uri="http://schemas.openxmlformats.org/drawingml/2006/table">
            <a:tbl>
              <a:tblPr firstRow="1" bandRow="1">
                <a:tableStyleId>{5940675A-B579-460E-94D1-54222C63F5DA}</a:tableStyleId>
              </a:tblPr>
              <a:tblGrid>
                <a:gridCol w="943318">
                  <a:extLst>
                    <a:ext uri="{9D8B030D-6E8A-4147-A177-3AD203B41FA5}">
                      <a16:colId xmlns:a16="http://schemas.microsoft.com/office/drawing/2014/main" xmlns="" val="20000"/>
                    </a:ext>
                  </a:extLst>
                </a:gridCol>
                <a:gridCol w="3682094">
                  <a:extLst>
                    <a:ext uri="{9D8B030D-6E8A-4147-A177-3AD203B41FA5}">
                      <a16:colId xmlns:a16="http://schemas.microsoft.com/office/drawing/2014/main" xmlns="" val="20002"/>
                    </a:ext>
                  </a:extLst>
                </a:gridCol>
              </a:tblGrid>
              <a:tr h="424850">
                <a:tc>
                  <a:txBody>
                    <a:bodyPr/>
                    <a:lstStyle/>
                    <a:p>
                      <a:r>
                        <a:rPr lang="en-US" sz="1200" b="1" dirty="0"/>
                        <a:t>Aug 1961</a:t>
                      </a:r>
                    </a:p>
                  </a:txBody>
                  <a:tcPr/>
                </a:tc>
                <a:tc>
                  <a:txBody>
                    <a:bodyPr/>
                    <a:lstStyle/>
                    <a:p>
                      <a:r>
                        <a:rPr lang="en-US" sz="1200" i="0" dirty="0"/>
                        <a:t>First use of chemical weapons to destroy crops so that the VC could not be fed.</a:t>
                      </a:r>
                    </a:p>
                  </a:txBody>
                  <a:tcPr/>
                </a:tc>
                <a:extLst>
                  <a:ext uri="{0D108BD9-81ED-4DB2-BD59-A6C34878D82A}">
                    <a16:rowId xmlns:a16="http://schemas.microsoft.com/office/drawing/2014/main" xmlns="" val="2392835913"/>
                  </a:ext>
                </a:extLst>
              </a:tr>
              <a:tr h="424850">
                <a:tc>
                  <a:txBody>
                    <a:bodyPr/>
                    <a:lstStyle/>
                    <a:p>
                      <a:r>
                        <a:rPr lang="en-US" sz="1200" b="1" dirty="0"/>
                        <a:t>Feb 1965</a:t>
                      </a:r>
                    </a:p>
                  </a:txBody>
                  <a:tcPr/>
                </a:tc>
                <a:tc>
                  <a:txBody>
                    <a:bodyPr/>
                    <a:lstStyle/>
                    <a:p>
                      <a:r>
                        <a:rPr lang="en-US" sz="1200" dirty="0"/>
                        <a:t>Johnson begins </a:t>
                      </a:r>
                      <a:r>
                        <a:rPr lang="en-US" sz="1200" i="1" dirty="0"/>
                        <a:t>Operation Rolling Thunder. </a:t>
                      </a:r>
                      <a:r>
                        <a:rPr lang="en-US" sz="1200" i="0" dirty="0"/>
                        <a:t>This lasted until 1968</a:t>
                      </a:r>
                      <a:endParaRPr lang="en-US" sz="1200" i="1" dirty="0"/>
                    </a:p>
                  </a:txBody>
                  <a:tcPr/>
                </a:tc>
                <a:extLst>
                  <a:ext uri="{0D108BD9-81ED-4DB2-BD59-A6C34878D82A}">
                    <a16:rowId xmlns:a16="http://schemas.microsoft.com/office/drawing/2014/main" xmlns="" val="10003"/>
                  </a:ext>
                </a:extLst>
              </a:tr>
              <a:tr h="424850">
                <a:tc>
                  <a:txBody>
                    <a:bodyPr/>
                    <a:lstStyle/>
                    <a:p>
                      <a:r>
                        <a:rPr lang="en-US" sz="1200" b="1" dirty="0"/>
                        <a:t>8 March 1965</a:t>
                      </a:r>
                    </a:p>
                  </a:txBody>
                  <a:tcPr/>
                </a:tc>
                <a:tc>
                  <a:txBody>
                    <a:bodyPr/>
                    <a:lstStyle/>
                    <a:p>
                      <a:r>
                        <a:rPr lang="en-US" sz="1200" dirty="0"/>
                        <a:t>Johnson sends ground forces to Vietnam. Previously the only troops in Vietnam were the air force.  Johnson used the draft to get the greater number of troops required. </a:t>
                      </a:r>
                    </a:p>
                  </a:txBody>
                  <a:tcPr/>
                </a:tc>
                <a:extLst>
                  <a:ext uri="{0D108BD9-81ED-4DB2-BD59-A6C34878D82A}">
                    <a16:rowId xmlns:a16="http://schemas.microsoft.com/office/drawing/2014/main" xmlns="" val="10004"/>
                  </a:ext>
                </a:extLst>
              </a:tr>
              <a:tr h="424850">
                <a:tc>
                  <a:txBody>
                    <a:bodyPr/>
                    <a:lstStyle/>
                    <a:p>
                      <a:r>
                        <a:rPr lang="en-US" sz="1200" b="1" dirty="0"/>
                        <a:t>Jan 1968</a:t>
                      </a:r>
                    </a:p>
                  </a:txBody>
                  <a:tcPr/>
                </a:tc>
                <a:tc>
                  <a:txBody>
                    <a:bodyPr/>
                    <a:lstStyle/>
                    <a:p>
                      <a:r>
                        <a:rPr lang="en-US" sz="1200" dirty="0"/>
                        <a:t>The VC launch the Tet offensive. This was different as cities were attacked. They were aiming to overthrow the South Vietnamese government. Thousands of VC died.</a:t>
                      </a:r>
                    </a:p>
                  </a:txBody>
                  <a:tcPr/>
                </a:tc>
                <a:extLst>
                  <a:ext uri="{0D108BD9-81ED-4DB2-BD59-A6C34878D82A}">
                    <a16:rowId xmlns:a16="http://schemas.microsoft.com/office/drawing/2014/main" xmlns="" val="1569576348"/>
                  </a:ext>
                </a:extLst>
              </a:tr>
              <a:tr h="424850">
                <a:tc>
                  <a:txBody>
                    <a:bodyPr/>
                    <a:lstStyle/>
                    <a:p>
                      <a:r>
                        <a:rPr lang="en-US" sz="1200" b="1" dirty="0"/>
                        <a:t>1970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Over 24% of South Vietnam had been sprayed, including use of Agent Orange. The chemicals carried a poison that did not dissolve in water and stayed in the soils. Babies were born with birth defects.</a:t>
                      </a:r>
                    </a:p>
                  </a:txBody>
                  <a:tcPr/>
                </a:tc>
                <a:extLst>
                  <a:ext uri="{0D108BD9-81ED-4DB2-BD59-A6C34878D82A}">
                    <a16:rowId xmlns:a16="http://schemas.microsoft.com/office/drawing/2014/main" xmlns="" val="10005"/>
                  </a:ext>
                </a:extLst>
              </a:tr>
            </a:tbl>
          </a:graphicData>
        </a:graphic>
      </p:graphicFrame>
      <p:sp>
        <p:nvSpPr>
          <p:cNvPr id="14" name="TextBox 13"/>
          <p:cNvSpPr txBox="1"/>
          <p:nvPr/>
        </p:nvSpPr>
        <p:spPr>
          <a:xfrm>
            <a:off x="55584" y="424362"/>
            <a:ext cx="4847682" cy="307777"/>
          </a:xfrm>
          <a:prstGeom prst="rect">
            <a:avLst/>
          </a:prstGeom>
          <a:noFill/>
        </p:spPr>
        <p:txBody>
          <a:bodyPr wrap="square" rtlCol="0">
            <a:spAutoFit/>
          </a:bodyPr>
          <a:lstStyle/>
          <a:p>
            <a:r>
              <a:rPr lang="en-US" sz="1400" b="1" u="sng" dirty="0"/>
              <a:t>Key Words</a:t>
            </a:r>
          </a:p>
        </p:txBody>
      </p:sp>
      <p:graphicFrame>
        <p:nvGraphicFramePr>
          <p:cNvPr id="2" name="Table 1"/>
          <p:cNvGraphicFramePr>
            <a:graphicFrameLocks noGrp="1"/>
          </p:cNvGraphicFramePr>
          <p:nvPr>
            <p:extLst/>
          </p:nvPr>
        </p:nvGraphicFramePr>
        <p:xfrm>
          <a:off x="134234" y="876575"/>
          <a:ext cx="4818766" cy="5669280"/>
        </p:xfrm>
        <a:graphic>
          <a:graphicData uri="http://schemas.openxmlformats.org/drawingml/2006/table">
            <a:tbl>
              <a:tblPr firstRow="1" bandRow="1">
                <a:tableStyleId>{5940675A-B579-460E-94D1-54222C63F5DA}</a:tableStyleId>
              </a:tblPr>
              <a:tblGrid>
                <a:gridCol w="351919">
                  <a:extLst>
                    <a:ext uri="{9D8B030D-6E8A-4147-A177-3AD203B41FA5}">
                      <a16:colId xmlns:a16="http://schemas.microsoft.com/office/drawing/2014/main" xmlns="" val="20000"/>
                    </a:ext>
                  </a:extLst>
                </a:gridCol>
                <a:gridCol w="1080267">
                  <a:extLst>
                    <a:ext uri="{9D8B030D-6E8A-4147-A177-3AD203B41FA5}">
                      <a16:colId xmlns:a16="http://schemas.microsoft.com/office/drawing/2014/main" xmlns="" val="20001"/>
                    </a:ext>
                  </a:extLst>
                </a:gridCol>
                <a:gridCol w="3386580">
                  <a:extLst>
                    <a:ext uri="{9D8B030D-6E8A-4147-A177-3AD203B41FA5}">
                      <a16:colId xmlns:a16="http://schemas.microsoft.com/office/drawing/2014/main" xmlns="" val="20002"/>
                    </a:ext>
                  </a:extLst>
                </a:gridCol>
              </a:tblGrid>
              <a:tr h="247775">
                <a:tc>
                  <a:txBody>
                    <a:bodyPr/>
                    <a:lstStyle/>
                    <a:p>
                      <a:r>
                        <a:rPr lang="en-US" sz="1200" b="1"/>
                        <a:t>1</a:t>
                      </a:r>
                    </a:p>
                  </a:txBody>
                  <a:tcPr/>
                </a:tc>
                <a:tc>
                  <a:txBody>
                    <a:bodyPr/>
                    <a:lstStyle/>
                    <a:p>
                      <a:r>
                        <a:rPr lang="en-US" sz="1200" b="1" dirty="0"/>
                        <a:t>Guerilla tactics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Tactics that avoid big battles. Instead attacks involving blowing up the enemy, ambushing them and striking them with sudden ‘hit and run’ tactics. The VC could easily blend in with the normal population.</a:t>
                      </a:r>
                    </a:p>
                  </a:txBody>
                  <a:tcPr/>
                </a:tc>
                <a:extLst>
                  <a:ext uri="{0D108BD9-81ED-4DB2-BD59-A6C34878D82A}">
                    <a16:rowId xmlns:a16="http://schemas.microsoft.com/office/drawing/2014/main" xmlns="" val="10000"/>
                  </a:ext>
                </a:extLst>
              </a:tr>
              <a:tr h="247775">
                <a:tc>
                  <a:txBody>
                    <a:bodyPr/>
                    <a:lstStyle/>
                    <a:p>
                      <a:r>
                        <a:rPr lang="en-US" sz="1200" b="1" dirty="0"/>
                        <a:t>2</a:t>
                      </a:r>
                    </a:p>
                  </a:txBody>
                  <a:tcPr/>
                </a:tc>
                <a:tc>
                  <a:txBody>
                    <a:bodyPr/>
                    <a:lstStyle/>
                    <a:p>
                      <a:r>
                        <a:rPr lang="en-US" sz="1200" b="1" dirty="0"/>
                        <a:t>Tunnel network</a:t>
                      </a:r>
                    </a:p>
                  </a:txBody>
                  <a:tcPr/>
                </a:tc>
                <a:tc>
                  <a:txBody>
                    <a:bodyPr/>
                    <a:lstStyle/>
                    <a:p>
                      <a:pPr marL="0" marR="0" indent="0" algn="l" rtl="0">
                        <a:lnSpc>
                          <a:spcPct val="100000"/>
                        </a:lnSpc>
                        <a:spcBef>
                          <a:spcPts val="0"/>
                        </a:spcBef>
                        <a:spcAft>
                          <a:spcPts val="0"/>
                        </a:spcAft>
                        <a:buFontTx/>
                        <a:buNone/>
                      </a:pPr>
                      <a:r>
                        <a:rPr lang="en-US" sz="1200" dirty="0"/>
                        <a:t>The VC built almost 100 miles of tunnels on several levels connecting he villages around Saigon. This helped them move around unnoticed.</a:t>
                      </a:r>
                    </a:p>
                  </a:txBody>
                  <a:tcPr/>
                </a:tc>
                <a:extLst>
                  <a:ext uri="{0D108BD9-81ED-4DB2-BD59-A6C34878D82A}">
                    <a16:rowId xmlns:a16="http://schemas.microsoft.com/office/drawing/2014/main" xmlns="" val="10001"/>
                  </a:ext>
                </a:extLst>
              </a:tr>
              <a:tr h="247775">
                <a:tc>
                  <a:txBody>
                    <a:bodyPr/>
                    <a:lstStyle/>
                    <a:p>
                      <a:r>
                        <a:rPr lang="en-US" sz="1200" b="1"/>
                        <a:t>3</a:t>
                      </a:r>
                    </a:p>
                  </a:txBody>
                  <a:tcPr/>
                </a:tc>
                <a:tc>
                  <a:txBody>
                    <a:bodyPr/>
                    <a:lstStyle/>
                    <a:p>
                      <a:r>
                        <a:rPr lang="en-US" sz="1200" b="1" dirty="0"/>
                        <a:t>Tunnel rats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US troops who were small enough and went down the tunnels to collapse them.</a:t>
                      </a:r>
                    </a:p>
                  </a:txBody>
                  <a:tcPr/>
                </a:tc>
                <a:extLst>
                  <a:ext uri="{0D108BD9-81ED-4DB2-BD59-A6C34878D82A}">
                    <a16:rowId xmlns:a16="http://schemas.microsoft.com/office/drawing/2014/main" xmlns="" val="10002"/>
                  </a:ext>
                </a:extLst>
              </a:tr>
              <a:tr h="247775">
                <a:tc>
                  <a:txBody>
                    <a:bodyPr/>
                    <a:lstStyle/>
                    <a:p>
                      <a:r>
                        <a:rPr lang="en-US" sz="1200" b="1"/>
                        <a:t>4</a:t>
                      </a:r>
                    </a:p>
                  </a:txBody>
                  <a:tcPr/>
                </a:tc>
                <a:tc>
                  <a:txBody>
                    <a:bodyPr/>
                    <a:lstStyle/>
                    <a:p>
                      <a:r>
                        <a:rPr lang="en-US" sz="1200" b="1" dirty="0"/>
                        <a:t>Operation Rolling Thunder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Bombing campaign over North Vietnam targeting the Ho Chi Minh Trail and the little industry there was in North Vietnam.</a:t>
                      </a:r>
                    </a:p>
                  </a:txBody>
                  <a:tcPr/>
                </a:tc>
                <a:extLst>
                  <a:ext uri="{0D108BD9-81ED-4DB2-BD59-A6C34878D82A}">
                    <a16:rowId xmlns:a16="http://schemas.microsoft.com/office/drawing/2014/main" xmlns="" val="10003"/>
                  </a:ext>
                </a:extLst>
              </a:tr>
              <a:tr h="247775">
                <a:tc>
                  <a:txBody>
                    <a:bodyPr/>
                    <a:lstStyle/>
                    <a:p>
                      <a:r>
                        <a:rPr lang="en-US" sz="1200" b="1"/>
                        <a:t>5</a:t>
                      </a:r>
                    </a:p>
                  </a:txBody>
                  <a:tcPr/>
                </a:tc>
                <a:tc>
                  <a:txBody>
                    <a:bodyPr/>
                    <a:lstStyle/>
                    <a:p>
                      <a:r>
                        <a:rPr lang="en-US" sz="1200" b="1" dirty="0"/>
                        <a:t>Napalm</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A slow burning petrol mixture that stuck to the skin and could burnt through to the bone</a:t>
                      </a:r>
                    </a:p>
                  </a:txBody>
                  <a:tcPr/>
                </a:tc>
                <a:extLst>
                  <a:ext uri="{0D108BD9-81ED-4DB2-BD59-A6C34878D82A}">
                    <a16:rowId xmlns:a16="http://schemas.microsoft.com/office/drawing/2014/main" xmlns="" val="10004"/>
                  </a:ext>
                </a:extLst>
              </a:tr>
              <a:tr h="247775">
                <a:tc>
                  <a:txBody>
                    <a:bodyPr/>
                    <a:lstStyle/>
                    <a:p>
                      <a:r>
                        <a:rPr lang="en-US" sz="1200" b="1" dirty="0"/>
                        <a:t>6</a:t>
                      </a:r>
                    </a:p>
                  </a:txBody>
                  <a:tcPr/>
                </a:tc>
                <a:tc>
                  <a:txBody>
                    <a:bodyPr/>
                    <a:lstStyle/>
                    <a:p>
                      <a:r>
                        <a:rPr lang="en-US" sz="1200" b="1" dirty="0"/>
                        <a:t>Agent Orange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A stronger herbicide used to kill crops</a:t>
                      </a:r>
                    </a:p>
                  </a:txBody>
                  <a:tcPr/>
                </a:tc>
                <a:extLst>
                  <a:ext uri="{0D108BD9-81ED-4DB2-BD59-A6C34878D82A}">
                    <a16:rowId xmlns:a16="http://schemas.microsoft.com/office/drawing/2014/main" xmlns="" val="2738160932"/>
                  </a:ext>
                </a:extLst>
              </a:tr>
              <a:tr h="247775">
                <a:tc>
                  <a:txBody>
                    <a:bodyPr/>
                    <a:lstStyle/>
                    <a:p>
                      <a:r>
                        <a:rPr lang="en-US" sz="1200" b="1" dirty="0"/>
                        <a:t>7</a:t>
                      </a:r>
                    </a:p>
                  </a:txBody>
                  <a:tcPr/>
                </a:tc>
                <a:tc>
                  <a:txBody>
                    <a:bodyPr/>
                    <a:lstStyle/>
                    <a:p>
                      <a:r>
                        <a:rPr lang="en-US" sz="1200" b="1" dirty="0"/>
                        <a:t>Search and Destroy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Small units ordered to search the jungle for VC camps and supplies,</a:t>
                      </a:r>
                    </a:p>
                  </a:txBody>
                  <a:tcPr/>
                </a:tc>
                <a:extLst>
                  <a:ext uri="{0D108BD9-81ED-4DB2-BD59-A6C34878D82A}">
                    <a16:rowId xmlns:a16="http://schemas.microsoft.com/office/drawing/2014/main" xmlns="" val="10005"/>
                  </a:ext>
                </a:extLst>
              </a:tr>
              <a:tr h="247775">
                <a:tc>
                  <a:txBody>
                    <a:bodyPr/>
                    <a:lstStyle/>
                    <a:p>
                      <a:r>
                        <a:rPr lang="en-US" sz="1200" b="1" dirty="0"/>
                        <a:t>8</a:t>
                      </a:r>
                    </a:p>
                  </a:txBody>
                  <a:tcPr/>
                </a:tc>
                <a:tc>
                  <a:txBody>
                    <a:bodyPr/>
                    <a:lstStyle/>
                    <a:p>
                      <a:r>
                        <a:rPr lang="en-US" sz="1200" b="1" dirty="0"/>
                        <a:t>Operation Ranch Hand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a:t>Programme</a:t>
                      </a:r>
                      <a:r>
                        <a:rPr lang="en-US" sz="1200" dirty="0"/>
                        <a:t> that aimed to destroy the crops and jungle in South Vietnam.</a:t>
                      </a:r>
                    </a:p>
                  </a:txBody>
                  <a:tcPr/>
                </a:tc>
                <a:extLst>
                  <a:ext uri="{0D108BD9-81ED-4DB2-BD59-A6C34878D82A}">
                    <a16:rowId xmlns:a16="http://schemas.microsoft.com/office/drawing/2014/main" xmlns="" val="10006"/>
                  </a:ext>
                </a:extLst>
              </a:tr>
              <a:tr h="247775">
                <a:tc>
                  <a:txBody>
                    <a:bodyPr/>
                    <a:lstStyle/>
                    <a:p>
                      <a:r>
                        <a:rPr lang="en-US" sz="1200" b="1" dirty="0"/>
                        <a:t>9</a:t>
                      </a:r>
                    </a:p>
                  </a:txBody>
                  <a:tcPr/>
                </a:tc>
                <a:tc>
                  <a:txBody>
                    <a:bodyPr/>
                    <a:lstStyle/>
                    <a:p>
                      <a:r>
                        <a:rPr lang="en-US" sz="1200" b="1" dirty="0"/>
                        <a:t>Embassy in Saigon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The VC temporarily took control of the Embassy. This led to greater opposition to the war in the USA from politicians and the public. </a:t>
                      </a:r>
                    </a:p>
                  </a:txBody>
                  <a:tcPr/>
                </a:tc>
                <a:extLst>
                  <a:ext uri="{0D108BD9-81ED-4DB2-BD59-A6C34878D82A}">
                    <a16:rowId xmlns:a16="http://schemas.microsoft.com/office/drawing/2014/main" xmlns="" val="1650614509"/>
                  </a:ext>
                </a:extLst>
              </a:tr>
              <a:tr h="247775">
                <a:tc>
                  <a:txBody>
                    <a:bodyPr/>
                    <a:lstStyle/>
                    <a:p>
                      <a:r>
                        <a:rPr lang="en-US" sz="1200" b="1" dirty="0"/>
                        <a:t>10</a:t>
                      </a:r>
                    </a:p>
                  </a:txBody>
                  <a:tcPr/>
                </a:tc>
                <a:tc>
                  <a:txBody>
                    <a:bodyPr/>
                    <a:lstStyle/>
                    <a:p>
                      <a:r>
                        <a:rPr lang="en-US" sz="1200" b="1" dirty="0"/>
                        <a:t>Walter Cronkite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CBS news reporter that reported on the events of the Tet Offensive. These events prompted Johnson to decide not to stand for re-election as President.</a:t>
                      </a:r>
                    </a:p>
                  </a:txBody>
                  <a:tcPr/>
                </a:tc>
                <a:extLst>
                  <a:ext uri="{0D108BD9-81ED-4DB2-BD59-A6C34878D82A}">
                    <a16:rowId xmlns:a16="http://schemas.microsoft.com/office/drawing/2014/main" xmlns="" val="3788195234"/>
                  </a:ext>
                </a:extLst>
              </a:tr>
            </a:tbl>
          </a:graphicData>
        </a:graphic>
      </p:graphicFrame>
      <p:sp>
        <p:nvSpPr>
          <p:cNvPr id="7" name="TextBox 6">
            <a:extLst>
              <a:ext uri="{FF2B5EF4-FFF2-40B4-BE49-F238E27FC236}">
                <a16:creationId xmlns:a16="http://schemas.microsoft.com/office/drawing/2014/main" xmlns="" id="{9C14674B-A16B-43FA-AABB-1A42E81DCDC4}"/>
              </a:ext>
            </a:extLst>
          </p:cNvPr>
          <p:cNvSpPr txBox="1"/>
          <p:nvPr/>
        </p:nvSpPr>
        <p:spPr>
          <a:xfrm>
            <a:off x="5002735" y="424362"/>
            <a:ext cx="4847682" cy="307777"/>
          </a:xfrm>
          <a:prstGeom prst="rect">
            <a:avLst/>
          </a:prstGeom>
          <a:noFill/>
        </p:spPr>
        <p:txBody>
          <a:bodyPr wrap="square" rtlCol="0">
            <a:spAutoFit/>
          </a:bodyPr>
          <a:lstStyle/>
          <a:p>
            <a:r>
              <a:rPr lang="en-US" sz="1400" b="1" u="sng" dirty="0"/>
              <a:t>Key Dates</a:t>
            </a:r>
          </a:p>
        </p:txBody>
      </p:sp>
      <p:pic>
        <p:nvPicPr>
          <p:cNvPr id="6" name="Picture 5">
            <a:extLst>
              <a:ext uri="{FF2B5EF4-FFF2-40B4-BE49-F238E27FC236}">
                <a16:creationId xmlns:a16="http://schemas.microsoft.com/office/drawing/2014/main" xmlns="" id="{7EE99770-5E37-4877-945D-B77CA23DB8D4}"/>
              </a:ext>
            </a:extLst>
          </p:cNvPr>
          <p:cNvPicPr>
            <a:picLocks noChangeAspect="1"/>
          </p:cNvPicPr>
          <p:nvPr/>
        </p:nvPicPr>
        <p:blipFill>
          <a:blip r:embed="rId2"/>
          <a:stretch>
            <a:fillRect/>
          </a:stretch>
        </p:blipFill>
        <p:spPr>
          <a:xfrm>
            <a:off x="5678716" y="4123372"/>
            <a:ext cx="3811609" cy="25073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xmlns="" id="{3897FA8E-69E6-4C80-BC1B-6C8EDF25D6AC}"/>
              </a:ext>
            </a:extLst>
          </p:cNvPr>
          <p:cNvGraphicFramePr>
            <a:graphicFrameLocks noGrp="1"/>
          </p:cNvGraphicFramePr>
          <p:nvPr>
            <p:extLst/>
          </p:nvPr>
        </p:nvGraphicFramePr>
        <p:xfrm>
          <a:off x="76201" y="526289"/>
          <a:ext cx="4822371" cy="2651760"/>
        </p:xfrm>
        <a:graphic>
          <a:graphicData uri="http://schemas.openxmlformats.org/drawingml/2006/table">
            <a:tbl>
              <a:tblPr firstRow="1" bandRow="1">
                <a:tableStyleId>{5940675A-B579-460E-94D1-54222C63F5DA}</a:tableStyleId>
              </a:tblPr>
              <a:tblGrid>
                <a:gridCol w="1583065">
                  <a:extLst>
                    <a:ext uri="{9D8B030D-6E8A-4147-A177-3AD203B41FA5}">
                      <a16:colId xmlns:a16="http://schemas.microsoft.com/office/drawing/2014/main" xmlns="" val="20001"/>
                    </a:ext>
                  </a:extLst>
                </a:gridCol>
                <a:gridCol w="660116">
                  <a:extLst>
                    <a:ext uri="{9D8B030D-6E8A-4147-A177-3AD203B41FA5}">
                      <a16:colId xmlns:a16="http://schemas.microsoft.com/office/drawing/2014/main" xmlns="" val="20002"/>
                    </a:ext>
                  </a:extLst>
                </a:gridCol>
                <a:gridCol w="2579190">
                  <a:extLst>
                    <a:ext uri="{9D8B030D-6E8A-4147-A177-3AD203B41FA5}">
                      <a16:colId xmlns:a16="http://schemas.microsoft.com/office/drawing/2014/main" xmlns="" val="3888536694"/>
                    </a:ext>
                  </a:extLst>
                </a:gridCol>
              </a:tblGrid>
              <a:tr h="302887">
                <a:tc gridSpan="3">
                  <a:txBody>
                    <a:bodyPr/>
                    <a:lstStyle/>
                    <a:p>
                      <a:pPr lvl="0" algn="l">
                        <a:buNone/>
                      </a:pPr>
                      <a:r>
                        <a:rPr lang="en-US" sz="1200" b="1" dirty="0"/>
                        <a:t>1. The events, dates and further details have all been muddled. </a:t>
                      </a:r>
                      <a:r>
                        <a:rPr lang="en-US" sz="1200" b="1" dirty="0" err="1"/>
                        <a:t>Colour</a:t>
                      </a:r>
                      <a:r>
                        <a:rPr lang="en-US" sz="1200" b="1" dirty="0"/>
                        <a:t> code them so that the date, event and consequence are matched.</a:t>
                      </a:r>
                      <a:endParaRPr lang="en-US" sz="1200" dirty="0"/>
                    </a:p>
                  </a:txBody>
                  <a:tcPr/>
                </a:tc>
                <a:tc hMerge="1">
                  <a:txBody>
                    <a:bodyPr/>
                    <a:lstStyle/>
                    <a:p>
                      <a:pPr defTabSz="457200" eaLnBrk="1" fontAlgn="auto" latinLnBrk="0" hangingPunct="1">
                        <a:buClrTx/>
                        <a:buSzTx/>
                        <a:tabLst/>
                        <a:defRPr/>
                      </a:pPr>
                      <a:endParaRPr lang="en-US"/>
                    </a:p>
                  </a:txBody>
                  <a:tcPr/>
                </a:tc>
                <a:tc hMerge="1">
                  <a:txBody>
                    <a:bodyPr/>
                    <a:lstStyle/>
                    <a:p>
                      <a:pPr lvl="0" algn="l">
                        <a:buNone/>
                      </a:pPr>
                      <a:endParaRPr lang="en-US" sz="1100" b="1"/>
                    </a:p>
                  </a:txBody>
                  <a:tcPr/>
                </a:tc>
                <a:extLst>
                  <a:ext uri="{0D108BD9-81ED-4DB2-BD59-A6C34878D82A}">
                    <a16:rowId xmlns:a16="http://schemas.microsoft.com/office/drawing/2014/main" xmlns="" val="3562140781"/>
                  </a:ext>
                </a:extLst>
              </a:tr>
              <a:tr h="247775">
                <a:tc>
                  <a:txBody>
                    <a:bodyPr/>
                    <a:lstStyle/>
                    <a:p>
                      <a:pPr algn="l">
                        <a:buNone/>
                      </a:pPr>
                      <a:r>
                        <a:rPr lang="en-US" sz="1200" b="0" i="1"/>
                        <a:t>Event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1"/>
                        <a:t>Date</a:t>
                      </a:r>
                    </a:p>
                  </a:txBody>
                  <a:tcPr/>
                </a:tc>
                <a:tc>
                  <a:txBody>
                    <a:bodyPr/>
                    <a:lstStyle/>
                    <a:p>
                      <a:pPr lvl="0" algn="l" defTabSz="457200" eaLnBrk="1" fontAlgn="auto" latinLnBrk="0" hangingPunct="1">
                        <a:buClrTx/>
                        <a:buSzTx/>
                        <a:buNone/>
                        <a:tabLst/>
                        <a:defRPr/>
                      </a:pPr>
                      <a:r>
                        <a:rPr lang="en-US" sz="1200" b="0" i="1" dirty="0"/>
                        <a:t>Further</a:t>
                      </a:r>
                    </a:p>
                  </a:txBody>
                  <a:tcPr/>
                </a:tc>
                <a:extLst>
                  <a:ext uri="{0D108BD9-81ED-4DB2-BD59-A6C34878D82A}">
                    <a16:rowId xmlns:a16="http://schemas.microsoft.com/office/drawing/2014/main" xmlns="" val="10000"/>
                  </a:ext>
                </a:extLst>
              </a:tr>
              <a:tr h="247775">
                <a:tc>
                  <a:txBody>
                    <a:bodyPr/>
                    <a:lstStyle/>
                    <a:p>
                      <a:pPr algn="l">
                        <a:buNone/>
                      </a:pPr>
                      <a:r>
                        <a:rPr lang="en-US" sz="1200" b="0" dirty="0"/>
                        <a:t>The Tet Offensive is launched by the Vietcong.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a:t>Feb ‘65</a:t>
                      </a:r>
                    </a:p>
                  </a:txBody>
                  <a:tcPr/>
                </a:tc>
                <a:tc>
                  <a:txBody>
                    <a:bodyPr/>
                    <a:lstStyle/>
                    <a:p>
                      <a:pPr lvl="0" algn="l">
                        <a:buNone/>
                      </a:pPr>
                      <a:r>
                        <a:rPr lang="en-US" sz="1200" b="0" baseline="0" dirty="0"/>
                        <a:t>An attempt to prevent supplies being transported on the Ho Chi Minh Trail</a:t>
                      </a:r>
                    </a:p>
                  </a:txBody>
                  <a:tcPr/>
                </a:tc>
                <a:extLst>
                  <a:ext uri="{0D108BD9-81ED-4DB2-BD59-A6C34878D82A}">
                    <a16:rowId xmlns:a16="http://schemas.microsoft.com/office/drawing/2014/main" xmlns="" val="10001"/>
                  </a:ext>
                </a:extLst>
              </a:tr>
              <a:tr h="247775">
                <a:tc>
                  <a:txBody>
                    <a:bodyPr/>
                    <a:lstStyle/>
                    <a:p>
                      <a:pPr algn="l">
                        <a:buNone/>
                      </a:pPr>
                      <a:r>
                        <a:rPr lang="en-US" sz="1200" b="0" dirty="0"/>
                        <a:t>Start of Operation Rolling Thunder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a:t>March ‘65</a:t>
                      </a:r>
                    </a:p>
                  </a:txBody>
                  <a:tcPr/>
                </a:tc>
                <a:tc>
                  <a:txBody>
                    <a:bodyPr/>
                    <a:lstStyle/>
                    <a:p>
                      <a:pPr lvl="0" algn="l">
                        <a:buNone/>
                      </a:pPr>
                      <a:r>
                        <a:rPr lang="en-US" sz="1200" b="0" baseline="0" dirty="0"/>
                        <a:t>Over 500, 000 men died within 3 years of this decision</a:t>
                      </a:r>
                    </a:p>
                  </a:txBody>
                  <a:tcPr/>
                </a:tc>
                <a:extLst>
                  <a:ext uri="{0D108BD9-81ED-4DB2-BD59-A6C34878D82A}">
                    <a16:rowId xmlns:a16="http://schemas.microsoft.com/office/drawing/2014/main" xmlns="" val="1594212440"/>
                  </a:ext>
                </a:extLst>
              </a:tr>
              <a:tr h="247775">
                <a:tc>
                  <a:txBody>
                    <a:bodyPr/>
                    <a:lstStyle/>
                    <a:p>
                      <a:pPr algn="l">
                        <a:buNone/>
                      </a:pPr>
                      <a:r>
                        <a:rPr lang="en-US" sz="1200" b="0" dirty="0"/>
                        <a:t>Ground troops were sent into Vietnam.</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a:t>Jan ‘68</a:t>
                      </a:r>
                    </a:p>
                  </a:txBody>
                  <a:tcPr/>
                </a:tc>
                <a:tc>
                  <a:txBody>
                    <a:bodyPr/>
                    <a:lstStyle/>
                    <a:p>
                      <a:pPr lvl="0" algn="l">
                        <a:buNone/>
                      </a:pPr>
                      <a:r>
                        <a:rPr lang="en-US" sz="1200" b="0" baseline="0" dirty="0"/>
                        <a:t>Although the VC lost more soldiers, the humiliation of the events led to increased opposition to the war in the USA.</a:t>
                      </a:r>
                    </a:p>
                  </a:txBody>
                  <a:tcPr/>
                </a:tc>
                <a:extLst>
                  <a:ext uri="{0D108BD9-81ED-4DB2-BD59-A6C34878D82A}">
                    <a16:rowId xmlns:a16="http://schemas.microsoft.com/office/drawing/2014/main" xmlns="" val="3503351385"/>
                  </a:ext>
                </a:extLst>
              </a:tr>
            </a:tbl>
          </a:graphicData>
        </a:graphic>
      </p:graphicFrame>
      <p:graphicFrame>
        <p:nvGraphicFramePr>
          <p:cNvPr id="9" name="Table 8">
            <a:extLst>
              <a:ext uri="{FF2B5EF4-FFF2-40B4-BE49-F238E27FC236}">
                <a16:creationId xmlns:a16="http://schemas.microsoft.com/office/drawing/2014/main" xmlns="" id="{598051EC-F2E2-4CD5-92E1-6112F78CD0F1}"/>
              </a:ext>
            </a:extLst>
          </p:cNvPr>
          <p:cNvGraphicFramePr>
            <a:graphicFrameLocks noGrp="1"/>
          </p:cNvGraphicFramePr>
          <p:nvPr>
            <p:extLst/>
          </p:nvPr>
        </p:nvGraphicFramePr>
        <p:xfrm>
          <a:off x="76201" y="3355079"/>
          <a:ext cx="4822371" cy="3415700"/>
        </p:xfrm>
        <a:graphic>
          <a:graphicData uri="http://schemas.openxmlformats.org/drawingml/2006/table">
            <a:tbl>
              <a:tblPr firstRow="1" bandRow="1">
                <a:tableStyleId>{5940675A-B579-460E-94D1-54222C63F5DA}</a:tableStyleId>
              </a:tblPr>
              <a:tblGrid>
                <a:gridCol w="4822371">
                  <a:extLst>
                    <a:ext uri="{9D8B030D-6E8A-4147-A177-3AD203B41FA5}">
                      <a16:colId xmlns:a16="http://schemas.microsoft.com/office/drawing/2014/main" xmlns="" val="20001"/>
                    </a:ext>
                  </a:extLst>
                </a:gridCol>
              </a:tblGrid>
              <a:tr h="497940">
                <a:tc>
                  <a:txBody>
                    <a:bodyPr/>
                    <a:lstStyle/>
                    <a:p>
                      <a:pPr lvl="0" algn="l">
                        <a:buNone/>
                      </a:pPr>
                      <a:r>
                        <a:rPr lang="en-US" sz="1200" b="1" dirty="0"/>
                        <a:t>2. Label the helicopter with reasons why the US tactics were likely to upset and alienate the South Vietnamese</a:t>
                      </a:r>
                    </a:p>
                  </a:txBody>
                  <a:tcPr/>
                </a:tc>
                <a:extLst>
                  <a:ext uri="{0D108BD9-81ED-4DB2-BD59-A6C34878D82A}">
                    <a16:rowId xmlns:a16="http://schemas.microsoft.com/office/drawing/2014/main" xmlns="" val="3562140781"/>
                  </a:ext>
                </a:extLst>
              </a:tr>
              <a:tr h="2917760">
                <a:tc>
                  <a:txBody>
                    <a:bodyPr/>
                    <a:lstStyle/>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txBody>
                  <a:tcPr/>
                </a:tc>
                <a:extLst>
                  <a:ext uri="{0D108BD9-81ED-4DB2-BD59-A6C34878D82A}">
                    <a16:rowId xmlns:a16="http://schemas.microsoft.com/office/drawing/2014/main" xmlns="" val="10000"/>
                  </a:ext>
                </a:extLst>
              </a:tr>
            </a:tbl>
          </a:graphicData>
        </a:graphic>
      </p:graphicFrame>
      <p:graphicFrame>
        <p:nvGraphicFramePr>
          <p:cNvPr id="12" name="Table 11">
            <a:extLst>
              <a:ext uri="{FF2B5EF4-FFF2-40B4-BE49-F238E27FC236}">
                <a16:creationId xmlns:a16="http://schemas.microsoft.com/office/drawing/2014/main" xmlns="" id="{916576A9-50E4-4AA6-87FE-4093501CC590}"/>
              </a:ext>
            </a:extLst>
          </p:cNvPr>
          <p:cNvGraphicFramePr>
            <a:graphicFrameLocks noGrp="1"/>
          </p:cNvGraphicFramePr>
          <p:nvPr>
            <p:extLst/>
          </p:nvPr>
        </p:nvGraphicFramePr>
        <p:xfrm>
          <a:off x="5035800" y="4355084"/>
          <a:ext cx="4793999" cy="2133600"/>
        </p:xfrm>
        <a:graphic>
          <a:graphicData uri="http://schemas.openxmlformats.org/drawingml/2006/table">
            <a:tbl>
              <a:tblPr firstRow="1" bandRow="1">
                <a:tableStyleId>{5940675A-B579-460E-94D1-54222C63F5DA}</a:tableStyleId>
              </a:tblPr>
              <a:tblGrid>
                <a:gridCol w="1013083">
                  <a:extLst>
                    <a:ext uri="{9D8B030D-6E8A-4147-A177-3AD203B41FA5}">
                      <a16:colId xmlns:a16="http://schemas.microsoft.com/office/drawing/2014/main" xmlns="" val="20001"/>
                    </a:ext>
                  </a:extLst>
                </a:gridCol>
                <a:gridCol w="3780916">
                  <a:extLst>
                    <a:ext uri="{9D8B030D-6E8A-4147-A177-3AD203B41FA5}">
                      <a16:colId xmlns:a16="http://schemas.microsoft.com/office/drawing/2014/main" xmlns="" val="20002"/>
                    </a:ext>
                  </a:extLst>
                </a:gridCol>
              </a:tblGrid>
              <a:tr h="0">
                <a:tc gridSpan="2">
                  <a:txBody>
                    <a:bodyPr/>
                    <a:lstStyle/>
                    <a:p>
                      <a:r>
                        <a:rPr lang="en-US" sz="1200" b="1" dirty="0"/>
                        <a:t>4. Key  – give 2 facts about each individual/group in the space provided.</a:t>
                      </a:r>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a:p>
                  </a:txBody>
                  <a:tcPr/>
                </a:tc>
                <a:extLst>
                  <a:ext uri="{0D108BD9-81ED-4DB2-BD59-A6C34878D82A}">
                    <a16:rowId xmlns:a16="http://schemas.microsoft.com/office/drawing/2014/main" xmlns="" val="10000"/>
                  </a:ext>
                </a:extLst>
              </a:tr>
              <a:tr h="257945">
                <a:tc>
                  <a:txBody>
                    <a:bodyPr/>
                    <a:lstStyle/>
                    <a:p>
                      <a:r>
                        <a:rPr lang="en-US" sz="1100" b="1" dirty="0"/>
                        <a:t>Walter Cronkite</a:t>
                      </a:r>
                    </a:p>
                    <a:p>
                      <a:endParaRPr lang="en-US" sz="1100" b="1" dirty="0"/>
                    </a:p>
                    <a:p>
                      <a:endParaRPr lang="en-US" sz="1100" b="1" dirty="0"/>
                    </a:p>
                    <a:p>
                      <a:endParaRPr lang="en-US" sz="1100" b="1" dirty="0"/>
                    </a:p>
                  </a:txBody>
                  <a:tcPr/>
                </a:tc>
                <a:tc>
                  <a:txBody>
                    <a:bodyPr/>
                    <a:lstStyle/>
                    <a:p>
                      <a:endParaRPr lang="en-US" sz="1100"/>
                    </a:p>
                  </a:txBody>
                  <a:tcPr/>
                </a:tc>
                <a:extLst>
                  <a:ext uri="{0D108BD9-81ED-4DB2-BD59-A6C34878D82A}">
                    <a16:rowId xmlns:a16="http://schemas.microsoft.com/office/drawing/2014/main" xmlns="" val="10001"/>
                  </a:ext>
                </a:extLst>
              </a:tr>
              <a:tr h="424850">
                <a:tc>
                  <a:txBody>
                    <a:bodyPr/>
                    <a:lstStyle/>
                    <a:p>
                      <a:r>
                        <a:rPr lang="en-US" sz="1100" b="1" dirty="0"/>
                        <a:t>Tunnel rats</a:t>
                      </a:r>
                    </a:p>
                    <a:p>
                      <a:endParaRPr lang="en-US" sz="1100" b="1" dirty="0"/>
                    </a:p>
                    <a:p>
                      <a:endParaRPr lang="en-US" sz="1100" b="1" dirty="0"/>
                    </a:p>
                    <a:p>
                      <a:endParaRPr lang="en-US" sz="1100" b="1" dirty="0"/>
                    </a:p>
                    <a:p>
                      <a:endParaRPr lang="en-US" sz="1100" b="1" dirty="0"/>
                    </a:p>
                  </a:txBody>
                  <a:tcPr/>
                </a:tc>
                <a:tc>
                  <a:txBody>
                    <a:bodyPr/>
                    <a:lstStyle/>
                    <a:p>
                      <a:endParaRPr lang="en-GB" sz="11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pic>
        <p:nvPicPr>
          <p:cNvPr id="1026" name="Picture 2" descr="Image result for vietnam helicopter">
            <a:hlinkClick r:id="rId2"/>
            <a:extLst>
              <a:ext uri="{FF2B5EF4-FFF2-40B4-BE49-F238E27FC236}">
                <a16:creationId xmlns:a16="http://schemas.microsoft.com/office/drawing/2014/main" xmlns="" id="{98E84012-A50E-4012-A044-454AD2084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307" y="4703975"/>
            <a:ext cx="1044231" cy="7179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xmlns="" id="{82F25720-4B05-44C9-9664-A35608B3D587}"/>
              </a:ext>
            </a:extLst>
          </p:cNvPr>
          <p:cNvGraphicFramePr>
            <a:graphicFrameLocks noGrp="1"/>
          </p:cNvGraphicFramePr>
          <p:nvPr>
            <p:extLst/>
          </p:nvPr>
        </p:nvGraphicFramePr>
        <p:xfrm>
          <a:off x="5007429" y="548741"/>
          <a:ext cx="4822371" cy="3599523"/>
        </p:xfrm>
        <a:graphic>
          <a:graphicData uri="http://schemas.openxmlformats.org/drawingml/2006/table">
            <a:tbl>
              <a:tblPr firstRow="1" bandRow="1">
                <a:tableStyleId>{5940675A-B579-460E-94D1-54222C63F5DA}</a:tableStyleId>
              </a:tblPr>
              <a:tblGrid>
                <a:gridCol w="4822371">
                  <a:extLst>
                    <a:ext uri="{9D8B030D-6E8A-4147-A177-3AD203B41FA5}">
                      <a16:colId xmlns:a16="http://schemas.microsoft.com/office/drawing/2014/main" xmlns="" val="20001"/>
                    </a:ext>
                  </a:extLst>
                </a:gridCol>
              </a:tblGrid>
              <a:tr h="524738">
                <a:tc>
                  <a:txBody>
                    <a:bodyPr/>
                    <a:lstStyle/>
                    <a:p>
                      <a:pPr lvl="0" algn="l">
                        <a:buNone/>
                      </a:pPr>
                      <a:r>
                        <a:rPr lang="en-US" sz="1200" b="1" dirty="0"/>
                        <a:t>2. Label the US Embassy in Saigon with reasons why the Tet Offensive came as a shock to the </a:t>
                      </a:r>
                      <a:r>
                        <a:rPr lang="en-US" sz="1200" b="1"/>
                        <a:t>US public</a:t>
                      </a:r>
                      <a:endParaRPr lang="en-US" sz="1200" b="1" dirty="0"/>
                    </a:p>
                  </a:txBody>
                  <a:tcPr/>
                </a:tc>
                <a:extLst>
                  <a:ext uri="{0D108BD9-81ED-4DB2-BD59-A6C34878D82A}">
                    <a16:rowId xmlns:a16="http://schemas.microsoft.com/office/drawing/2014/main" xmlns="" val="3562140781"/>
                  </a:ext>
                </a:extLst>
              </a:tr>
              <a:tr h="3074785">
                <a:tc>
                  <a:txBody>
                    <a:bodyPr/>
                    <a:lstStyle/>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txBody>
                  <a:tcPr/>
                </a:tc>
                <a:extLst>
                  <a:ext uri="{0D108BD9-81ED-4DB2-BD59-A6C34878D82A}">
                    <a16:rowId xmlns:a16="http://schemas.microsoft.com/office/drawing/2014/main" xmlns="" val="10000"/>
                  </a:ext>
                </a:extLst>
              </a:tr>
            </a:tbl>
          </a:graphicData>
        </a:graphic>
      </p:graphicFrame>
      <p:sp>
        <p:nvSpPr>
          <p:cNvPr id="11" name="TextBox 10">
            <a:extLst>
              <a:ext uri="{FF2B5EF4-FFF2-40B4-BE49-F238E27FC236}">
                <a16:creationId xmlns:a16="http://schemas.microsoft.com/office/drawing/2014/main" xmlns="" id="{904D3B91-9D4F-4F60-A40A-2B16528E16EE}"/>
              </a:ext>
            </a:extLst>
          </p:cNvPr>
          <p:cNvSpPr txBox="1"/>
          <p:nvPr/>
        </p:nvSpPr>
        <p:spPr>
          <a:xfrm>
            <a:off x="443445" y="55030"/>
            <a:ext cx="9462555" cy="369332"/>
          </a:xfrm>
          <a:prstGeom prst="rect">
            <a:avLst/>
          </a:prstGeom>
          <a:noFill/>
        </p:spPr>
        <p:txBody>
          <a:bodyPr wrap="square" rtlCol="0">
            <a:spAutoFit/>
          </a:bodyPr>
          <a:lstStyle/>
          <a:p>
            <a:pPr algn="ctr"/>
            <a:r>
              <a:rPr lang="en-US" b="1" dirty="0"/>
              <a:t>Knowledge </a:t>
            </a:r>
            <a:r>
              <a:rPr lang="en-US" b="1" dirty="0" err="1"/>
              <a:t>Organiser</a:t>
            </a:r>
            <a:r>
              <a:rPr lang="en-US" b="1" dirty="0"/>
              <a:t> - Topic 1.3: The nature of the conflict, 1964 - 68</a:t>
            </a:r>
          </a:p>
        </p:txBody>
      </p:sp>
      <p:pic>
        <p:nvPicPr>
          <p:cNvPr id="4" name="Picture 3">
            <a:extLst>
              <a:ext uri="{FF2B5EF4-FFF2-40B4-BE49-F238E27FC236}">
                <a16:creationId xmlns:a16="http://schemas.microsoft.com/office/drawing/2014/main" xmlns="" id="{732812EF-188D-4239-BB2E-83E3F05009D7}"/>
              </a:ext>
            </a:extLst>
          </p:cNvPr>
          <p:cNvPicPr>
            <a:picLocks noChangeAspect="1"/>
          </p:cNvPicPr>
          <p:nvPr/>
        </p:nvPicPr>
        <p:blipFill>
          <a:blip r:embed="rId4"/>
          <a:stretch>
            <a:fillRect/>
          </a:stretch>
        </p:blipFill>
        <p:spPr>
          <a:xfrm>
            <a:off x="6947555" y="1852169"/>
            <a:ext cx="1229266" cy="976333"/>
          </a:xfrm>
          <a:prstGeom prst="rect">
            <a:avLst/>
          </a:prstGeom>
        </p:spPr>
      </p:pic>
    </p:spTree>
    <p:extLst>
      <p:ext uri="{BB962C8B-B14F-4D97-AF65-F5344CB8AC3E}">
        <p14:creationId xmlns:p14="http://schemas.microsoft.com/office/powerpoint/2010/main" val="91398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042" y="101721"/>
            <a:ext cx="9462555" cy="369332"/>
          </a:xfrm>
          <a:prstGeom prst="rect">
            <a:avLst/>
          </a:prstGeom>
          <a:noFill/>
        </p:spPr>
        <p:txBody>
          <a:bodyPr wrap="square" rtlCol="0">
            <a:spAutoFit/>
          </a:bodyPr>
          <a:lstStyle/>
          <a:p>
            <a:pPr algn="ctr"/>
            <a:r>
              <a:rPr lang="en-US" b="1" dirty="0"/>
              <a:t>Knowledge Organiser - Topic 1.4 : Changes under Nixon, 1969 - 73</a:t>
            </a:r>
          </a:p>
        </p:txBody>
      </p:sp>
      <p:graphicFrame>
        <p:nvGraphicFramePr>
          <p:cNvPr id="11" name="Table 10"/>
          <p:cNvGraphicFramePr>
            <a:graphicFrameLocks noGrp="1"/>
          </p:cNvGraphicFramePr>
          <p:nvPr>
            <p:extLst/>
          </p:nvPr>
        </p:nvGraphicFramePr>
        <p:xfrm>
          <a:off x="4754655" y="840385"/>
          <a:ext cx="4922973" cy="2926080"/>
        </p:xfrm>
        <a:graphic>
          <a:graphicData uri="http://schemas.openxmlformats.org/drawingml/2006/table">
            <a:tbl>
              <a:tblPr firstRow="1" bandRow="1">
                <a:tableStyleId>{5940675A-B579-460E-94D1-54222C63F5DA}</a:tableStyleId>
              </a:tblPr>
              <a:tblGrid>
                <a:gridCol w="359473">
                  <a:extLst>
                    <a:ext uri="{9D8B030D-6E8A-4147-A177-3AD203B41FA5}">
                      <a16:colId xmlns:a16="http://schemas.microsoft.com/office/drawing/2014/main" xmlns="" val="20000"/>
                    </a:ext>
                  </a:extLst>
                </a:gridCol>
                <a:gridCol w="1193366">
                  <a:extLst>
                    <a:ext uri="{9D8B030D-6E8A-4147-A177-3AD203B41FA5}">
                      <a16:colId xmlns:a16="http://schemas.microsoft.com/office/drawing/2014/main" xmlns="" val="20001"/>
                    </a:ext>
                  </a:extLst>
                </a:gridCol>
                <a:gridCol w="3370134">
                  <a:extLst>
                    <a:ext uri="{9D8B030D-6E8A-4147-A177-3AD203B41FA5}">
                      <a16:colId xmlns:a16="http://schemas.microsoft.com/office/drawing/2014/main" xmlns="" val="20002"/>
                    </a:ext>
                  </a:extLst>
                </a:gridCol>
              </a:tblGrid>
              <a:tr h="0">
                <a:tc>
                  <a:txBody>
                    <a:bodyPr/>
                    <a:lstStyle/>
                    <a:p>
                      <a:r>
                        <a:rPr lang="en-US" sz="1200" b="1" dirty="0"/>
                        <a:t>1</a:t>
                      </a:r>
                    </a:p>
                  </a:txBody>
                  <a:tcPr/>
                </a:tc>
                <a:tc>
                  <a:txBody>
                    <a:bodyPr/>
                    <a:lstStyle/>
                    <a:p>
                      <a:r>
                        <a:rPr lang="en-US" sz="1200" b="1" dirty="0" err="1"/>
                        <a:t>Vietnamisation</a:t>
                      </a:r>
                      <a:endParaRPr lang="en-US" sz="12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Word used for the application of the Nixon Doctrine in Vietnam. The USA had to withdraw troops but without them looking defeated and South Vietnam becoming communist.</a:t>
                      </a:r>
                    </a:p>
                  </a:txBody>
                  <a:tcPr/>
                </a:tc>
                <a:extLst>
                  <a:ext uri="{0D108BD9-81ED-4DB2-BD59-A6C34878D82A}">
                    <a16:rowId xmlns:a16="http://schemas.microsoft.com/office/drawing/2014/main" xmlns="" val="10000"/>
                  </a:ext>
                </a:extLst>
              </a:tr>
              <a:tr h="0">
                <a:tc>
                  <a:txBody>
                    <a:bodyPr/>
                    <a:lstStyle/>
                    <a:p>
                      <a:r>
                        <a:rPr lang="en-US" sz="1200" b="1" dirty="0"/>
                        <a:t>2</a:t>
                      </a:r>
                    </a:p>
                  </a:txBody>
                  <a:tcPr/>
                </a:tc>
                <a:tc>
                  <a:txBody>
                    <a:bodyPr/>
                    <a:lstStyle/>
                    <a:p>
                      <a:r>
                        <a:rPr lang="en-US" sz="1200" b="1" dirty="0"/>
                        <a:t>Easter Offensive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Attempt by the North Vietnamese to attack the south in March 1972. The ARVN manage to push them back with US air support.</a:t>
                      </a:r>
                    </a:p>
                  </a:txBody>
                  <a:tcPr/>
                </a:tc>
                <a:extLst>
                  <a:ext uri="{0D108BD9-81ED-4DB2-BD59-A6C34878D82A}">
                    <a16:rowId xmlns:a16="http://schemas.microsoft.com/office/drawing/2014/main" xmlns="" val="10001"/>
                  </a:ext>
                </a:extLst>
              </a:tr>
              <a:tr h="0">
                <a:tc>
                  <a:txBody>
                    <a:bodyPr/>
                    <a:lstStyle/>
                    <a:p>
                      <a:r>
                        <a:rPr lang="en-US" sz="1200" b="1" dirty="0"/>
                        <a:t>3</a:t>
                      </a:r>
                    </a:p>
                  </a:txBody>
                  <a:tcPr/>
                </a:tc>
                <a:tc>
                  <a:txBody>
                    <a:bodyPr/>
                    <a:lstStyle/>
                    <a:p>
                      <a:r>
                        <a:rPr lang="en-US" sz="1200" b="1" dirty="0"/>
                        <a:t>Operation Linebacker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Bombing campaign launched in April 1972. It almost wiped out all the industry in North Vietnam and led to China and USSR urging North Vietnam to reach a peace agreement.</a:t>
                      </a:r>
                    </a:p>
                  </a:txBody>
                  <a:tcPr/>
                </a:tc>
                <a:extLst>
                  <a:ext uri="{0D108BD9-81ED-4DB2-BD59-A6C34878D82A}">
                    <a16:rowId xmlns:a16="http://schemas.microsoft.com/office/drawing/2014/main" xmlns="" val="10002"/>
                  </a:ext>
                </a:extLst>
              </a:tr>
              <a:tr h="0">
                <a:tc>
                  <a:txBody>
                    <a:bodyPr/>
                    <a:lstStyle/>
                    <a:p>
                      <a:r>
                        <a:rPr lang="en-US" sz="1200" b="1" dirty="0"/>
                        <a:t>4</a:t>
                      </a:r>
                    </a:p>
                  </a:txBody>
                  <a:tcPr/>
                </a:tc>
                <a:tc>
                  <a:txBody>
                    <a:bodyPr/>
                    <a:lstStyle/>
                    <a:p>
                      <a:r>
                        <a:rPr lang="en-US" sz="1200" b="1" dirty="0"/>
                        <a:t>President Nixon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President replacing Johnson. He was elected largely because of his promise to get US troops out of Vietnam.</a:t>
                      </a:r>
                    </a:p>
                  </a:txBody>
                  <a:tcPr/>
                </a:tc>
                <a:extLst>
                  <a:ext uri="{0D108BD9-81ED-4DB2-BD59-A6C34878D82A}">
                    <a16:rowId xmlns:a16="http://schemas.microsoft.com/office/drawing/2014/main" xmlns="" val="2050769591"/>
                  </a:ext>
                </a:extLst>
              </a:tr>
            </a:tbl>
          </a:graphicData>
        </a:graphic>
      </p:graphicFrame>
      <p:sp>
        <p:nvSpPr>
          <p:cNvPr id="14" name="TextBox 13"/>
          <p:cNvSpPr txBox="1"/>
          <p:nvPr/>
        </p:nvSpPr>
        <p:spPr>
          <a:xfrm>
            <a:off x="4754655" y="472799"/>
            <a:ext cx="4847682" cy="307777"/>
          </a:xfrm>
          <a:prstGeom prst="rect">
            <a:avLst/>
          </a:prstGeom>
          <a:noFill/>
        </p:spPr>
        <p:txBody>
          <a:bodyPr wrap="square" rtlCol="0">
            <a:spAutoFit/>
          </a:bodyPr>
          <a:lstStyle/>
          <a:p>
            <a:r>
              <a:rPr lang="en-US" sz="1400" b="1" u="sng" dirty="0"/>
              <a:t>Key Words</a:t>
            </a:r>
          </a:p>
        </p:txBody>
      </p:sp>
      <p:graphicFrame>
        <p:nvGraphicFramePr>
          <p:cNvPr id="7" name="Table 6">
            <a:extLst>
              <a:ext uri="{FF2B5EF4-FFF2-40B4-BE49-F238E27FC236}">
                <a16:creationId xmlns:a16="http://schemas.microsoft.com/office/drawing/2014/main" xmlns="" id="{7D5BCE3E-D019-4EDE-89CA-9BC37BFEA952}"/>
              </a:ext>
            </a:extLst>
          </p:cNvPr>
          <p:cNvGraphicFramePr>
            <a:graphicFrameLocks noGrp="1"/>
          </p:cNvGraphicFramePr>
          <p:nvPr>
            <p:extLst/>
          </p:nvPr>
        </p:nvGraphicFramePr>
        <p:xfrm>
          <a:off x="228372" y="840385"/>
          <a:ext cx="4416071" cy="4754880"/>
        </p:xfrm>
        <a:graphic>
          <a:graphicData uri="http://schemas.openxmlformats.org/drawingml/2006/table">
            <a:tbl>
              <a:tblPr firstRow="1" bandRow="1">
                <a:tableStyleId>{5940675A-B579-460E-94D1-54222C63F5DA}</a:tableStyleId>
              </a:tblPr>
              <a:tblGrid>
                <a:gridCol w="391219">
                  <a:extLst>
                    <a:ext uri="{9D8B030D-6E8A-4147-A177-3AD203B41FA5}">
                      <a16:colId xmlns:a16="http://schemas.microsoft.com/office/drawing/2014/main" xmlns="" val="20000"/>
                    </a:ext>
                  </a:extLst>
                </a:gridCol>
                <a:gridCol w="4024852">
                  <a:extLst>
                    <a:ext uri="{9D8B030D-6E8A-4147-A177-3AD203B41FA5}">
                      <a16:colId xmlns:a16="http://schemas.microsoft.com/office/drawing/2014/main" xmlns="" val="20001"/>
                    </a:ext>
                  </a:extLst>
                </a:gridCol>
              </a:tblGrid>
              <a:tr h="215365">
                <a:tc>
                  <a:txBody>
                    <a:bodyPr/>
                    <a:lstStyle/>
                    <a:p>
                      <a:pPr algn="ctr"/>
                      <a:r>
                        <a:rPr lang="en-US" sz="1200" b="1" dirty="0"/>
                        <a:t>1</a:t>
                      </a:r>
                    </a:p>
                  </a:txBody>
                  <a:tcPr/>
                </a:tc>
                <a:tc>
                  <a:txBody>
                    <a:bodyPr/>
                    <a:lstStyle/>
                    <a:p>
                      <a:pPr marL="0" indent="0">
                        <a:buFont typeface="Arial" panose="020B0604020202020204" pitchFamily="34" charset="0"/>
                        <a:buNone/>
                      </a:pPr>
                      <a:r>
                        <a:rPr lang="en-US" sz="1200" b="1" u="none" dirty="0"/>
                        <a:t>15 March 1969 – </a:t>
                      </a:r>
                      <a:r>
                        <a:rPr lang="en-US" sz="1200" b="0" u="none" dirty="0"/>
                        <a:t>Nixon orders secret bombing of Ho Chi Minh Trail in Cambodia</a:t>
                      </a:r>
                      <a:endParaRPr lang="en-US" sz="1200" b="1" u="none" dirty="0"/>
                    </a:p>
                  </a:txBody>
                  <a:tcPr/>
                </a:tc>
                <a:extLst>
                  <a:ext uri="{0D108BD9-81ED-4DB2-BD59-A6C34878D82A}">
                    <a16:rowId xmlns:a16="http://schemas.microsoft.com/office/drawing/2014/main" xmlns="" val="3515589191"/>
                  </a:ext>
                </a:extLst>
              </a:tr>
              <a:tr h="215365">
                <a:tc>
                  <a:txBody>
                    <a:bodyPr/>
                    <a:lstStyle/>
                    <a:p>
                      <a:pPr algn="ctr"/>
                      <a:r>
                        <a:rPr lang="en-US" sz="1200" b="1" dirty="0"/>
                        <a:t>2</a:t>
                      </a:r>
                    </a:p>
                  </a:txBody>
                  <a:tcPr/>
                </a:tc>
                <a:tc>
                  <a:txBody>
                    <a:bodyPr/>
                    <a:lstStyle/>
                    <a:p>
                      <a:pPr marL="0" indent="0">
                        <a:buFont typeface="Arial" panose="020B0604020202020204" pitchFamily="34" charset="0"/>
                        <a:buNone/>
                      </a:pPr>
                      <a:r>
                        <a:rPr lang="en-US" sz="1200" b="1" u="none" dirty="0"/>
                        <a:t>14 July 1969 – </a:t>
                      </a:r>
                      <a:r>
                        <a:rPr lang="en-US" sz="1200" b="0" u="none" dirty="0"/>
                        <a:t>The USA begins withdrawing troops from Vietnam</a:t>
                      </a:r>
                      <a:r>
                        <a:rPr lang="en-US" sz="1200" b="1" u="none" dirty="0"/>
                        <a:t> </a:t>
                      </a:r>
                    </a:p>
                  </a:txBody>
                  <a:tcPr/>
                </a:tc>
                <a:extLst>
                  <a:ext uri="{0D108BD9-81ED-4DB2-BD59-A6C34878D82A}">
                    <a16:rowId xmlns:a16="http://schemas.microsoft.com/office/drawing/2014/main" xmlns="" val="4156710594"/>
                  </a:ext>
                </a:extLst>
              </a:tr>
              <a:tr h="215365">
                <a:tc>
                  <a:txBody>
                    <a:bodyPr/>
                    <a:lstStyle/>
                    <a:p>
                      <a:pPr algn="ctr"/>
                      <a:r>
                        <a:rPr lang="en-US" sz="1200" b="1" dirty="0"/>
                        <a:t>3</a:t>
                      </a:r>
                    </a:p>
                  </a:txBody>
                  <a:tcPr/>
                </a:tc>
                <a:tc>
                  <a:txBody>
                    <a:bodyPr/>
                    <a:lstStyle/>
                    <a:p>
                      <a:r>
                        <a:rPr lang="en-US" sz="1200" b="1" u="none" dirty="0"/>
                        <a:t>25 July 1969</a:t>
                      </a:r>
                      <a:r>
                        <a:rPr lang="en-US" sz="1200" b="0" u="none" dirty="0"/>
                        <a:t> – President Nixon gave a speech outlining the Nixon Doctrine. It stated that</a:t>
                      </a:r>
                    </a:p>
                    <a:p>
                      <a:pPr marL="171450" indent="-171450">
                        <a:buFont typeface="Arial" panose="020B0604020202020204" pitchFamily="34" charset="0"/>
                        <a:buChar char="•"/>
                      </a:pPr>
                      <a:r>
                        <a:rPr lang="en-US" sz="1200" b="0" u="none" dirty="0"/>
                        <a:t>USA would support countries in South East Asia to fight communism</a:t>
                      </a:r>
                    </a:p>
                    <a:p>
                      <a:pPr marL="171450" indent="-171450">
                        <a:buFont typeface="Arial" panose="020B0604020202020204" pitchFamily="34" charset="0"/>
                        <a:buChar char="•"/>
                      </a:pPr>
                      <a:r>
                        <a:rPr lang="en-US" sz="1200" b="0" u="none" dirty="0"/>
                        <a:t>USA would support them without sending troops</a:t>
                      </a:r>
                      <a:endParaRPr lang="en-US" sz="1200" b="1" u="none" dirty="0"/>
                    </a:p>
                  </a:txBody>
                  <a:tcPr/>
                </a:tc>
                <a:extLst>
                  <a:ext uri="{0D108BD9-81ED-4DB2-BD59-A6C34878D82A}">
                    <a16:rowId xmlns:a16="http://schemas.microsoft.com/office/drawing/2014/main" xmlns="" val="10000"/>
                  </a:ext>
                </a:extLst>
              </a:tr>
              <a:tr h="215365">
                <a:tc>
                  <a:txBody>
                    <a:bodyPr/>
                    <a:lstStyle/>
                    <a:p>
                      <a:pPr algn="ctr"/>
                      <a:r>
                        <a:rPr lang="en-US" sz="1200" b="1" u="none" dirty="0"/>
                        <a:t>4</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dirty="0"/>
                        <a:t>March 1970 – </a:t>
                      </a:r>
                      <a:r>
                        <a:rPr lang="en-US" sz="1200" b="0" i="0" u="none" dirty="0"/>
                        <a:t>US invasion of Cambodia. The Trail was damaged and communist bases were destroyed. However there as public outcry in the USA.</a:t>
                      </a:r>
                      <a:endParaRPr lang="en-US" sz="1200" b="1" i="0" u="none" dirty="0"/>
                    </a:p>
                  </a:txBody>
                  <a:tcPr/>
                </a:tc>
                <a:extLst>
                  <a:ext uri="{0D108BD9-81ED-4DB2-BD59-A6C34878D82A}">
                    <a16:rowId xmlns:a16="http://schemas.microsoft.com/office/drawing/2014/main" xmlns="" val="10001"/>
                  </a:ext>
                </a:extLst>
              </a:tr>
              <a:tr h="215365">
                <a:tc>
                  <a:txBody>
                    <a:bodyPr/>
                    <a:lstStyle/>
                    <a:p>
                      <a:pPr algn="ctr"/>
                      <a:r>
                        <a:rPr lang="en-US" sz="1200" b="1" dirty="0"/>
                        <a:t>5</a:t>
                      </a:r>
                    </a:p>
                  </a:txBody>
                  <a:tcPr/>
                </a:tc>
                <a:tc>
                  <a:txBody>
                    <a:bodyPr/>
                    <a:lstStyle/>
                    <a:p>
                      <a:r>
                        <a:rPr lang="en-US" sz="1200" b="1" dirty="0"/>
                        <a:t>Feb 1971 – </a:t>
                      </a:r>
                      <a:r>
                        <a:rPr lang="en-US" sz="1200" b="0" dirty="0"/>
                        <a:t>The USA supports an invasion by the ARVN into Laos. This failed.</a:t>
                      </a:r>
                      <a:endParaRPr lang="en-US" sz="1200" b="1" dirty="0"/>
                    </a:p>
                  </a:txBody>
                  <a:tcPr/>
                </a:tc>
                <a:extLst>
                  <a:ext uri="{0D108BD9-81ED-4DB2-BD59-A6C34878D82A}">
                    <a16:rowId xmlns:a16="http://schemas.microsoft.com/office/drawing/2014/main" xmlns="" val="10002"/>
                  </a:ext>
                </a:extLst>
              </a:tr>
              <a:tr h="215365">
                <a:tc>
                  <a:txBody>
                    <a:bodyPr/>
                    <a:lstStyle/>
                    <a:p>
                      <a:pPr algn="ctr"/>
                      <a:r>
                        <a:rPr lang="en-US" sz="1200" b="1" dirty="0"/>
                        <a:t>6</a:t>
                      </a:r>
                    </a:p>
                  </a:txBody>
                  <a:tcPr/>
                </a:tc>
                <a:tc>
                  <a:txBody>
                    <a:bodyPr/>
                    <a:lstStyle/>
                    <a:p>
                      <a:r>
                        <a:rPr lang="en-US" sz="1200" b="1" dirty="0"/>
                        <a:t>1971 – </a:t>
                      </a:r>
                      <a:r>
                        <a:rPr lang="en-US" sz="1200" b="0" dirty="0"/>
                        <a:t>Drug use amongst US soldiers had steadily risen. Around 35,000 were heroin addicts.</a:t>
                      </a:r>
                      <a:endParaRPr lang="en-US" sz="1200" b="1" dirty="0"/>
                    </a:p>
                  </a:txBody>
                  <a:tcPr/>
                </a:tc>
                <a:extLst>
                  <a:ext uri="{0D108BD9-81ED-4DB2-BD59-A6C34878D82A}">
                    <a16:rowId xmlns:a16="http://schemas.microsoft.com/office/drawing/2014/main" xmlns="" val="1903747910"/>
                  </a:ext>
                </a:extLst>
              </a:tr>
              <a:tr h="215365">
                <a:tc>
                  <a:txBody>
                    <a:bodyPr/>
                    <a:lstStyle/>
                    <a:p>
                      <a:pPr algn="ctr"/>
                      <a:r>
                        <a:rPr lang="en-US" sz="1200" b="1" dirty="0"/>
                        <a:t>7</a:t>
                      </a:r>
                    </a:p>
                  </a:txBody>
                  <a:tcPr/>
                </a:tc>
                <a:tc>
                  <a:txBody>
                    <a:bodyPr/>
                    <a:lstStyle/>
                    <a:p>
                      <a:r>
                        <a:rPr lang="en-US" sz="1200" b="1" dirty="0"/>
                        <a:t>March 1972- </a:t>
                      </a:r>
                      <a:r>
                        <a:rPr lang="en-US" sz="1200" b="0" dirty="0"/>
                        <a:t>North Vietnam crosses the border into South Vietnam and launches an attack. They are pushed back by the US and the ARVN.</a:t>
                      </a:r>
                      <a:endParaRPr lang="en-US" sz="1200" b="1" dirty="0"/>
                    </a:p>
                  </a:txBody>
                  <a:tcPr/>
                </a:tc>
                <a:extLst>
                  <a:ext uri="{0D108BD9-81ED-4DB2-BD59-A6C34878D82A}">
                    <a16:rowId xmlns:a16="http://schemas.microsoft.com/office/drawing/2014/main" xmlns="" val="2126530534"/>
                  </a:ext>
                </a:extLst>
              </a:tr>
              <a:tr h="215365">
                <a:tc>
                  <a:txBody>
                    <a:bodyPr/>
                    <a:lstStyle/>
                    <a:p>
                      <a:pPr algn="ctr"/>
                      <a:r>
                        <a:rPr lang="en-US" sz="1200" b="1" dirty="0"/>
                        <a:t>8</a:t>
                      </a:r>
                    </a:p>
                  </a:txBody>
                  <a:tcPr/>
                </a:tc>
                <a:tc>
                  <a:txBody>
                    <a:bodyPr/>
                    <a:lstStyle/>
                    <a:p>
                      <a:r>
                        <a:rPr lang="en-US" sz="1200" b="1" dirty="0"/>
                        <a:t>April 1972 – </a:t>
                      </a:r>
                      <a:r>
                        <a:rPr lang="en-US" sz="1200" b="0" dirty="0"/>
                        <a:t>USA begin heavy bombing of North Vietnam. This time there were no restrictions on targets. This was called Operation Linebacker</a:t>
                      </a:r>
                      <a:endParaRPr lang="en-US" sz="1200" b="1" dirty="0"/>
                    </a:p>
                  </a:txBody>
                  <a:tcPr/>
                </a:tc>
                <a:extLst>
                  <a:ext uri="{0D108BD9-81ED-4DB2-BD59-A6C34878D82A}">
                    <a16:rowId xmlns:a16="http://schemas.microsoft.com/office/drawing/2014/main" xmlns="" val="10003"/>
                  </a:ext>
                </a:extLst>
              </a:tr>
            </a:tbl>
          </a:graphicData>
        </a:graphic>
      </p:graphicFrame>
      <p:sp>
        <p:nvSpPr>
          <p:cNvPr id="9" name="TextBox 8">
            <a:extLst>
              <a:ext uri="{FF2B5EF4-FFF2-40B4-BE49-F238E27FC236}">
                <a16:creationId xmlns:a16="http://schemas.microsoft.com/office/drawing/2014/main" xmlns="" id="{D0F4AA71-7FF7-4F63-A3E2-1D2F1025216E}"/>
              </a:ext>
            </a:extLst>
          </p:cNvPr>
          <p:cNvSpPr txBox="1"/>
          <p:nvPr/>
        </p:nvSpPr>
        <p:spPr>
          <a:xfrm>
            <a:off x="228372" y="471053"/>
            <a:ext cx="4847682" cy="307777"/>
          </a:xfrm>
          <a:prstGeom prst="rect">
            <a:avLst/>
          </a:prstGeom>
          <a:noFill/>
        </p:spPr>
        <p:txBody>
          <a:bodyPr wrap="square" rtlCol="0">
            <a:spAutoFit/>
          </a:bodyPr>
          <a:lstStyle/>
          <a:p>
            <a:r>
              <a:rPr lang="en-US" sz="1400" b="1" u="sng" dirty="0"/>
              <a:t>Key Events</a:t>
            </a:r>
          </a:p>
        </p:txBody>
      </p:sp>
      <p:pic>
        <p:nvPicPr>
          <p:cNvPr id="3" name="Picture 2">
            <a:extLst>
              <a:ext uri="{FF2B5EF4-FFF2-40B4-BE49-F238E27FC236}">
                <a16:creationId xmlns:a16="http://schemas.microsoft.com/office/drawing/2014/main" xmlns="" id="{F89D9BD7-1957-4A5D-A5D2-0B8CA9FD8A4E}"/>
              </a:ext>
            </a:extLst>
          </p:cNvPr>
          <p:cNvPicPr>
            <a:picLocks noChangeAspect="1"/>
          </p:cNvPicPr>
          <p:nvPr/>
        </p:nvPicPr>
        <p:blipFill>
          <a:blip r:embed="rId2"/>
          <a:stretch>
            <a:fillRect/>
          </a:stretch>
        </p:blipFill>
        <p:spPr>
          <a:xfrm>
            <a:off x="4887848" y="4269402"/>
            <a:ext cx="2561273" cy="1652434"/>
          </a:xfrm>
          <a:prstGeom prst="rect">
            <a:avLst/>
          </a:prstGeom>
        </p:spPr>
      </p:pic>
      <p:pic>
        <p:nvPicPr>
          <p:cNvPr id="10" name="Picture 9">
            <a:extLst>
              <a:ext uri="{FF2B5EF4-FFF2-40B4-BE49-F238E27FC236}">
                <a16:creationId xmlns:a16="http://schemas.microsoft.com/office/drawing/2014/main" xmlns="" id="{54153AD8-A025-4E21-8C0C-03EB641C5B29}"/>
              </a:ext>
            </a:extLst>
          </p:cNvPr>
          <p:cNvPicPr>
            <a:picLocks noChangeAspect="1"/>
          </p:cNvPicPr>
          <p:nvPr/>
        </p:nvPicPr>
        <p:blipFill>
          <a:blip r:embed="rId3"/>
          <a:stretch>
            <a:fillRect/>
          </a:stretch>
        </p:blipFill>
        <p:spPr>
          <a:xfrm>
            <a:off x="7692527" y="4158855"/>
            <a:ext cx="1830139" cy="20673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82B671C7-3931-4729-8ED7-11FAA322C43F}"/>
              </a:ext>
            </a:extLst>
          </p:cNvPr>
          <p:cNvGraphicFramePr>
            <a:graphicFrameLocks noGrp="1"/>
          </p:cNvGraphicFramePr>
          <p:nvPr>
            <p:extLst/>
          </p:nvPr>
        </p:nvGraphicFramePr>
        <p:xfrm>
          <a:off x="55584" y="638214"/>
          <a:ext cx="4794001" cy="2926080"/>
        </p:xfrm>
        <a:graphic>
          <a:graphicData uri="http://schemas.openxmlformats.org/drawingml/2006/table">
            <a:tbl>
              <a:tblPr firstRow="1" bandRow="1">
                <a:tableStyleId>{5940675A-B579-460E-94D1-54222C63F5DA}</a:tableStyleId>
              </a:tblPr>
              <a:tblGrid>
                <a:gridCol w="4794001">
                  <a:extLst>
                    <a:ext uri="{9D8B030D-6E8A-4147-A177-3AD203B41FA5}">
                      <a16:colId xmlns:a16="http://schemas.microsoft.com/office/drawing/2014/main" xmlns="" val="20001"/>
                    </a:ext>
                  </a:extLst>
                </a:gridCol>
              </a:tblGrid>
              <a:tr h="215365">
                <a:tc>
                  <a:txBody>
                    <a:bodyPr/>
                    <a:lstStyle/>
                    <a:p>
                      <a:pPr lvl="0">
                        <a:buNone/>
                      </a:pPr>
                      <a:r>
                        <a:rPr lang="en-US" sz="1200" b="1" u="none" dirty="0"/>
                        <a:t>1. Label the picture of Nixon with the key features of </a:t>
                      </a:r>
                      <a:r>
                        <a:rPr lang="en-US" sz="1200" b="1" u="none" dirty="0" err="1"/>
                        <a:t>Vietnamisation</a:t>
                      </a:r>
                      <a:endParaRPr lang="en-US" sz="1200" b="1" u="none" dirty="0"/>
                    </a:p>
                  </a:txBody>
                  <a:tcPr/>
                </a:tc>
                <a:extLst>
                  <a:ext uri="{0D108BD9-81ED-4DB2-BD59-A6C34878D82A}">
                    <a16:rowId xmlns:a16="http://schemas.microsoft.com/office/drawing/2014/main" xmlns="" val="4160498494"/>
                  </a:ext>
                </a:extLst>
              </a:tr>
              <a:tr h="646095">
                <a:tc>
                  <a:txBody>
                    <a:bodyPr/>
                    <a:lstStyle/>
                    <a:p>
                      <a:pPr lvl="0">
                        <a:buNone/>
                      </a:pPr>
                      <a:endParaRPr lang="en-US" sz="1200" b="1" dirty="0"/>
                    </a:p>
                    <a:p>
                      <a:pPr lvl="0">
                        <a:buNone/>
                      </a:pPr>
                      <a:endParaRPr lang="en-US" sz="1200" b="1" dirty="0"/>
                    </a:p>
                    <a:p>
                      <a:pPr lvl="0">
                        <a:buNone/>
                      </a:pPr>
                      <a:endParaRPr lang="en-US" sz="1200" b="1" dirty="0"/>
                    </a:p>
                    <a:p>
                      <a:pPr lvl="0">
                        <a:buNone/>
                      </a:pPr>
                      <a:endParaRPr lang="en-US" sz="1200" b="1" dirty="0"/>
                    </a:p>
                    <a:p>
                      <a:pPr lvl="0">
                        <a:buNone/>
                      </a:pPr>
                      <a:endParaRPr lang="en-US" sz="1200" b="1" dirty="0"/>
                    </a:p>
                    <a:p>
                      <a:pPr lvl="0">
                        <a:buNone/>
                      </a:pPr>
                      <a:endParaRPr lang="en-US" sz="1200" b="1" dirty="0"/>
                    </a:p>
                    <a:p>
                      <a:pPr lvl="0">
                        <a:buNone/>
                      </a:pPr>
                      <a:endParaRPr lang="en-US" sz="1200" b="1" dirty="0"/>
                    </a:p>
                    <a:p>
                      <a:pPr lvl="0">
                        <a:buNone/>
                      </a:pPr>
                      <a:endParaRPr lang="en-US" sz="1200" b="1" dirty="0"/>
                    </a:p>
                    <a:p>
                      <a:pPr lvl="0">
                        <a:buNone/>
                      </a:pPr>
                      <a:endParaRPr lang="en-US" sz="1200" b="1" dirty="0"/>
                    </a:p>
                    <a:p>
                      <a:pPr lvl="0">
                        <a:buNone/>
                      </a:pPr>
                      <a:endParaRPr lang="en-US" sz="1200" b="1" dirty="0"/>
                    </a:p>
                    <a:p>
                      <a:pPr lvl="0">
                        <a:buNone/>
                      </a:pPr>
                      <a:endParaRPr lang="en-US" sz="1200" b="1" dirty="0"/>
                    </a:p>
                    <a:p>
                      <a:pPr lvl="0">
                        <a:buNone/>
                      </a:pPr>
                      <a:endParaRPr lang="en-US" sz="1200" b="1" dirty="0"/>
                    </a:p>
                    <a:p>
                      <a:pPr lvl="0">
                        <a:buNone/>
                      </a:pPr>
                      <a:endParaRPr lang="en-US" sz="1200" b="1" dirty="0"/>
                    </a:p>
                    <a:p>
                      <a:pPr lvl="0">
                        <a:buNone/>
                      </a:pPr>
                      <a:endParaRPr lang="en-US" sz="1200" b="1" dirty="0"/>
                    </a:p>
                  </a:txBody>
                  <a:tcPr/>
                </a:tc>
                <a:extLst>
                  <a:ext uri="{0D108BD9-81ED-4DB2-BD59-A6C34878D82A}">
                    <a16:rowId xmlns:a16="http://schemas.microsoft.com/office/drawing/2014/main" xmlns="" val="10000"/>
                  </a:ext>
                </a:extLst>
              </a:tr>
            </a:tbl>
          </a:graphicData>
        </a:graphic>
      </p:graphicFrame>
      <p:graphicFrame>
        <p:nvGraphicFramePr>
          <p:cNvPr id="15" name="Table 14">
            <a:extLst>
              <a:ext uri="{FF2B5EF4-FFF2-40B4-BE49-F238E27FC236}">
                <a16:creationId xmlns:a16="http://schemas.microsoft.com/office/drawing/2014/main" xmlns="" id="{82C2C559-647E-4154-A613-140F8E4F59F6}"/>
              </a:ext>
            </a:extLst>
          </p:cNvPr>
          <p:cNvGraphicFramePr>
            <a:graphicFrameLocks noGrp="1"/>
          </p:cNvGraphicFramePr>
          <p:nvPr>
            <p:extLst/>
          </p:nvPr>
        </p:nvGraphicFramePr>
        <p:xfrm>
          <a:off x="4976572" y="650451"/>
          <a:ext cx="4793999" cy="5029200"/>
        </p:xfrm>
        <a:graphic>
          <a:graphicData uri="http://schemas.openxmlformats.org/drawingml/2006/table">
            <a:tbl>
              <a:tblPr firstRow="1" bandRow="1">
                <a:tableStyleId>{5940675A-B579-460E-94D1-54222C63F5DA}</a:tableStyleId>
              </a:tblPr>
              <a:tblGrid>
                <a:gridCol w="4793999">
                  <a:extLst>
                    <a:ext uri="{9D8B030D-6E8A-4147-A177-3AD203B41FA5}">
                      <a16:colId xmlns:a16="http://schemas.microsoft.com/office/drawing/2014/main" xmlns="" val="20001"/>
                    </a:ext>
                  </a:extLst>
                </a:gridCol>
              </a:tblGrid>
              <a:tr h="479378">
                <a:tc>
                  <a:txBody>
                    <a:bodyPr/>
                    <a:lstStyle/>
                    <a:p>
                      <a:r>
                        <a:rPr lang="en-US" sz="1200" b="1" dirty="0"/>
                        <a:t>3. Factual Recall Quiz</a:t>
                      </a:r>
                    </a:p>
                    <a:p>
                      <a:endParaRPr lang="en-US" sz="1200" b="1" dirty="0"/>
                    </a:p>
                    <a:p>
                      <a:pPr marL="228600" indent="-228600">
                        <a:buFont typeface="Arial" panose="020B0604020202020204" pitchFamily="34" charset="0"/>
                        <a:buChar char="•"/>
                      </a:pPr>
                      <a:r>
                        <a:rPr lang="en-US" sz="1200" b="0" dirty="0"/>
                        <a:t>What was the domino theory?</a:t>
                      </a:r>
                    </a:p>
                    <a:p>
                      <a:pPr marL="171450" indent="-171450">
                        <a:buFont typeface="Arial" panose="020B0604020202020204" pitchFamily="34" charset="0"/>
                        <a:buChar char="•"/>
                      </a:pPr>
                      <a:endParaRPr lang="en-US" sz="1200" b="0" dirty="0"/>
                    </a:p>
                    <a:p>
                      <a:pPr marL="0" indent="0">
                        <a:buFont typeface="Arial" panose="020B0604020202020204" pitchFamily="34" charset="0"/>
                        <a:buNone/>
                      </a:pPr>
                      <a:endParaRPr lang="en-US" sz="1200" b="0" dirty="0"/>
                    </a:p>
                    <a:p>
                      <a:pPr marL="228600" indent="-228600">
                        <a:buFont typeface="Arial" panose="020B0604020202020204" pitchFamily="34" charset="0"/>
                        <a:buChar char="•"/>
                      </a:pPr>
                      <a:r>
                        <a:rPr lang="en-US" sz="1200" b="0" dirty="0"/>
                        <a:t>What was a strategic hamlet?</a:t>
                      </a:r>
                    </a:p>
                    <a:p>
                      <a:pPr marL="171450" indent="-171450">
                        <a:buFont typeface="Arial" panose="020B0604020202020204" pitchFamily="34" charset="0"/>
                        <a:buChar char="•"/>
                      </a:pPr>
                      <a:endParaRPr lang="en-US" sz="1200" b="0" dirty="0"/>
                    </a:p>
                    <a:p>
                      <a:pPr marL="171450" indent="-171450">
                        <a:buFont typeface="Arial" panose="020B0604020202020204" pitchFamily="34" charset="0"/>
                        <a:buChar char="•"/>
                      </a:pPr>
                      <a:endParaRPr lang="en-US" sz="1200" b="0" dirty="0"/>
                    </a:p>
                    <a:p>
                      <a:pPr marL="228600" indent="-228600">
                        <a:buFont typeface="Arial" panose="020B0604020202020204" pitchFamily="34" charset="0"/>
                        <a:buChar char="•"/>
                      </a:pPr>
                      <a:r>
                        <a:rPr lang="en-US" sz="1200" b="0" dirty="0"/>
                        <a:t>What happened as a result of the Gulf of Tonkin incident?</a:t>
                      </a:r>
                    </a:p>
                    <a:p>
                      <a:pPr marL="171450" indent="-171450">
                        <a:buFont typeface="Arial" panose="020B0604020202020204" pitchFamily="34" charset="0"/>
                        <a:buChar char="•"/>
                      </a:pPr>
                      <a:endParaRPr lang="en-US" sz="1200" b="0" dirty="0"/>
                    </a:p>
                    <a:p>
                      <a:pPr marL="171450" indent="-171450">
                        <a:buFont typeface="Arial" panose="020B0604020202020204" pitchFamily="34" charset="0"/>
                        <a:buChar char="•"/>
                      </a:pPr>
                      <a:endParaRPr lang="en-US" sz="1200" b="0" dirty="0"/>
                    </a:p>
                    <a:p>
                      <a:pPr marL="228600" indent="-228600">
                        <a:buFont typeface="Arial" panose="020B0604020202020204" pitchFamily="34" charset="0"/>
                        <a:buChar char="•"/>
                      </a:pPr>
                      <a:r>
                        <a:rPr lang="en-US" sz="1200" b="0" dirty="0"/>
                        <a:t>What was Operation Rolling Thunder and how was Operation Linebacker different?</a:t>
                      </a:r>
                    </a:p>
                    <a:p>
                      <a:pPr marL="171450" indent="-171450">
                        <a:buFont typeface="Arial" panose="020B0604020202020204" pitchFamily="34" charset="0"/>
                        <a:buChar char="•"/>
                      </a:pPr>
                      <a:endParaRPr lang="en-US" sz="1200" b="0" dirty="0"/>
                    </a:p>
                    <a:p>
                      <a:pPr marL="171450" indent="-171450">
                        <a:buFont typeface="Arial" panose="020B0604020202020204" pitchFamily="34" charset="0"/>
                        <a:buChar char="•"/>
                      </a:pPr>
                      <a:endParaRPr lang="en-US" sz="1200" b="0" dirty="0"/>
                    </a:p>
                    <a:p>
                      <a:pPr marL="228600" indent="-228600">
                        <a:buFont typeface="Arial" panose="020B0604020202020204" pitchFamily="34" charset="0"/>
                        <a:buChar char="•"/>
                      </a:pPr>
                      <a:r>
                        <a:rPr lang="en-US" sz="1200" b="0" dirty="0"/>
                        <a:t>Which president first sent ground troops to Vietnam?</a:t>
                      </a:r>
                    </a:p>
                    <a:p>
                      <a:pPr marL="171450" indent="-171450">
                        <a:buFont typeface="Arial" panose="020B0604020202020204" pitchFamily="34" charset="0"/>
                        <a:buChar char="•"/>
                      </a:pPr>
                      <a:endParaRPr lang="en-US" sz="1200" b="0" dirty="0"/>
                    </a:p>
                    <a:p>
                      <a:pPr marL="171450" indent="-171450">
                        <a:buFont typeface="Arial" panose="020B0604020202020204" pitchFamily="34" charset="0"/>
                        <a:buChar char="•"/>
                      </a:pPr>
                      <a:endParaRPr lang="en-US" sz="1200" b="0" dirty="0"/>
                    </a:p>
                    <a:p>
                      <a:pPr marL="228600" indent="-228600">
                        <a:buFont typeface="Arial" panose="020B0604020202020204" pitchFamily="34" charset="0"/>
                        <a:buChar char="•"/>
                      </a:pPr>
                      <a:r>
                        <a:rPr lang="en-US" sz="1200" b="0" dirty="0"/>
                        <a:t>When was the Tet Offensive?</a:t>
                      </a:r>
                    </a:p>
                    <a:p>
                      <a:pPr marL="0" indent="0">
                        <a:buFont typeface="Arial" panose="020B0604020202020204" pitchFamily="34" charset="0"/>
                        <a:buNone/>
                      </a:pPr>
                      <a:endParaRPr lang="en-US" sz="1200" b="0" dirty="0"/>
                    </a:p>
                    <a:p>
                      <a:pPr marL="171450" indent="-171450">
                        <a:buFont typeface="Arial" panose="020B0604020202020204" pitchFamily="34" charset="0"/>
                        <a:buChar char="•"/>
                      </a:pPr>
                      <a:endParaRPr lang="en-US" sz="1200" b="0" dirty="0"/>
                    </a:p>
                    <a:p>
                      <a:pPr marL="171450" indent="-171450">
                        <a:buFont typeface="Arial" panose="020B0604020202020204" pitchFamily="34" charset="0"/>
                        <a:buChar char="•"/>
                      </a:pPr>
                      <a:endParaRPr lang="en-US" sz="1200" b="0" dirty="0"/>
                    </a:p>
                    <a:p>
                      <a:pPr marL="228600" indent="-228600">
                        <a:buFont typeface="Arial" panose="020B0604020202020204" pitchFamily="34" charset="0"/>
                        <a:buChar char="•"/>
                      </a:pPr>
                      <a:r>
                        <a:rPr lang="en-US" sz="1200" b="0" dirty="0"/>
                        <a:t>Which </a:t>
                      </a:r>
                      <a:r>
                        <a:rPr lang="en-US" sz="1200" b="0" dirty="0" err="1"/>
                        <a:t>neighbours</a:t>
                      </a:r>
                      <a:r>
                        <a:rPr lang="en-US" sz="1200" b="0" dirty="0"/>
                        <a:t> of Vietnam were bombed in 1970 and 1971? Why?</a:t>
                      </a:r>
                    </a:p>
                    <a:p>
                      <a:pPr marL="228600" indent="-228600">
                        <a:buAutoNum type="alphaLcParenR"/>
                      </a:pPr>
                      <a:endParaRPr lang="en-US" sz="1200" b="0" dirty="0"/>
                    </a:p>
                    <a:p>
                      <a:pPr marL="0" indent="0">
                        <a:buNone/>
                      </a:pPr>
                      <a:endParaRPr lang="en-US" sz="1200" b="0" dirty="0"/>
                    </a:p>
                    <a:p>
                      <a:pPr marL="0" indent="0">
                        <a:buNone/>
                      </a:pPr>
                      <a:endParaRPr lang="en-US" sz="1200" b="0" dirty="0"/>
                    </a:p>
                    <a:p>
                      <a:pPr marL="0" indent="0">
                        <a:buNone/>
                      </a:pPr>
                      <a:endParaRPr lang="en-US" sz="1200" b="0" dirty="0"/>
                    </a:p>
                  </a:txBody>
                  <a:tcPr/>
                </a:tc>
                <a:extLst>
                  <a:ext uri="{0D108BD9-81ED-4DB2-BD59-A6C34878D82A}">
                    <a16:rowId xmlns:a16="http://schemas.microsoft.com/office/drawing/2014/main" xmlns="" val="10000"/>
                  </a:ext>
                </a:extLst>
              </a:tr>
            </a:tbl>
          </a:graphicData>
        </a:graphic>
      </p:graphicFrame>
      <p:cxnSp>
        <p:nvCxnSpPr>
          <p:cNvPr id="19" name="Straight Arrow Connector 18">
            <a:extLst>
              <a:ext uri="{FF2B5EF4-FFF2-40B4-BE49-F238E27FC236}">
                <a16:creationId xmlns:a16="http://schemas.microsoft.com/office/drawing/2014/main" xmlns="" id="{4E27E4D9-7EE9-4A59-B49A-2031C37E4DDE}"/>
              </a:ext>
            </a:extLst>
          </p:cNvPr>
          <p:cNvCxnSpPr/>
          <p:nvPr/>
        </p:nvCxnSpPr>
        <p:spPr>
          <a:xfrm flipH="1">
            <a:off x="1110343" y="2043404"/>
            <a:ext cx="597159" cy="5038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xmlns="" id="{BBC92D26-CBFB-4825-A0A1-6B8BC0BB9C0E}"/>
              </a:ext>
            </a:extLst>
          </p:cNvPr>
          <p:cNvSpPr txBox="1"/>
          <p:nvPr/>
        </p:nvSpPr>
        <p:spPr>
          <a:xfrm>
            <a:off x="327042" y="101721"/>
            <a:ext cx="9462555" cy="369332"/>
          </a:xfrm>
          <a:prstGeom prst="rect">
            <a:avLst/>
          </a:prstGeom>
          <a:noFill/>
        </p:spPr>
        <p:txBody>
          <a:bodyPr wrap="square" rtlCol="0">
            <a:spAutoFit/>
          </a:bodyPr>
          <a:lstStyle/>
          <a:p>
            <a:pPr algn="ctr"/>
            <a:r>
              <a:rPr lang="en-US" b="1" dirty="0"/>
              <a:t>Knowledge Organiser - Topic 1.4 : Changes under Nixon, 1969 - 73</a:t>
            </a:r>
          </a:p>
        </p:txBody>
      </p:sp>
      <p:pic>
        <p:nvPicPr>
          <p:cNvPr id="3" name="Picture 2">
            <a:extLst>
              <a:ext uri="{FF2B5EF4-FFF2-40B4-BE49-F238E27FC236}">
                <a16:creationId xmlns:a16="http://schemas.microsoft.com/office/drawing/2014/main" xmlns="" id="{F21FD492-307F-45AB-9F30-1526B5DADAD2}"/>
              </a:ext>
            </a:extLst>
          </p:cNvPr>
          <p:cNvPicPr>
            <a:picLocks noChangeAspect="1"/>
          </p:cNvPicPr>
          <p:nvPr/>
        </p:nvPicPr>
        <p:blipFill>
          <a:blip r:embed="rId2"/>
          <a:stretch>
            <a:fillRect/>
          </a:stretch>
        </p:blipFill>
        <p:spPr>
          <a:xfrm>
            <a:off x="1834489" y="1450521"/>
            <a:ext cx="1188133" cy="844809"/>
          </a:xfrm>
          <a:prstGeom prst="rect">
            <a:avLst/>
          </a:prstGeom>
        </p:spPr>
      </p:pic>
      <p:graphicFrame>
        <p:nvGraphicFramePr>
          <p:cNvPr id="12" name="Table 11">
            <a:extLst>
              <a:ext uri="{FF2B5EF4-FFF2-40B4-BE49-F238E27FC236}">
                <a16:creationId xmlns:a16="http://schemas.microsoft.com/office/drawing/2014/main" xmlns="" id="{24CAC8EA-26FA-47BE-8D4E-A1FC752D7AEA}"/>
              </a:ext>
            </a:extLst>
          </p:cNvPr>
          <p:cNvGraphicFramePr>
            <a:graphicFrameLocks noGrp="1"/>
          </p:cNvGraphicFramePr>
          <p:nvPr>
            <p:extLst/>
          </p:nvPr>
        </p:nvGraphicFramePr>
        <p:xfrm>
          <a:off x="119079" y="3731455"/>
          <a:ext cx="4793999" cy="2926080"/>
        </p:xfrm>
        <a:graphic>
          <a:graphicData uri="http://schemas.openxmlformats.org/drawingml/2006/table">
            <a:tbl>
              <a:tblPr firstRow="1" bandRow="1">
                <a:tableStyleId>{5940675A-B579-460E-94D1-54222C63F5DA}</a:tableStyleId>
              </a:tblPr>
              <a:tblGrid>
                <a:gridCol w="1013083">
                  <a:extLst>
                    <a:ext uri="{9D8B030D-6E8A-4147-A177-3AD203B41FA5}">
                      <a16:colId xmlns:a16="http://schemas.microsoft.com/office/drawing/2014/main" xmlns="" val="20001"/>
                    </a:ext>
                  </a:extLst>
                </a:gridCol>
                <a:gridCol w="3780916">
                  <a:extLst>
                    <a:ext uri="{9D8B030D-6E8A-4147-A177-3AD203B41FA5}">
                      <a16:colId xmlns:a16="http://schemas.microsoft.com/office/drawing/2014/main" xmlns="" val="20002"/>
                    </a:ext>
                  </a:extLst>
                </a:gridCol>
              </a:tblGrid>
              <a:tr h="327934">
                <a:tc gridSpan="2">
                  <a:txBody>
                    <a:bodyPr/>
                    <a:lstStyle/>
                    <a:p>
                      <a:r>
                        <a:rPr lang="en-US" sz="1200" b="1" dirty="0"/>
                        <a:t>1. Explain, using the dates, how the USA became increasingly more involved in Vietnam between 1954 and 1963/.</a:t>
                      </a:r>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txBody>
                  <a:tcPr/>
                </a:tc>
                <a:extLst>
                  <a:ext uri="{0D108BD9-81ED-4DB2-BD59-A6C34878D82A}">
                    <a16:rowId xmlns:a16="http://schemas.microsoft.com/office/drawing/2014/main" xmlns="" val="10000"/>
                  </a:ext>
                </a:extLst>
              </a:tr>
              <a:tr h="257945">
                <a:tc>
                  <a:txBody>
                    <a:bodyPr/>
                    <a:lstStyle/>
                    <a:p>
                      <a:r>
                        <a:rPr lang="en-US" sz="1100" b="1" dirty="0"/>
                        <a:t>1954</a:t>
                      </a:r>
                    </a:p>
                    <a:p>
                      <a:endParaRPr lang="en-US" sz="1100" b="1" dirty="0"/>
                    </a:p>
                  </a:txBody>
                  <a:tcPr/>
                </a:tc>
                <a:tc>
                  <a:txBody>
                    <a:bodyPr/>
                    <a:lstStyle/>
                    <a:p>
                      <a:endParaRPr lang="en-US" sz="1100" dirty="0"/>
                    </a:p>
                  </a:txBody>
                  <a:tcPr/>
                </a:tc>
                <a:extLst>
                  <a:ext uri="{0D108BD9-81ED-4DB2-BD59-A6C34878D82A}">
                    <a16:rowId xmlns:a16="http://schemas.microsoft.com/office/drawing/2014/main" xmlns="" val="10001"/>
                  </a:ext>
                </a:extLst>
              </a:tr>
              <a:tr h="424850">
                <a:tc>
                  <a:txBody>
                    <a:bodyPr/>
                    <a:lstStyle/>
                    <a:p>
                      <a:r>
                        <a:rPr lang="en-US" sz="1100" b="1" dirty="0"/>
                        <a:t>1956</a:t>
                      </a:r>
                    </a:p>
                    <a:p>
                      <a:endParaRPr lang="en-US" sz="1100" b="1" dirty="0"/>
                    </a:p>
                  </a:txBody>
                  <a:tcPr/>
                </a:tc>
                <a:tc>
                  <a:txBody>
                    <a:bodyPr/>
                    <a:lstStyle/>
                    <a:p>
                      <a:endParaRPr lang="en-GB" sz="11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xmlns="" val="10002"/>
                  </a:ext>
                </a:extLst>
              </a:tr>
              <a:tr h="424850">
                <a:tc>
                  <a:txBody>
                    <a:bodyPr/>
                    <a:lstStyle/>
                    <a:p>
                      <a:r>
                        <a:rPr lang="en-US" sz="1100" b="1" dirty="0"/>
                        <a:t>1961</a:t>
                      </a:r>
                    </a:p>
                    <a:p>
                      <a:endParaRPr lang="en-US" sz="1100" b="1" dirty="0"/>
                    </a:p>
                  </a:txBody>
                  <a:tcPr/>
                </a:tc>
                <a:tc>
                  <a:txBody>
                    <a:bodyPr/>
                    <a:lstStyle/>
                    <a:p>
                      <a:endParaRPr lang="en-US" sz="1100" dirty="0"/>
                    </a:p>
                  </a:txBody>
                  <a:tcPr/>
                </a:tc>
                <a:extLst>
                  <a:ext uri="{0D108BD9-81ED-4DB2-BD59-A6C34878D82A}">
                    <a16:rowId xmlns:a16="http://schemas.microsoft.com/office/drawing/2014/main" xmlns="" val="10003"/>
                  </a:ext>
                </a:extLst>
              </a:tr>
              <a:tr h="424850">
                <a:tc>
                  <a:txBody>
                    <a:bodyPr/>
                    <a:lstStyle/>
                    <a:p>
                      <a:r>
                        <a:rPr lang="en-US" sz="1100" b="1" dirty="0"/>
                        <a:t>1962</a:t>
                      </a:r>
                    </a:p>
                  </a:txBody>
                  <a:tcPr/>
                </a:tc>
                <a:tc>
                  <a:txBody>
                    <a:bodyPr/>
                    <a:lstStyle/>
                    <a:p>
                      <a:endParaRPr lang="en-US" sz="1100" dirty="0"/>
                    </a:p>
                    <a:p>
                      <a:endParaRPr lang="en-US" sz="1100" dirty="0"/>
                    </a:p>
                    <a:p>
                      <a:endParaRPr lang="en-US" sz="1100" dirty="0"/>
                    </a:p>
                  </a:txBody>
                  <a:tcPr/>
                </a:tc>
                <a:extLst>
                  <a:ext uri="{0D108BD9-81ED-4DB2-BD59-A6C34878D82A}">
                    <a16:rowId xmlns:a16="http://schemas.microsoft.com/office/drawing/2014/main" xmlns="" val="1216739356"/>
                  </a:ext>
                </a:extLst>
              </a:tr>
              <a:tr h="424850">
                <a:tc>
                  <a:txBody>
                    <a:bodyPr/>
                    <a:lstStyle/>
                    <a:p>
                      <a:r>
                        <a:rPr lang="en-US" sz="1100" b="1" dirty="0"/>
                        <a:t>1963</a:t>
                      </a:r>
                    </a:p>
                  </a:txBody>
                  <a:tcPr/>
                </a:tc>
                <a:tc>
                  <a:txBody>
                    <a:bodyPr/>
                    <a:lstStyle/>
                    <a:p>
                      <a:endParaRPr lang="en-US" sz="1100" dirty="0"/>
                    </a:p>
                    <a:p>
                      <a:endParaRPr lang="en-US" sz="1100" dirty="0"/>
                    </a:p>
                    <a:p>
                      <a:endParaRPr lang="en-US" sz="1100" dirty="0"/>
                    </a:p>
                  </a:txBody>
                  <a:tcPr/>
                </a:tc>
                <a:extLst>
                  <a:ext uri="{0D108BD9-81ED-4DB2-BD59-A6C34878D82A}">
                    <a16:rowId xmlns:a16="http://schemas.microsoft.com/office/drawing/2014/main" xmlns="" val="789573974"/>
                  </a:ext>
                </a:extLst>
              </a:tr>
            </a:tbl>
          </a:graphicData>
        </a:graphic>
      </p:graphicFrame>
    </p:spTree>
    <p:extLst>
      <p:ext uri="{BB962C8B-B14F-4D97-AF65-F5344CB8AC3E}">
        <p14:creationId xmlns:p14="http://schemas.microsoft.com/office/powerpoint/2010/main" val="1247968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445" y="100238"/>
            <a:ext cx="9462555" cy="369332"/>
          </a:xfrm>
          <a:prstGeom prst="rect">
            <a:avLst/>
          </a:prstGeom>
          <a:noFill/>
        </p:spPr>
        <p:txBody>
          <a:bodyPr wrap="square" rtlCol="0" anchor="t">
            <a:spAutoFit/>
          </a:bodyPr>
          <a:lstStyle/>
          <a:p>
            <a:pPr algn="ctr"/>
            <a:r>
              <a:rPr lang="en-US" b="1" dirty="0"/>
              <a:t>Knowledge </a:t>
            </a:r>
            <a:r>
              <a:rPr lang="en-US" b="1" dirty="0" err="1"/>
              <a:t>Organiser</a:t>
            </a:r>
            <a:r>
              <a:rPr lang="en-US" b="1" dirty="0"/>
              <a:t> - Topic 2.1 Opposition to the War</a:t>
            </a:r>
          </a:p>
        </p:txBody>
      </p:sp>
      <p:graphicFrame>
        <p:nvGraphicFramePr>
          <p:cNvPr id="11" name="Table 10"/>
          <p:cNvGraphicFramePr>
            <a:graphicFrameLocks noGrp="1"/>
          </p:cNvGraphicFramePr>
          <p:nvPr>
            <p:extLst/>
          </p:nvPr>
        </p:nvGraphicFramePr>
        <p:xfrm>
          <a:off x="4992118" y="888434"/>
          <a:ext cx="4683728" cy="3006085"/>
        </p:xfrm>
        <a:graphic>
          <a:graphicData uri="http://schemas.openxmlformats.org/drawingml/2006/table">
            <a:tbl>
              <a:tblPr firstRow="1" bandRow="1">
                <a:tableStyleId>{5940675A-B579-460E-94D1-54222C63F5DA}</a:tableStyleId>
              </a:tblPr>
              <a:tblGrid>
                <a:gridCol w="559596">
                  <a:extLst>
                    <a:ext uri="{9D8B030D-6E8A-4147-A177-3AD203B41FA5}">
                      <a16:colId xmlns:a16="http://schemas.microsoft.com/office/drawing/2014/main" xmlns="" val="20000"/>
                    </a:ext>
                  </a:extLst>
                </a:gridCol>
                <a:gridCol w="4124132">
                  <a:extLst>
                    <a:ext uri="{9D8B030D-6E8A-4147-A177-3AD203B41FA5}">
                      <a16:colId xmlns:a16="http://schemas.microsoft.com/office/drawing/2014/main" xmlns="" val="20002"/>
                    </a:ext>
                  </a:extLst>
                </a:gridCol>
              </a:tblGrid>
              <a:tr h="473201">
                <a:tc>
                  <a:txBody>
                    <a:bodyPr/>
                    <a:lstStyle/>
                    <a:p>
                      <a:r>
                        <a:rPr lang="en-US" sz="1200" b="1" dirty="0"/>
                        <a:t>1965</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Students for a Democratic Society (SDS) had 3000 members and groups on over 80 college campuses.</a:t>
                      </a:r>
                    </a:p>
                  </a:txBody>
                  <a:tcPr/>
                </a:tc>
                <a:extLst>
                  <a:ext uri="{0D108BD9-81ED-4DB2-BD59-A6C34878D82A}">
                    <a16:rowId xmlns:a16="http://schemas.microsoft.com/office/drawing/2014/main" xmlns="" val="3027156077"/>
                  </a:ext>
                </a:extLst>
              </a:tr>
              <a:tr h="473201">
                <a:tc>
                  <a:txBody>
                    <a:bodyPr/>
                    <a:lstStyle/>
                    <a:p>
                      <a:r>
                        <a:rPr lang="en-US" sz="1200" b="1" dirty="0"/>
                        <a:t>Jan</a:t>
                      </a:r>
                    </a:p>
                    <a:p>
                      <a:r>
                        <a:rPr lang="en-US" sz="1200" b="1" dirty="0"/>
                        <a:t>1968</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Walter Cronkite broadcasts from Tet Offensive. He says that the war looked unwinnable.</a:t>
                      </a:r>
                    </a:p>
                  </a:txBody>
                  <a:tcPr/>
                </a:tc>
                <a:extLst>
                  <a:ext uri="{0D108BD9-81ED-4DB2-BD59-A6C34878D82A}">
                    <a16:rowId xmlns:a16="http://schemas.microsoft.com/office/drawing/2014/main" xmlns="" val="1362972439"/>
                  </a:ext>
                </a:extLst>
              </a:tr>
              <a:tr h="473201">
                <a:tc>
                  <a:txBody>
                    <a:bodyPr/>
                    <a:lstStyle/>
                    <a:p>
                      <a:r>
                        <a:rPr lang="en-US" sz="1200" b="1" dirty="0"/>
                        <a:t>Mar 1968</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My Lai massacre. 347 civilians were killed by Charlie Company under leadership of Lieutenant </a:t>
                      </a:r>
                      <a:r>
                        <a:rPr lang="en-US" sz="1200" dirty="0" err="1"/>
                        <a:t>Calley</a:t>
                      </a:r>
                      <a:r>
                        <a:rPr lang="en-US" sz="1200" dirty="0"/>
                        <a:t> as part of a search and destroy mission. This led to demonstrations against the war,</a:t>
                      </a:r>
                    </a:p>
                  </a:txBody>
                  <a:tcPr/>
                </a:tc>
                <a:extLst>
                  <a:ext uri="{0D108BD9-81ED-4DB2-BD59-A6C34878D82A}">
                    <a16:rowId xmlns:a16="http://schemas.microsoft.com/office/drawing/2014/main" xmlns="" val="961460507"/>
                  </a:ext>
                </a:extLst>
              </a:tr>
              <a:tr h="473201">
                <a:tc>
                  <a:txBody>
                    <a:bodyPr/>
                    <a:lstStyle/>
                    <a:p>
                      <a:r>
                        <a:rPr lang="en-US" sz="1200" b="1" dirty="0"/>
                        <a:t>1969</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The draft system was changed to a lottery system, mixing up ages and making the draft fairer.</a:t>
                      </a:r>
                    </a:p>
                  </a:txBody>
                  <a:tcPr/>
                </a:tc>
                <a:extLst>
                  <a:ext uri="{0D108BD9-81ED-4DB2-BD59-A6C34878D82A}">
                    <a16:rowId xmlns:a16="http://schemas.microsoft.com/office/drawing/2014/main" xmlns="" val="147912582"/>
                  </a:ext>
                </a:extLst>
              </a:tr>
              <a:tr h="473201">
                <a:tc>
                  <a:txBody>
                    <a:bodyPr/>
                    <a:lstStyle/>
                    <a:p>
                      <a:r>
                        <a:rPr lang="en-US" sz="1200" b="1" dirty="0"/>
                        <a:t>1970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USA now had 8.5 million students. A significant number rejected their parents’ generation and wanted social change.</a:t>
                      </a:r>
                    </a:p>
                  </a:txBody>
                  <a:tcPr/>
                </a:tc>
                <a:extLst>
                  <a:ext uri="{0D108BD9-81ED-4DB2-BD59-A6C34878D82A}">
                    <a16:rowId xmlns:a16="http://schemas.microsoft.com/office/drawing/2014/main" xmlns="" val="10000"/>
                  </a:ext>
                </a:extLst>
              </a:tr>
              <a:tr h="473201">
                <a:tc>
                  <a:txBody>
                    <a:bodyPr/>
                    <a:lstStyle/>
                    <a:p>
                      <a:r>
                        <a:rPr lang="en-US" sz="1200" b="1" dirty="0"/>
                        <a:t>May 1970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Kent State University shootings. 4 unarmed students are killed during a protest against the war. The public were horrified. </a:t>
                      </a:r>
                    </a:p>
                  </a:txBody>
                  <a:tcPr/>
                </a:tc>
                <a:extLst>
                  <a:ext uri="{0D108BD9-81ED-4DB2-BD59-A6C34878D82A}">
                    <a16:rowId xmlns:a16="http://schemas.microsoft.com/office/drawing/2014/main" xmlns="" val="2445913833"/>
                  </a:ext>
                </a:extLst>
              </a:tr>
            </a:tbl>
          </a:graphicData>
        </a:graphic>
      </p:graphicFrame>
      <p:sp>
        <p:nvSpPr>
          <p:cNvPr id="14" name="TextBox 13"/>
          <p:cNvSpPr txBox="1"/>
          <p:nvPr/>
        </p:nvSpPr>
        <p:spPr>
          <a:xfrm>
            <a:off x="70043" y="451412"/>
            <a:ext cx="4847682" cy="307777"/>
          </a:xfrm>
          <a:prstGeom prst="rect">
            <a:avLst/>
          </a:prstGeom>
          <a:noFill/>
        </p:spPr>
        <p:txBody>
          <a:bodyPr wrap="square" rtlCol="0">
            <a:spAutoFit/>
          </a:bodyPr>
          <a:lstStyle/>
          <a:p>
            <a:r>
              <a:rPr lang="en-US" sz="1400" b="1" u="sng" dirty="0"/>
              <a:t>Key Words</a:t>
            </a:r>
          </a:p>
        </p:txBody>
      </p:sp>
      <p:graphicFrame>
        <p:nvGraphicFramePr>
          <p:cNvPr id="2" name="Table 1"/>
          <p:cNvGraphicFramePr>
            <a:graphicFrameLocks noGrp="1"/>
          </p:cNvGraphicFramePr>
          <p:nvPr>
            <p:extLst/>
          </p:nvPr>
        </p:nvGraphicFramePr>
        <p:xfrm>
          <a:off x="84501" y="878944"/>
          <a:ext cx="4818766" cy="1737360"/>
        </p:xfrm>
        <a:graphic>
          <a:graphicData uri="http://schemas.openxmlformats.org/drawingml/2006/table">
            <a:tbl>
              <a:tblPr firstRow="1" bandRow="1">
                <a:tableStyleId>{5940675A-B579-460E-94D1-54222C63F5DA}</a:tableStyleId>
              </a:tblPr>
              <a:tblGrid>
                <a:gridCol w="351919">
                  <a:extLst>
                    <a:ext uri="{9D8B030D-6E8A-4147-A177-3AD203B41FA5}">
                      <a16:colId xmlns:a16="http://schemas.microsoft.com/office/drawing/2014/main" xmlns="" val="20000"/>
                    </a:ext>
                  </a:extLst>
                </a:gridCol>
                <a:gridCol w="976094">
                  <a:extLst>
                    <a:ext uri="{9D8B030D-6E8A-4147-A177-3AD203B41FA5}">
                      <a16:colId xmlns:a16="http://schemas.microsoft.com/office/drawing/2014/main" xmlns="" val="20001"/>
                    </a:ext>
                  </a:extLst>
                </a:gridCol>
                <a:gridCol w="3490753">
                  <a:extLst>
                    <a:ext uri="{9D8B030D-6E8A-4147-A177-3AD203B41FA5}">
                      <a16:colId xmlns:a16="http://schemas.microsoft.com/office/drawing/2014/main" xmlns="" val="20002"/>
                    </a:ext>
                  </a:extLst>
                </a:gridCol>
              </a:tblGrid>
              <a:tr h="247775">
                <a:tc>
                  <a:txBody>
                    <a:bodyPr/>
                    <a:lstStyle/>
                    <a:p>
                      <a:r>
                        <a:rPr lang="en-US" sz="1200" b="1" dirty="0"/>
                        <a:t>1</a:t>
                      </a:r>
                    </a:p>
                  </a:txBody>
                  <a:tcPr/>
                </a:tc>
                <a:tc>
                  <a:txBody>
                    <a:bodyPr/>
                    <a:lstStyle/>
                    <a:p>
                      <a:r>
                        <a:rPr lang="en-US" sz="1200" b="1" dirty="0"/>
                        <a:t>Counter culture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Refusing to live by the cultural rules of society. Students became part of this counter culture movement.</a:t>
                      </a:r>
                    </a:p>
                  </a:txBody>
                  <a:tcPr/>
                </a:tc>
                <a:extLst>
                  <a:ext uri="{0D108BD9-81ED-4DB2-BD59-A6C34878D82A}">
                    <a16:rowId xmlns:a16="http://schemas.microsoft.com/office/drawing/2014/main" xmlns="" val="10000"/>
                  </a:ext>
                </a:extLst>
              </a:tr>
              <a:tr h="247775">
                <a:tc>
                  <a:txBody>
                    <a:bodyPr/>
                    <a:lstStyle/>
                    <a:p>
                      <a:r>
                        <a:rPr lang="en-US" sz="1200" b="1" dirty="0"/>
                        <a:t>2</a:t>
                      </a:r>
                    </a:p>
                  </a:txBody>
                  <a:tcPr/>
                </a:tc>
                <a:tc>
                  <a:txBody>
                    <a:bodyPr/>
                    <a:lstStyle/>
                    <a:p>
                      <a:r>
                        <a:rPr lang="en-US" sz="1200" b="1" dirty="0"/>
                        <a:t>The draft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This was compulsory service in the military.</a:t>
                      </a:r>
                    </a:p>
                  </a:txBody>
                  <a:tcPr/>
                </a:tc>
                <a:extLst>
                  <a:ext uri="{0D108BD9-81ED-4DB2-BD59-A6C34878D82A}">
                    <a16:rowId xmlns:a16="http://schemas.microsoft.com/office/drawing/2014/main" xmlns="" val="10001"/>
                  </a:ext>
                </a:extLst>
              </a:tr>
              <a:tr h="247775">
                <a:tc>
                  <a:txBody>
                    <a:bodyPr/>
                    <a:lstStyle/>
                    <a:p>
                      <a:r>
                        <a:rPr lang="en-US" sz="1200" b="1" dirty="0"/>
                        <a:t>3</a:t>
                      </a:r>
                    </a:p>
                  </a:txBody>
                  <a:tcPr/>
                </a:tc>
                <a:tc>
                  <a:txBody>
                    <a:bodyPr/>
                    <a:lstStyle/>
                    <a:p>
                      <a:r>
                        <a:rPr lang="en-US" sz="1200" b="1" dirty="0"/>
                        <a:t>Exempt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This would state you could avoid the draft. Methods included being at college, being only son in a family, being physically unfit or leaving illegally to go abroad. Around 15 million avoided being drafted.</a:t>
                      </a:r>
                    </a:p>
                  </a:txBody>
                  <a:tcPr/>
                </a:tc>
                <a:extLst>
                  <a:ext uri="{0D108BD9-81ED-4DB2-BD59-A6C34878D82A}">
                    <a16:rowId xmlns:a16="http://schemas.microsoft.com/office/drawing/2014/main" xmlns="" val="10002"/>
                  </a:ext>
                </a:extLst>
              </a:tr>
            </a:tbl>
          </a:graphicData>
        </a:graphic>
      </p:graphicFrame>
      <p:sp>
        <p:nvSpPr>
          <p:cNvPr id="9" name="TextBox 6">
            <a:extLst>
              <a:ext uri="{FF2B5EF4-FFF2-40B4-BE49-F238E27FC236}">
                <a16:creationId xmlns:a16="http://schemas.microsoft.com/office/drawing/2014/main" xmlns="" id="{9C14674B-A16B-43FA-AABB-1A42E81DCDC4}"/>
              </a:ext>
            </a:extLst>
          </p:cNvPr>
          <p:cNvSpPr txBox="1"/>
          <p:nvPr/>
        </p:nvSpPr>
        <p:spPr>
          <a:xfrm>
            <a:off x="4953000" y="469570"/>
            <a:ext cx="4847682"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u="sng"/>
              <a:t>Key Dates</a:t>
            </a:r>
          </a:p>
        </p:txBody>
      </p:sp>
      <p:sp>
        <p:nvSpPr>
          <p:cNvPr id="10" name="TextBox 9">
            <a:extLst>
              <a:ext uri="{FF2B5EF4-FFF2-40B4-BE49-F238E27FC236}">
                <a16:creationId xmlns:a16="http://schemas.microsoft.com/office/drawing/2014/main" xmlns="" id="{7285341B-B4ED-4400-AEBE-F5BE3EB1258B}"/>
              </a:ext>
            </a:extLst>
          </p:cNvPr>
          <p:cNvSpPr txBox="1"/>
          <p:nvPr/>
        </p:nvSpPr>
        <p:spPr>
          <a:xfrm>
            <a:off x="5747657" y="5831894"/>
            <a:ext cx="3041780" cy="401216"/>
          </a:xfrm>
          <a:prstGeom prst="rect">
            <a:avLst/>
          </a:prstGeom>
          <a:solidFill>
            <a:schemeClr val="bg1"/>
          </a:solidFill>
        </p:spPr>
        <p:txBody>
          <a:bodyPr wrap="square" rtlCol="0">
            <a:spAutoFit/>
          </a:bodyPr>
          <a:lstStyle/>
          <a:p>
            <a:endParaRPr lang="en-GB" dirty="0"/>
          </a:p>
        </p:txBody>
      </p:sp>
      <p:pic>
        <p:nvPicPr>
          <p:cNvPr id="4" name="Picture 3">
            <a:extLst>
              <a:ext uri="{FF2B5EF4-FFF2-40B4-BE49-F238E27FC236}">
                <a16:creationId xmlns:a16="http://schemas.microsoft.com/office/drawing/2014/main" xmlns="" id="{4995D596-552A-4B6D-8D52-B09B7DA419FB}"/>
              </a:ext>
            </a:extLst>
          </p:cNvPr>
          <p:cNvPicPr>
            <a:picLocks noChangeAspect="1"/>
          </p:cNvPicPr>
          <p:nvPr/>
        </p:nvPicPr>
        <p:blipFill>
          <a:blip r:embed="rId2"/>
          <a:stretch>
            <a:fillRect/>
          </a:stretch>
        </p:blipFill>
        <p:spPr>
          <a:xfrm>
            <a:off x="6002694" y="4195899"/>
            <a:ext cx="2900525" cy="2301083"/>
          </a:xfrm>
          <a:prstGeom prst="rect">
            <a:avLst/>
          </a:prstGeom>
        </p:spPr>
      </p:pic>
      <p:pic>
        <p:nvPicPr>
          <p:cNvPr id="7" name="Picture 6">
            <a:extLst>
              <a:ext uri="{FF2B5EF4-FFF2-40B4-BE49-F238E27FC236}">
                <a16:creationId xmlns:a16="http://schemas.microsoft.com/office/drawing/2014/main" xmlns="" id="{ABCD8D79-E37D-4124-8C89-0AD2519EAF65}"/>
              </a:ext>
            </a:extLst>
          </p:cNvPr>
          <p:cNvPicPr>
            <a:picLocks noChangeAspect="1"/>
          </p:cNvPicPr>
          <p:nvPr/>
        </p:nvPicPr>
        <p:blipFill>
          <a:blip r:embed="rId3"/>
          <a:stretch>
            <a:fillRect/>
          </a:stretch>
        </p:blipFill>
        <p:spPr>
          <a:xfrm>
            <a:off x="849863" y="3001249"/>
            <a:ext cx="3375739" cy="25318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445" y="73353"/>
            <a:ext cx="9462555" cy="369332"/>
          </a:xfrm>
          <a:prstGeom prst="rect">
            <a:avLst/>
          </a:prstGeom>
          <a:noFill/>
        </p:spPr>
        <p:txBody>
          <a:bodyPr wrap="square" rtlCol="0" anchor="t">
            <a:spAutoFit/>
          </a:bodyPr>
          <a:lstStyle/>
          <a:p>
            <a:pPr algn="ctr"/>
            <a:r>
              <a:rPr lang="en-US" b="1" dirty="0"/>
              <a:t>Knowledge </a:t>
            </a:r>
            <a:r>
              <a:rPr lang="en-US" b="1" dirty="0" err="1"/>
              <a:t>Organiser</a:t>
            </a:r>
            <a:r>
              <a:rPr lang="en-US" b="1" dirty="0"/>
              <a:t> Checklist- Topic 2.1: Opposition to the war</a:t>
            </a:r>
            <a:endParaRPr lang="en-US" b="1" dirty="0">
              <a:cs typeface="Calibri"/>
            </a:endParaRPr>
          </a:p>
        </p:txBody>
      </p:sp>
      <p:graphicFrame>
        <p:nvGraphicFramePr>
          <p:cNvPr id="25" name="Table 24"/>
          <p:cNvGraphicFramePr>
            <a:graphicFrameLocks noGrp="1"/>
          </p:cNvGraphicFramePr>
          <p:nvPr>
            <p:extLst/>
          </p:nvPr>
        </p:nvGraphicFramePr>
        <p:xfrm>
          <a:off x="135169" y="575254"/>
          <a:ext cx="4794001" cy="4389120"/>
        </p:xfrm>
        <a:graphic>
          <a:graphicData uri="http://schemas.openxmlformats.org/drawingml/2006/table">
            <a:tbl>
              <a:tblPr firstRow="1" bandRow="1">
                <a:tableStyleId>{5940675A-B579-460E-94D1-54222C63F5DA}</a:tableStyleId>
              </a:tblPr>
              <a:tblGrid>
                <a:gridCol w="4794001">
                  <a:extLst>
                    <a:ext uri="{9D8B030D-6E8A-4147-A177-3AD203B41FA5}">
                      <a16:colId xmlns:a16="http://schemas.microsoft.com/office/drawing/2014/main" xmlns="" val="20001"/>
                    </a:ext>
                  </a:extLst>
                </a:gridCol>
              </a:tblGrid>
              <a:tr h="215365">
                <a:tc>
                  <a:txBody>
                    <a:bodyPr/>
                    <a:lstStyle/>
                    <a:p>
                      <a:pPr marL="228600" lvl="0" indent="-228600">
                        <a:buAutoNum type="arabicPeriod"/>
                      </a:pPr>
                      <a:r>
                        <a:rPr lang="en-US" sz="1200" b="1" u="none" dirty="0"/>
                        <a:t>Why did opposition to the war increase?</a:t>
                      </a:r>
                    </a:p>
                  </a:txBody>
                  <a:tcPr/>
                </a:tc>
                <a:extLst>
                  <a:ext uri="{0D108BD9-81ED-4DB2-BD59-A6C34878D82A}">
                    <a16:rowId xmlns:a16="http://schemas.microsoft.com/office/drawing/2014/main" xmlns="" val="4160498494"/>
                  </a:ext>
                </a:extLst>
              </a:tr>
              <a:tr h="215365">
                <a:tc>
                  <a:txBody>
                    <a:bodyPr/>
                    <a:lstStyle/>
                    <a:p>
                      <a:pPr>
                        <a:buNone/>
                      </a:pPr>
                      <a:r>
                        <a:rPr lang="en-US" sz="1200" b="1" u="none" dirty="0"/>
                        <a:t>Reason 1</a:t>
                      </a:r>
                      <a:endParaRPr lang="en-GB" sz="1200" b="0" i="0" u="none" strike="noStrike" kern="1200" baseline="0" dirty="0">
                        <a:solidFill>
                          <a:srgbClr val="000000"/>
                        </a:solidFill>
                        <a:latin typeface="+mn-lt"/>
                        <a:ea typeface="+mn-ea"/>
                        <a:cs typeface="+mn-cs"/>
                      </a:endParaRPr>
                    </a:p>
                    <a:p>
                      <a:pPr lvl="0">
                        <a:buNone/>
                      </a:pPr>
                      <a:endParaRPr lang="en-US" sz="1200" b="1" u="none" dirty="0"/>
                    </a:p>
                    <a:p>
                      <a:pPr lvl="0">
                        <a:buNone/>
                      </a:pPr>
                      <a:endParaRPr lang="en-US" sz="1200" b="1" u="none" dirty="0"/>
                    </a:p>
                    <a:p>
                      <a:pPr lvl="0">
                        <a:buNone/>
                      </a:pPr>
                      <a:endParaRPr lang="en-US" sz="1200" b="1" u="none" dirty="0"/>
                    </a:p>
                  </a:txBody>
                  <a:tcPr/>
                </a:tc>
                <a:extLst>
                  <a:ext uri="{0D108BD9-81ED-4DB2-BD59-A6C34878D82A}">
                    <a16:rowId xmlns:a16="http://schemas.microsoft.com/office/drawing/2014/main" xmlns="" val="10000"/>
                  </a:ext>
                </a:extLst>
              </a:tr>
              <a:tr h="215365">
                <a:tc>
                  <a:txBody>
                    <a:bodyPr/>
                    <a:lstStyle/>
                    <a:p>
                      <a:pPr marL="0" marR="0" indent="0" algn="l" rtl="0">
                        <a:lnSpc>
                          <a:spcPct val="100000"/>
                        </a:lnSpc>
                        <a:spcBef>
                          <a:spcPts val="0"/>
                        </a:spcBef>
                        <a:spcAft>
                          <a:spcPts val="0"/>
                        </a:spcAft>
                        <a:buFontTx/>
                        <a:buNone/>
                      </a:pPr>
                      <a:r>
                        <a:rPr lang="en-US" sz="1200" b="1" u="none" dirty="0"/>
                        <a:t>Reason 2</a:t>
                      </a:r>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1" u="none" dirty="0"/>
                    </a:p>
                  </a:txBody>
                  <a:tcPr/>
                </a:tc>
                <a:extLst>
                  <a:ext uri="{0D108BD9-81ED-4DB2-BD59-A6C34878D82A}">
                    <a16:rowId xmlns:a16="http://schemas.microsoft.com/office/drawing/2014/main" xmlns="" val="10001"/>
                  </a:ext>
                </a:extLst>
              </a:tr>
              <a:tr h="215365">
                <a:tc>
                  <a:txBody>
                    <a:bodyPr/>
                    <a:lstStyle/>
                    <a:p>
                      <a:pPr marL="0" marR="0" lvl="0" indent="0" algn="l" defTabSz="457200" eaLnBrk="1" fontAlgn="auto" latinLnBrk="0" hangingPunct="1">
                        <a:lnSpc>
                          <a:spcPct val="100000"/>
                        </a:lnSpc>
                        <a:spcBef>
                          <a:spcPts val="0"/>
                        </a:spcBef>
                        <a:spcAft>
                          <a:spcPts val="0"/>
                        </a:spcAft>
                        <a:buClrTx/>
                        <a:buSzTx/>
                        <a:buFontTx/>
                        <a:buNone/>
                        <a:tabLst/>
                        <a:defRPr/>
                      </a:pPr>
                      <a:r>
                        <a:rPr lang="en-US" sz="1200" b="1" u="none" dirty="0"/>
                        <a:t>Reason 3</a:t>
                      </a:r>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1" u="none" dirty="0"/>
                    </a:p>
                  </a:txBody>
                  <a:tcPr/>
                </a:tc>
                <a:extLst>
                  <a:ext uri="{0D108BD9-81ED-4DB2-BD59-A6C34878D82A}">
                    <a16:rowId xmlns:a16="http://schemas.microsoft.com/office/drawing/2014/main" xmlns="" val="4063768646"/>
                  </a:ext>
                </a:extLst>
              </a:tr>
              <a:tr h="215365">
                <a:tc>
                  <a:txBody>
                    <a:bodyPr/>
                    <a:lstStyle/>
                    <a:p>
                      <a:pPr marL="0" marR="0" lvl="0" indent="0" algn="l" defTabSz="457200" eaLnBrk="1" fontAlgn="auto" latinLnBrk="0" hangingPunct="1">
                        <a:lnSpc>
                          <a:spcPct val="100000"/>
                        </a:lnSpc>
                        <a:spcBef>
                          <a:spcPts val="0"/>
                        </a:spcBef>
                        <a:spcAft>
                          <a:spcPts val="0"/>
                        </a:spcAft>
                        <a:buClrTx/>
                        <a:buSzTx/>
                        <a:buFontTx/>
                        <a:buNone/>
                        <a:tabLst/>
                        <a:defRPr/>
                      </a:pPr>
                      <a:r>
                        <a:rPr lang="en-US" sz="1200" b="1" u="none" dirty="0"/>
                        <a:t>Reason 4</a:t>
                      </a:r>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1" u="none" dirty="0"/>
                    </a:p>
                  </a:txBody>
                  <a:tcPr/>
                </a:tc>
                <a:extLst>
                  <a:ext uri="{0D108BD9-81ED-4DB2-BD59-A6C34878D82A}">
                    <a16:rowId xmlns:a16="http://schemas.microsoft.com/office/drawing/2014/main" xmlns="" val="278248254"/>
                  </a:ext>
                </a:extLst>
              </a:tr>
              <a:tr h="215365">
                <a:tc>
                  <a:txBody>
                    <a:bodyPr/>
                    <a:lstStyle/>
                    <a:p>
                      <a:pPr marL="0" marR="0" lvl="0" indent="0" algn="l" defTabSz="457200" eaLnBrk="1" fontAlgn="auto" latinLnBrk="0" hangingPunct="1">
                        <a:lnSpc>
                          <a:spcPct val="100000"/>
                        </a:lnSpc>
                        <a:spcBef>
                          <a:spcPts val="0"/>
                        </a:spcBef>
                        <a:spcAft>
                          <a:spcPts val="0"/>
                        </a:spcAft>
                        <a:buClrTx/>
                        <a:buSzTx/>
                        <a:buFontTx/>
                        <a:buNone/>
                        <a:tabLst/>
                        <a:defRPr/>
                      </a:pPr>
                      <a:r>
                        <a:rPr lang="en-US" sz="1200" b="1" u="none" dirty="0"/>
                        <a:t>Reason 5</a:t>
                      </a:r>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457200" eaLnBrk="1" fontAlgn="auto" latinLnBrk="0" hangingPunct="1">
                        <a:lnSpc>
                          <a:spcPct val="100000"/>
                        </a:lnSpc>
                        <a:spcBef>
                          <a:spcPts val="0"/>
                        </a:spcBef>
                        <a:spcAft>
                          <a:spcPts val="0"/>
                        </a:spcAft>
                        <a:buClrTx/>
                        <a:buSzTx/>
                        <a:buFontTx/>
                        <a:buNone/>
                        <a:tabLst/>
                        <a:defRPr/>
                      </a:pPr>
                      <a:endParaRPr lang="en-US" sz="1200" b="1" u="none" dirty="0"/>
                    </a:p>
                  </a:txBody>
                  <a:tcPr/>
                </a:tc>
                <a:extLst>
                  <a:ext uri="{0D108BD9-81ED-4DB2-BD59-A6C34878D82A}">
                    <a16:rowId xmlns:a16="http://schemas.microsoft.com/office/drawing/2014/main" xmlns="" val="1242930727"/>
                  </a:ext>
                </a:extLst>
              </a:tr>
            </a:tbl>
          </a:graphicData>
        </a:graphic>
      </p:graphicFrame>
      <p:graphicFrame>
        <p:nvGraphicFramePr>
          <p:cNvPr id="2" name="Table 1"/>
          <p:cNvGraphicFramePr>
            <a:graphicFrameLocks noGrp="1"/>
          </p:cNvGraphicFramePr>
          <p:nvPr>
            <p:extLst/>
          </p:nvPr>
        </p:nvGraphicFramePr>
        <p:xfrm>
          <a:off x="166009" y="5081748"/>
          <a:ext cx="4711783" cy="1645920"/>
        </p:xfrm>
        <a:graphic>
          <a:graphicData uri="http://schemas.openxmlformats.org/drawingml/2006/table">
            <a:tbl>
              <a:tblPr firstRow="1" bandRow="1">
                <a:tableStyleId>{5940675A-B579-460E-94D1-54222C63F5DA}</a:tableStyleId>
              </a:tblPr>
              <a:tblGrid>
                <a:gridCol w="1503220">
                  <a:extLst>
                    <a:ext uri="{9D8B030D-6E8A-4147-A177-3AD203B41FA5}">
                      <a16:colId xmlns:a16="http://schemas.microsoft.com/office/drawing/2014/main" xmlns="" val="20001"/>
                    </a:ext>
                  </a:extLst>
                </a:gridCol>
                <a:gridCol w="1660632">
                  <a:extLst>
                    <a:ext uri="{9D8B030D-6E8A-4147-A177-3AD203B41FA5}">
                      <a16:colId xmlns:a16="http://schemas.microsoft.com/office/drawing/2014/main" xmlns="" val="20002"/>
                    </a:ext>
                  </a:extLst>
                </a:gridCol>
                <a:gridCol w="1547931">
                  <a:extLst>
                    <a:ext uri="{9D8B030D-6E8A-4147-A177-3AD203B41FA5}">
                      <a16:colId xmlns:a16="http://schemas.microsoft.com/office/drawing/2014/main" xmlns="" val="3888536694"/>
                    </a:ext>
                  </a:extLst>
                </a:gridCol>
              </a:tblGrid>
              <a:tr h="302887">
                <a:tc gridSpan="3">
                  <a:txBody>
                    <a:bodyPr/>
                    <a:lstStyle/>
                    <a:p>
                      <a:pPr lvl="0" algn="l">
                        <a:buNone/>
                      </a:pPr>
                      <a:r>
                        <a:rPr lang="en-US" sz="1200" b="1" dirty="0"/>
                        <a:t>2. Key Terms: Use these terms correctly in a sentence in the space provided.</a:t>
                      </a:r>
                      <a:endParaRPr lang="en-US" sz="1200" dirty="0"/>
                    </a:p>
                  </a:txBody>
                  <a:tcPr/>
                </a:tc>
                <a:tc hMerge="1">
                  <a:txBody>
                    <a:bodyPr/>
                    <a:lstStyle/>
                    <a:p>
                      <a:pPr defTabSz="457200" eaLnBrk="1" fontAlgn="auto" latinLnBrk="0" hangingPunct="1">
                        <a:buClrTx/>
                        <a:buSzTx/>
                        <a:tabLst/>
                        <a:defRPr/>
                      </a:pPr>
                      <a:endParaRPr lang="en-US"/>
                    </a:p>
                  </a:txBody>
                  <a:tcPr/>
                </a:tc>
                <a:tc hMerge="1">
                  <a:txBody>
                    <a:bodyPr/>
                    <a:lstStyle/>
                    <a:p>
                      <a:pPr lvl="0" algn="l">
                        <a:buNone/>
                      </a:pPr>
                      <a:endParaRPr lang="en-US" sz="1100" b="1" dirty="0"/>
                    </a:p>
                  </a:txBody>
                  <a:tcPr/>
                </a:tc>
                <a:extLst>
                  <a:ext uri="{0D108BD9-81ED-4DB2-BD59-A6C34878D82A}">
                    <a16:rowId xmlns:a16="http://schemas.microsoft.com/office/drawing/2014/main" xmlns="" val="3562140781"/>
                  </a:ext>
                </a:extLst>
              </a:tr>
              <a:tr h="247775">
                <a:tc>
                  <a:txBody>
                    <a:bodyPr/>
                    <a:lstStyle/>
                    <a:p>
                      <a:pPr algn="l">
                        <a:buNone/>
                      </a:pPr>
                      <a:r>
                        <a:rPr lang="en-US" sz="1200" b="0" dirty="0"/>
                        <a:t>Draft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t>Exempt</a:t>
                      </a:r>
                    </a:p>
                  </a:txBody>
                  <a:tcPr/>
                </a:tc>
                <a:tc>
                  <a:txBody>
                    <a:bodyPr/>
                    <a:lstStyle/>
                    <a:p>
                      <a:pPr lvl="0" algn="l" defTabSz="457200" eaLnBrk="1" fontAlgn="auto" latinLnBrk="0" hangingPunct="1">
                        <a:buClrTx/>
                        <a:buSzTx/>
                        <a:buNone/>
                        <a:tabLst/>
                        <a:defRPr/>
                      </a:pPr>
                      <a:r>
                        <a:rPr lang="en-US" sz="1200" b="0" dirty="0"/>
                        <a:t>Counter Culture</a:t>
                      </a:r>
                    </a:p>
                    <a:p>
                      <a:pPr lvl="0" algn="l" defTabSz="457200" eaLnBrk="1" fontAlgn="auto" latinLnBrk="0" hangingPunct="1">
                        <a:buClrTx/>
                        <a:buSzTx/>
                        <a:buNone/>
                        <a:tabLst/>
                        <a:defRPr/>
                      </a:pPr>
                      <a:endParaRPr lang="en-US" sz="1200" b="0" dirty="0"/>
                    </a:p>
                    <a:p>
                      <a:pPr lvl="0" algn="l" defTabSz="457200" eaLnBrk="1" fontAlgn="auto" latinLnBrk="0" hangingPunct="1">
                        <a:buClrTx/>
                        <a:buSzTx/>
                        <a:buNone/>
                        <a:tabLst/>
                        <a:defRPr/>
                      </a:pPr>
                      <a:endParaRPr lang="en-US" sz="1200" b="0" dirty="0"/>
                    </a:p>
                    <a:p>
                      <a:pPr lvl="0" algn="l" defTabSz="457200" eaLnBrk="1" fontAlgn="auto" latinLnBrk="0" hangingPunct="1">
                        <a:buClrTx/>
                        <a:buSzTx/>
                        <a:buNone/>
                        <a:tabLst/>
                        <a:defRPr/>
                      </a:pPr>
                      <a:endParaRPr lang="en-US" sz="1200" b="0" dirty="0"/>
                    </a:p>
                    <a:p>
                      <a:pPr lvl="0" algn="l" defTabSz="457200" eaLnBrk="1" fontAlgn="auto" latinLnBrk="0" hangingPunct="1">
                        <a:buClrTx/>
                        <a:buSzTx/>
                        <a:buNone/>
                        <a:tabLst/>
                        <a:defRPr/>
                      </a:pPr>
                      <a:endParaRPr lang="en-US" sz="1200" b="0" dirty="0"/>
                    </a:p>
                    <a:p>
                      <a:pPr lvl="0" algn="l" defTabSz="457200" eaLnBrk="1" fontAlgn="auto" latinLnBrk="0" hangingPunct="1">
                        <a:buClrTx/>
                        <a:buSzTx/>
                        <a:buNone/>
                        <a:tabLst/>
                        <a:defRPr/>
                      </a:pPr>
                      <a:endParaRPr lang="en-US" sz="1200" b="0" dirty="0"/>
                    </a:p>
                  </a:txBody>
                  <a:tcPr/>
                </a:tc>
                <a:extLst>
                  <a:ext uri="{0D108BD9-81ED-4DB2-BD59-A6C34878D82A}">
                    <a16:rowId xmlns:a16="http://schemas.microsoft.com/office/drawing/2014/main" xmlns="" val="10000"/>
                  </a:ext>
                </a:extLst>
              </a:tr>
            </a:tbl>
          </a:graphicData>
        </a:graphic>
      </p:graphicFrame>
      <p:graphicFrame>
        <p:nvGraphicFramePr>
          <p:cNvPr id="8" name="Table 7">
            <a:extLst>
              <a:ext uri="{FF2B5EF4-FFF2-40B4-BE49-F238E27FC236}">
                <a16:creationId xmlns:a16="http://schemas.microsoft.com/office/drawing/2014/main" xmlns="" id="{DD1EA37C-1317-4954-8B80-C947D842BC20}"/>
              </a:ext>
            </a:extLst>
          </p:cNvPr>
          <p:cNvGraphicFramePr>
            <a:graphicFrameLocks noGrp="1"/>
          </p:cNvGraphicFramePr>
          <p:nvPr>
            <p:extLst/>
          </p:nvPr>
        </p:nvGraphicFramePr>
        <p:xfrm>
          <a:off x="5075940" y="576981"/>
          <a:ext cx="4711783" cy="6064549"/>
        </p:xfrm>
        <a:graphic>
          <a:graphicData uri="http://schemas.openxmlformats.org/drawingml/2006/table">
            <a:tbl>
              <a:tblPr firstRow="1" bandRow="1">
                <a:tableStyleId>{5940675A-B579-460E-94D1-54222C63F5DA}</a:tableStyleId>
              </a:tblPr>
              <a:tblGrid>
                <a:gridCol w="4711783">
                  <a:extLst>
                    <a:ext uri="{9D8B030D-6E8A-4147-A177-3AD203B41FA5}">
                      <a16:colId xmlns:a16="http://schemas.microsoft.com/office/drawing/2014/main" xmlns="" val="20001"/>
                    </a:ext>
                  </a:extLst>
                </a:gridCol>
              </a:tblGrid>
              <a:tr h="486709">
                <a:tc>
                  <a:txBody>
                    <a:bodyPr/>
                    <a:lstStyle/>
                    <a:p>
                      <a:pPr lvl="0" algn="l">
                        <a:buNone/>
                      </a:pPr>
                      <a:r>
                        <a:rPr lang="en-US" sz="1200" b="1" dirty="0"/>
                        <a:t>3. Label the diagrams explaining what horrified the public about My Lai and the Kent State Shootings</a:t>
                      </a:r>
                      <a:endParaRPr lang="en-US" sz="1200" dirty="0"/>
                    </a:p>
                  </a:txBody>
                  <a:tcPr/>
                </a:tc>
                <a:extLst>
                  <a:ext uri="{0D108BD9-81ED-4DB2-BD59-A6C34878D82A}">
                    <a16:rowId xmlns:a16="http://schemas.microsoft.com/office/drawing/2014/main" xmlns="" val="3562140781"/>
                  </a:ext>
                </a:extLst>
              </a:tr>
              <a:tr h="5128586">
                <a:tc>
                  <a:txBody>
                    <a:bodyPr/>
                    <a:lstStyle/>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p>
                      <a:pPr algn="ctr">
                        <a:buNone/>
                      </a:pPr>
                      <a:endParaRPr lang="en-US" sz="1200" b="0" dirty="0"/>
                    </a:p>
                  </a:txBody>
                  <a:tcPr/>
                </a:tc>
                <a:extLst>
                  <a:ext uri="{0D108BD9-81ED-4DB2-BD59-A6C34878D82A}">
                    <a16:rowId xmlns:a16="http://schemas.microsoft.com/office/drawing/2014/main" xmlns="" val="10000"/>
                  </a:ext>
                </a:extLst>
              </a:tr>
            </a:tbl>
          </a:graphicData>
        </a:graphic>
      </p:graphicFrame>
      <p:sp>
        <p:nvSpPr>
          <p:cNvPr id="7" name="TextBox 6">
            <a:extLst>
              <a:ext uri="{FF2B5EF4-FFF2-40B4-BE49-F238E27FC236}">
                <a16:creationId xmlns:a16="http://schemas.microsoft.com/office/drawing/2014/main" xmlns="" id="{8E7289A1-034B-445F-A8D3-CD55BDC48D5F}"/>
              </a:ext>
            </a:extLst>
          </p:cNvPr>
          <p:cNvSpPr txBox="1"/>
          <p:nvPr/>
        </p:nvSpPr>
        <p:spPr>
          <a:xfrm>
            <a:off x="7259216" y="5441496"/>
            <a:ext cx="345233" cy="369332"/>
          </a:xfrm>
          <a:prstGeom prst="rect">
            <a:avLst/>
          </a:prstGeom>
          <a:solidFill>
            <a:schemeClr val="bg1"/>
          </a:solidFill>
        </p:spPr>
        <p:txBody>
          <a:bodyPr wrap="square" rtlCol="0">
            <a:spAutoFit/>
          </a:bodyPr>
          <a:lstStyle/>
          <a:p>
            <a:endParaRPr lang="en-GB" dirty="0"/>
          </a:p>
        </p:txBody>
      </p:sp>
      <p:pic>
        <p:nvPicPr>
          <p:cNvPr id="1026" name="Picture 2" descr="Image result for lieutenant calley">
            <a:hlinkClick r:id="rId2"/>
            <a:extLst>
              <a:ext uri="{FF2B5EF4-FFF2-40B4-BE49-F238E27FC236}">
                <a16:creationId xmlns:a16="http://schemas.microsoft.com/office/drawing/2014/main" xmlns="" id="{93D622BE-4CCC-403D-B231-528454400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649" y="1767998"/>
            <a:ext cx="1328364" cy="10693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6CF70780-54C4-4E81-B1FE-A1B892850A6E}"/>
              </a:ext>
            </a:extLst>
          </p:cNvPr>
          <p:cNvPicPr>
            <a:picLocks noChangeAspect="1"/>
          </p:cNvPicPr>
          <p:nvPr/>
        </p:nvPicPr>
        <p:blipFill>
          <a:blip r:embed="rId4"/>
          <a:stretch>
            <a:fillRect/>
          </a:stretch>
        </p:blipFill>
        <p:spPr>
          <a:xfrm>
            <a:off x="6746396" y="4525572"/>
            <a:ext cx="1377696" cy="915924"/>
          </a:xfrm>
          <a:prstGeom prst="rect">
            <a:avLst/>
          </a:prstGeom>
        </p:spPr>
      </p:pic>
    </p:spTree>
    <p:extLst>
      <p:ext uri="{BB962C8B-B14F-4D97-AF65-F5344CB8AC3E}">
        <p14:creationId xmlns:p14="http://schemas.microsoft.com/office/powerpoint/2010/main" val="405268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0324" y="49697"/>
            <a:ext cx="9462555" cy="369332"/>
          </a:xfrm>
          <a:prstGeom prst="rect">
            <a:avLst/>
          </a:prstGeom>
          <a:noFill/>
        </p:spPr>
        <p:txBody>
          <a:bodyPr wrap="square" rtlCol="0">
            <a:spAutoFit/>
          </a:bodyPr>
          <a:lstStyle/>
          <a:p>
            <a:pPr algn="ctr"/>
            <a:r>
              <a:rPr lang="en-US" b="1" dirty="0"/>
              <a:t>Knowledge </a:t>
            </a:r>
            <a:r>
              <a:rPr lang="en-US" b="1" dirty="0" err="1"/>
              <a:t>Organiser</a:t>
            </a:r>
            <a:r>
              <a:rPr lang="en-US" b="1" dirty="0"/>
              <a:t> - Topic 2.2: Support for the War</a:t>
            </a:r>
          </a:p>
        </p:txBody>
      </p:sp>
      <p:graphicFrame>
        <p:nvGraphicFramePr>
          <p:cNvPr id="11" name="Table 10"/>
          <p:cNvGraphicFramePr>
            <a:graphicFrameLocks noGrp="1"/>
          </p:cNvGraphicFramePr>
          <p:nvPr>
            <p:extLst/>
          </p:nvPr>
        </p:nvGraphicFramePr>
        <p:xfrm>
          <a:off x="105318" y="762688"/>
          <a:ext cx="4559353" cy="1920240"/>
        </p:xfrm>
        <a:graphic>
          <a:graphicData uri="http://schemas.openxmlformats.org/drawingml/2006/table">
            <a:tbl>
              <a:tblPr firstRow="1" bandRow="1">
                <a:tableStyleId>{5940675A-B579-460E-94D1-54222C63F5DA}</a:tableStyleId>
              </a:tblPr>
              <a:tblGrid>
                <a:gridCol w="919116">
                  <a:extLst>
                    <a:ext uri="{9D8B030D-6E8A-4147-A177-3AD203B41FA5}">
                      <a16:colId xmlns:a16="http://schemas.microsoft.com/office/drawing/2014/main" xmlns="" val="20000"/>
                    </a:ext>
                  </a:extLst>
                </a:gridCol>
                <a:gridCol w="3640237">
                  <a:extLst>
                    <a:ext uri="{9D8B030D-6E8A-4147-A177-3AD203B41FA5}">
                      <a16:colId xmlns:a16="http://schemas.microsoft.com/office/drawing/2014/main" xmlns="" val="20002"/>
                    </a:ext>
                  </a:extLst>
                </a:gridCol>
              </a:tblGrid>
              <a:tr h="423365">
                <a:tc>
                  <a:txBody>
                    <a:bodyPr/>
                    <a:lstStyle/>
                    <a:p>
                      <a:r>
                        <a:rPr lang="en-US" sz="1200" b="1" dirty="0"/>
                        <a:t>3 Nov 1969</a:t>
                      </a:r>
                    </a:p>
                  </a:txBody>
                  <a:tcPr/>
                </a:tc>
                <a:tc>
                  <a:txBody>
                    <a:bodyPr/>
                    <a:lstStyle/>
                    <a:p>
                      <a:r>
                        <a:rPr lang="en-US" sz="1200" dirty="0"/>
                        <a:t>Nixon’s ‘silent majority’ speech on TV. He received letters of telegrams and letters of support following the speech. 77% of people stated they supported Nixon’s policy.</a:t>
                      </a:r>
                    </a:p>
                  </a:txBody>
                  <a:tcPr/>
                </a:tc>
                <a:extLst>
                  <a:ext uri="{0D108BD9-81ED-4DB2-BD59-A6C34878D82A}">
                    <a16:rowId xmlns:a16="http://schemas.microsoft.com/office/drawing/2014/main" xmlns="" val="10006"/>
                  </a:ext>
                </a:extLst>
              </a:tr>
              <a:tr h="423365">
                <a:tc>
                  <a:txBody>
                    <a:bodyPr/>
                    <a:lstStyle/>
                    <a:p>
                      <a:r>
                        <a:rPr lang="en-US" sz="1200" b="1" dirty="0"/>
                        <a:t>May 1970</a:t>
                      </a:r>
                    </a:p>
                  </a:txBody>
                  <a:tcPr/>
                </a:tc>
                <a:tc>
                  <a:txBody>
                    <a:bodyPr/>
                    <a:lstStyle/>
                    <a:p>
                      <a:r>
                        <a:rPr lang="en-US" sz="1200" dirty="0"/>
                        <a:t>Hard Hat riot takes place in New York. Construction workers beat the protestors. </a:t>
                      </a:r>
                    </a:p>
                  </a:txBody>
                  <a:tcPr/>
                </a:tc>
                <a:extLst>
                  <a:ext uri="{0D108BD9-81ED-4DB2-BD59-A6C34878D82A}">
                    <a16:rowId xmlns:a16="http://schemas.microsoft.com/office/drawing/2014/main" xmlns="" val="3397082262"/>
                  </a:ext>
                </a:extLst>
              </a:tr>
              <a:tr h="423365">
                <a:tc>
                  <a:txBody>
                    <a:bodyPr/>
                    <a:lstStyle/>
                    <a:p>
                      <a:r>
                        <a:rPr lang="en-US" sz="1200" b="1" dirty="0"/>
                        <a:t>1970</a:t>
                      </a:r>
                    </a:p>
                  </a:txBody>
                  <a:tcPr/>
                </a:tc>
                <a:tc>
                  <a:txBody>
                    <a:bodyPr/>
                    <a:lstStyle/>
                    <a:p>
                      <a:r>
                        <a:rPr lang="en-US" sz="1200" dirty="0"/>
                        <a:t>Congress begins to place restrictions on how money for the war could be spent. They still continued to fund the war.</a:t>
                      </a:r>
                    </a:p>
                  </a:txBody>
                  <a:tcPr/>
                </a:tc>
                <a:extLst>
                  <a:ext uri="{0D108BD9-81ED-4DB2-BD59-A6C34878D82A}">
                    <a16:rowId xmlns:a16="http://schemas.microsoft.com/office/drawing/2014/main" xmlns="" val="749364563"/>
                  </a:ext>
                </a:extLst>
              </a:tr>
            </a:tbl>
          </a:graphicData>
        </a:graphic>
      </p:graphicFrame>
      <p:sp>
        <p:nvSpPr>
          <p:cNvPr id="14" name="TextBox 13"/>
          <p:cNvSpPr txBox="1"/>
          <p:nvPr/>
        </p:nvSpPr>
        <p:spPr>
          <a:xfrm>
            <a:off x="4821025" y="401379"/>
            <a:ext cx="4847682" cy="307777"/>
          </a:xfrm>
          <a:prstGeom prst="rect">
            <a:avLst/>
          </a:prstGeom>
          <a:noFill/>
        </p:spPr>
        <p:txBody>
          <a:bodyPr wrap="square" rtlCol="0">
            <a:spAutoFit/>
          </a:bodyPr>
          <a:lstStyle/>
          <a:p>
            <a:r>
              <a:rPr lang="en-US" sz="1400" b="1" u="sng" dirty="0"/>
              <a:t>Key Terms</a:t>
            </a:r>
          </a:p>
        </p:txBody>
      </p:sp>
      <p:graphicFrame>
        <p:nvGraphicFramePr>
          <p:cNvPr id="2" name="Table 1"/>
          <p:cNvGraphicFramePr>
            <a:graphicFrameLocks noGrp="1"/>
          </p:cNvGraphicFramePr>
          <p:nvPr>
            <p:extLst/>
          </p:nvPr>
        </p:nvGraphicFramePr>
        <p:xfrm>
          <a:off x="4914140" y="762688"/>
          <a:ext cx="4847682" cy="2834640"/>
        </p:xfrm>
        <a:graphic>
          <a:graphicData uri="http://schemas.openxmlformats.org/drawingml/2006/table">
            <a:tbl>
              <a:tblPr firstRow="1" bandRow="1">
                <a:tableStyleId>{5940675A-B579-460E-94D1-54222C63F5DA}</a:tableStyleId>
              </a:tblPr>
              <a:tblGrid>
                <a:gridCol w="321399">
                  <a:extLst>
                    <a:ext uri="{9D8B030D-6E8A-4147-A177-3AD203B41FA5}">
                      <a16:colId xmlns:a16="http://schemas.microsoft.com/office/drawing/2014/main" xmlns="" val="20000"/>
                    </a:ext>
                  </a:extLst>
                </a:gridCol>
                <a:gridCol w="1111873">
                  <a:extLst>
                    <a:ext uri="{9D8B030D-6E8A-4147-A177-3AD203B41FA5}">
                      <a16:colId xmlns:a16="http://schemas.microsoft.com/office/drawing/2014/main" xmlns="" val="20001"/>
                    </a:ext>
                  </a:extLst>
                </a:gridCol>
                <a:gridCol w="3414410">
                  <a:extLst>
                    <a:ext uri="{9D8B030D-6E8A-4147-A177-3AD203B41FA5}">
                      <a16:colId xmlns:a16="http://schemas.microsoft.com/office/drawing/2014/main" xmlns="" val="20002"/>
                    </a:ext>
                  </a:extLst>
                </a:gridCol>
              </a:tblGrid>
              <a:tr h="247775">
                <a:tc>
                  <a:txBody>
                    <a:bodyPr/>
                    <a:lstStyle/>
                    <a:p>
                      <a:r>
                        <a:rPr lang="en-US" sz="1200" b="1"/>
                        <a:t>1</a:t>
                      </a:r>
                    </a:p>
                  </a:txBody>
                  <a:tcPr/>
                </a:tc>
                <a:tc>
                  <a:txBody>
                    <a:bodyPr/>
                    <a:lstStyle/>
                    <a:p>
                      <a:r>
                        <a:rPr lang="en-US" sz="1200" b="1" dirty="0"/>
                        <a:t>Red Scare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This was when many Americans feared US Communists would start a revolution. A reason to support the war.</a:t>
                      </a:r>
                    </a:p>
                  </a:txBody>
                  <a:tcPr/>
                </a:tc>
                <a:extLst>
                  <a:ext uri="{0D108BD9-81ED-4DB2-BD59-A6C34878D82A}">
                    <a16:rowId xmlns:a16="http://schemas.microsoft.com/office/drawing/2014/main" xmlns="" val="10000"/>
                  </a:ext>
                </a:extLst>
              </a:tr>
              <a:tr h="247775">
                <a:tc>
                  <a:txBody>
                    <a:bodyPr/>
                    <a:lstStyle/>
                    <a:p>
                      <a:r>
                        <a:rPr lang="en-US" sz="1200" b="1"/>
                        <a:t>2.</a:t>
                      </a:r>
                    </a:p>
                  </a:txBody>
                  <a:tcPr/>
                </a:tc>
                <a:tc>
                  <a:txBody>
                    <a:bodyPr/>
                    <a:lstStyle/>
                    <a:p>
                      <a:r>
                        <a:rPr lang="en-US" sz="1200" b="1" dirty="0"/>
                        <a:t>Patriotism</a:t>
                      </a:r>
                    </a:p>
                  </a:txBody>
                  <a:tcPr/>
                </a:tc>
                <a:tc>
                  <a:txBody>
                    <a:bodyPr/>
                    <a:lstStyle/>
                    <a:p>
                      <a:pPr marL="0" marR="0" indent="0" algn="l" rtl="0">
                        <a:lnSpc>
                          <a:spcPct val="100000"/>
                        </a:lnSpc>
                        <a:spcBef>
                          <a:spcPts val="0"/>
                        </a:spcBef>
                        <a:spcAft>
                          <a:spcPts val="0"/>
                        </a:spcAft>
                        <a:buFontTx/>
                        <a:buNone/>
                      </a:pPr>
                      <a:r>
                        <a:rPr lang="en-US" sz="1200" dirty="0"/>
                        <a:t>The love if and loyalty to one’s country. Fighting in Vietnam was seen as a way of showing this.</a:t>
                      </a:r>
                    </a:p>
                  </a:txBody>
                  <a:tcPr/>
                </a:tc>
                <a:extLst>
                  <a:ext uri="{0D108BD9-81ED-4DB2-BD59-A6C34878D82A}">
                    <a16:rowId xmlns:a16="http://schemas.microsoft.com/office/drawing/2014/main" xmlns="" val="10001"/>
                  </a:ext>
                </a:extLst>
              </a:tr>
              <a:tr h="247775">
                <a:tc>
                  <a:txBody>
                    <a:bodyPr/>
                    <a:lstStyle/>
                    <a:p>
                      <a:r>
                        <a:rPr lang="en-US" sz="1200" b="1"/>
                        <a:t>3</a:t>
                      </a:r>
                    </a:p>
                  </a:txBody>
                  <a:tcPr/>
                </a:tc>
                <a:tc>
                  <a:txBody>
                    <a:bodyPr/>
                    <a:lstStyle/>
                    <a:p>
                      <a:r>
                        <a:rPr lang="en-US" sz="1200" b="1" dirty="0"/>
                        <a:t>Hard hats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The nickname given to construction workers who supported fighting the war in Vietnam. This came to represent working class support for the war.</a:t>
                      </a:r>
                    </a:p>
                  </a:txBody>
                  <a:tcPr/>
                </a:tc>
                <a:extLst>
                  <a:ext uri="{0D108BD9-81ED-4DB2-BD59-A6C34878D82A}">
                    <a16:rowId xmlns:a16="http://schemas.microsoft.com/office/drawing/2014/main" xmlns="" val="10002"/>
                  </a:ext>
                </a:extLst>
              </a:tr>
              <a:tr h="247775">
                <a:tc>
                  <a:txBody>
                    <a:bodyPr/>
                    <a:lstStyle/>
                    <a:p>
                      <a:r>
                        <a:rPr lang="en-US" sz="1200" b="1" dirty="0"/>
                        <a:t>4</a:t>
                      </a:r>
                    </a:p>
                  </a:txBody>
                  <a:tcPr/>
                </a:tc>
                <a:tc>
                  <a:txBody>
                    <a:bodyPr/>
                    <a:lstStyle/>
                    <a:p>
                      <a:r>
                        <a:rPr lang="en-US" sz="1200" b="1" dirty="0"/>
                        <a:t>Silent majority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Nixon uses this term to describe the Americans who supported his policies but did not actively campaign for or against the war.</a:t>
                      </a:r>
                    </a:p>
                  </a:txBody>
                  <a:tcPr/>
                </a:tc>
                <a:extLst>
                  <a:ext uri="{0D108BD9-81ED-4DB2-BD59-A6C34878D82A}">
                    <a16:rowId xmlns:a16="http://schemas.microsoft.com/office/drawing/2014/main" xmlns="" val="2387686430"/>
                  </a:ext>
                </a:extLst>
              </a:tr>
              <a:tr h="247775">
                <a:tc>
                  <a:txBody>
                    <a:bodyPr/>
                    <a:lstStyle/>
                    <a:p>
                      <a:r>
                        <a:rPr lang="en-US" sz="1200" b="1" dirty="0"/>
                        <a:t>5</a:t>
                      </a:r>
                    </a:p>
                  </a:txBody>
                  <a:tcPr/>
                </a:tc>
                <a:tc>
                  <a:txBody>
                    <a:bodyPr/>
                    <a:lstStyle/>
                    <a:p>
                      <a:r>
                        <a:rPr lang="en-US" sz="1200" b="1" dirty="0"/>
                        <a:t>Honorable peace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The term used for the USA to gradually withdrawal from Vietnam</a:t>
                      </a:r>
                    </a:p>
                  </a:txBody>
                  <a:tcPr/>
                </a:tc>
                <a:extLst>
                  <a:ext uri="{0D108BD9-81ED-4DB2-BD59-A6C34878D82A}">
                    <a16:rowId xmlns:a16="http://schemas.microsoft.com/office/drawing/2014/main" xmlns="" val="299654507"/>
                  </a:ext>
                </a:extLst>
              </a:tr>
            </a:tbl>
          </a:graphicData>
        </a:graphic>
      </p:graphicFrame>
      <p:sp>
        <p:nvSpPr>
          <p:cNvPr id="7" name="TextBox 6">
            <a:extLst>
              <a:ext uri="{FF2B5EF4-FFF2-40B4-BE49-F238E27FC236}">
                <a16:creationId xmlns:a16="http://schemas.microsoft.com/office/drawing/2014/main" xmlns="" id="{9C14674B-A16B-43FA-AABB-1A42E81DCDC4}"/>
              </a:ext>
            </a:extLst>
          </p:cNvPr>
          <p:cNvSpPr txBox="1"/>
          <p:nvPr/>
        </p:nvSpPr>
        <p:spPr>
          <a:xfrm>
            <a:off x="105318" y="396394"/>
            <a:ext cx="4847682" cy="307777"/>
          </a:xfrm>
          <a:prstGeom prst="rect">
            <a:avLst/>
          </a:prstGeom>
          <a:noFill/>
        </p:spPr>
        <p:txBody>
          <a:bodyPr wrap="square" rtlCol="0">
            <a:spAutoFit/>
          </a:bodyPr>
          <a:lstStyle/>
          <a:p>
            <a:r>
              <a:rPr lang="en-US" sz="1400" b="1" u="sng" dirty="0"/>
              <a:t>Key Dates</a:t>
            </a:r>
          </a:p>
        </p:txBody>
      </p:sp>
      <p:pic>
        <p:nvPicPr>
          <p:cNvPr id="6" name="Picture 5">
            <a:extLst>
              <a:ext uri="{FF2B5EF4-FFF2-40B4-BE49-F238E27FC236}">
                <a16:creationId xmlns:a16="http://schemas.microsoft.com/office/drawing/2014/main" xmlns="" id="{56BD73A9-EADD-4124-87C6-2893156B51AB}"/>
              </a:ext>
            </a:extLst>
          </p:cNvPr>
          <p:cNvPicPr>
            <a:picLocks noChangeAspect="1"/>
          </p:cNvPicPr>
          <p:nvPr/>
        </p:nvPicPr>
        <p:blipFill>
          <a:blip r:embed="rId2"/>
          <a:stretch>
            <a:fillRect/>
          </a:stretch>
        </p:blipFill>
        <p:spPr>
          <a:xfrm>
            <a:off x="69052" y="2899743"/>
            <a:ext cx="4749150" cy="3561863"/>
          </a:xfrm>
          <a:prstGeom prst="rect">
            <a:avLst/>
          </a:prstGeom>
        </p:spPr>
      </p:pic>
      <p:sp>
        <p:nvSpPr>
          <p:cNvPr id="9" name="TextBox 8">
            <a:extLst>
              <a:ext uri="{FF2B5EF4-FFF2-40B4-BE49-F238E27FC236}">
                <a16:creationId xmlns:a16="http://schemas.microsoft.com/office/drawing/2014/main" xmlns="" id="{AB86D533-3A87-4BE2-B6E3-B03B46733BAD}"/>
              </a:ext>
            </a:extLst>
          </p:cNvPr>
          <p:cNvSpPr txBox="1"/>
          <p:nvPr/>
        </p:nvSpPr>
        <p:spPr>
          <a:xfrm>
            <a:off x="4251489" y="2846895"/>
            <a:ext cx="569536" cy="3609726"/>
          </a:xfrm>
          <a:prstGeom prst="rect">
            <a:avLst/>
          </a:prstGeom>
          <a:solidFill>
            <a:schemeClr val="bg1"/>
          </a:solidFill>
        </p:spPr>
        <p:txBody>
          <a:bodyPr wrap="square" rtlCol="0">
            <a:spAutoFit/>
          </a:bodyPr>
          <a:lstStyle/>
          <a:p>
            <a:endParaRPr lang="en-GB" dirty="0"/>
          </a:p>
        </p:txBody>
      </p:sp>
      <p:sp>
        <p:nvSpPr>
          <p:cNvPr id="13" name="TextBox 12">
            <a:extLst>
              <a:ext uri="{FF2B5EF4-FFF2-40B4-BE49-F238E27FC236}">
                <a16:creationId xmlns:a16="http://schemas.microsoft.com/office/drawing/2014/main" xmlns="" id="{92592F98-CA9C-4AFF-9695-BB42F4397B6E}"/>
              </a:ext>
            </a:extLst>
          </p:cNvPr>
          <p:cNvSpPr txBox="1"/>
          <p:nvPr/>
        </p:nvSpPr>
        <p:spPr>
          <a:xfrm rot="16200000">
            <a:off x="2146186" y="4796115"/>
            <a:ext cx="414650" cy="3609726"/>
          </a:xfrm>
          <a:prstGeom prst="rect">
            <a:avLst/>
          </a:prstGeom>
          <a:solidFill>
            <a:schemeClr val="bg1"/>
          </a:solidFill>
        </p:spPr>
        <p:txBody>
          <a:bodyPr wrap="square" rtlCol="0">
            <a:spAutoFit/>
          </a:bodyPr>
          <a:lstStyle/>
          <a:p>
            <a:endParaRPr lang="en-GB" dirty="0"/>
          </a:p>
        </p:txBody>
      </p:sp>
      <p:pic>
        <p:nvPicPr>
          <p:cNvPr id="15" name="Picture 14">
            <a:extLst>
              <a:ext uri="{FF2B5EF4-FFF2-40B4-BE49-F238E27FC236}">
                <a16:creationId xmlns:a16="http://schemas.microsoft.com/office/drawing/2014/main" xmlns="" id="{046E2576-2E05-46CB-B26C-35E7A0A89A24}"/>
              </a:ext>
            </a:extLst>
          </p:cNvPr>
          <p:cNvPicPr>
            <a:picLocks noChangeAspect="1"/>
          </p:cNvPicPr>
          <p:nvPr/>
        </p:nvPicPr>
        <p:blipFill>
          <a:blip r:embed="rId3"/>
          <a:stretch>
            <a:fillRect/>
          </a:stretch>
        </p:blipFill>
        <p:spPr>
          <a:xfrm>
            <a:off x="7082098" y="3766339"/>
            <a:ext cx="2125979" cy="2834639"/>
          </a:xfrm>
          <a:prstGeom prst="rect">
            <a:avLst/>
          </a:prstGeom>
        </p:spPr>
      </p:pic>
      <p:sp>
        <p:nvSpPr>
          <p:cNvPr id="16" name="TextBox 15">
            <a:extLst>
              <a:ext uri="{FF2B5EF4-FFF2-40B4-BE49-F238E27FC236}">
                <a16:creationId xmlns:a16="http://schemas.microsoft.com/office/drawing/2014/main" xmlns="" id="{A965F13F-C06A-4F27-B296-49961F6399EF}"/>
              </a:ext>
            </a:extLst>
          </p:cNvPr>
          <p:cNvSpPr txBox="1"/>
          <p:nvPr/>
        </p:nvSpPr>
        <p:spPr>
          <a:xfrm>
            <a:off x="5814486" y="3766339"/>
            <a:ext cx="1264789" cy="1938992"/>
          </a:xfrm>
          <a:prstGeom prst="rect">
            <a:avLst/>
          </a:prstGeom>
          <a:noFill/>
          <a:ln>
            <a:solidFill>
              <a:schemeClr val="tx1"/>
            </a:solidFill>
          </a:ln>
        </p:spPr>
        <p:txBody>
          <a:bodyPr wrap="square" rtlCol="0">
            <a:spAutoFit/>
          </a:bodyPr>
          <a:lstStyle/>
          <a:p>
            <a:r>
              <a:rPr lang="en-GB" sz="1200" b="1" dirty="0"/>
              <a:t>Source B:</a:t>
            </a:r>
          </a:p>
          <a:p>
            <a:r>
              <a:rPr lang="en-US" sz="1200" b="1" dirty="0"/>
              <a:t>A photograph showing Nixon with telegrams delivered on 4 November 1969, after his ‘silent majority’ speech.</a:t>
            </a:r>
          </a:p>
          <a:p>
            <a:r>
              <a:rPr lang="en-GB" sz="1200" b="1" dirty="0"/>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24C8390DCC8041B53BBB59F93789CC" ma:contentTypeVersion="4" ma:contentTypeDescription="Create a new document." ma:contentTypeScope="" ma:versionID="10e1a923e5635044764675536a104c50">
  <xsd:schema xmlns:xsd="http://www.w3.org/2001/XMLSchema" xmlns:xs="http://www.w3.org/2001/XMLSchema" xmlns:p="http://schemas.microsoft.com/office/2006/metadata/properties" xmlns:ns2="2e42f206-2874-486e-b5c3-eb25959c0c74" targetNamespace="http://schemas.microsoft.com/office/2006/metadata/properties" ma:root="true" ma:fieldsID="3cd13c1caccbd6e91e888721a87820bc" ns2:_="">
    <xsd:import namespace="2e42f206-2874-486e-b5c3-eb25959c0c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42f206-2874-486e-b5c3-eb25959c0c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C0E2D2-69AC-4F57-9737-90F783CDE02D}"/>
</file>

<file path=customXml/itemProps2.xml><?xml version="1.0" encoding="utf-8"?>
<ds:datastoreItem xmlns:ds="http://schemas.openxmlformats.org/officeDocument/2006/customXml" ds:itemID="{403583F2-E6FA-4BB2-91F5-DED6F05A8C58}"/>
</file>

<file path=customXml/itemProps3.xml><?xml version="1.0" encoding="utf-8"?>
<ds:datastoreItem xmlns:ds="http://schemas.openxmlformats.org/officeDocument/2006/customXml" ds:itemID="{02BB157C-7679-4E5C-8A16-063F6B71C133}"/>
</file>

<file path=docProps/app.xml><?xml version="1.0" encoding="utf-8"?>
<Properties xmlns="http://schemas.openxmlformats.org/officeDocument/2006/extended-properties" xmlns:vt="http://schemas.openxmlformats.org/officeDocument/2006/docPropsVTypes">
  <TotalTime>1055</TotalTime>
  <Words>2771</Words>
  <Application>Microsoft Office PowerPoint</Application>
  <PresentationFormat>A4 Paper (210x297 mm)</PresentationFormat>
  <Paragraphs>500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 Thornton</dc:creator>
  <cp:lastModifiedBy>Staff User</cp:lastModifiedBy>
  <cp:revision>145</cp:revision>
  <cp:lastPrinted>2017-08-31T15:16:32Z</cp:lastPrinted>
  <dcterms:created xsi:type="dcterms:W3CDTF">2016-07-10T10:57:55Z</dcterms:created>
  <dcterms:modified xsi:type="dcterms:W3CDTF">2019-11-05T08:35:17Z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0x0101001424C8390DCC8041B53BBB59F93789CC</vt:lpwstr>
  </property>
</Properties>
</file>