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7" r:id="rId5"/>
    <p:sldId id="282" r:id="rId6"/>
    <p:sldId id="285" r:id="rId7"/>
    <p:sldId id="297" r:id="rId8"/>
    <p:sldId id="298" r:id="rId9"/>
    <p:sldId id="290" r:id="rId10"/>
    <p:sldId id="299" r:id="rId11"/>
    <p:sldId id="280" r:id="rId12"/>
    <p:sldId id="300" r:id="rId13"/>
    <p:sldId id="30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B6F"/>
    <a:srgbClr val="7BBD68"/>
    <a:srgbClr val="33CC33"/>
    <a:srgbClr val="FFF5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4660"/>
  </p:normalViewPr>
  <p:slideViewPr>
    <p:cSldViewPr snapToGrid="0">
      <p:cViewPr varScale="1">
        <p:scale>
          <a:sx n="79" d="100"/>
          <a:sy n="79" d="100"/>
        </p:scale>
        <p:origin x="6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varnie Jackson" userId="a3d5c76e-32a9-4aa4-93d6-a2a5f504030c" providerId="ADAL" clId="{828B6F7F-977F-4858-845D-AF068CC7F8F5}"/>
    <pc:docChg chg="custSel addSld delSld modSld sldOrd">
      <pc:chgData name="Pavarnie Jackson" userId="a3d5c76e-32a9-4aa4-93d6-a2a5f504030c" providerId="ADAL" clId="{828B6F7F-977F-4858-845D-AF068CC7F8F5}" dt="2026-02-10T09:31:00.101" v="261" actId="47"/>
      <pc:docMkLst>
        <pc:docMk/>
      </pc:docMkLst>
      <pc:sldChg chg="modSp mod">
        <pc:chgData name="Pavarnie Jackson" userId="a3d5c76e-32a9-4aa4-93d6-a2a5f504030c" providerId="ADAL" clId="{828B6F7F-977F-4858-845D-AF068CC7F8F5}" dt="2026-02-05T08:12:40.191" v="76" actId="20577"/>
        <pc:sldMkLst>
          <pc:docMk/>
          <pc:sldMk cId="3649133732" sldId="257"/>
        </pc:sldMkLst>
        <pc:spChg chg="mod">
          <ac:chgData name="Pavarnie Jackson" userId="a3d5c76e-32a9-4aa4-93d6-a2a5f504030c" providerId="ADAL" clId="{828B6F7F-977F-4858-845D-AF068CC7F8F5}" dt="2026-02-05T08:12:40.191" v="76" actId="20577"/>
          <ac:spMkLst>
            <pc:docMk/>
            <pc:sldMk cId="3649133732" sldId="257"/>
            <ac:spMk id="5" creationId="{9404D055-333D-FFC0-B411-1D8CC85AAC20}"/>
          </ac:spMkLst>
        </pc:spChg>
      </pc:sldChg>
      <pc:sldChg chg="del">
        <pc:chgData name="Pavarnie Jackson" userId="a3d5c76e-32a9-4aa4-93d6-a2a5f504030c" providerId="ADAL" clId="{828B6F7F-977F-4858-845D-AF068CC7F8F5}" dt="2026-02-10T09:31:00.101" v="261" actId="47"/>
        <pc:sldMkLst>
          <pc:docMk/>
          <pc:sldMk cId="2108199388" sldId="267"/>
        </pc:sldMkLst>
      </pc:sldChg>
      <pc:sldChg chg="del ord">
        <pc:chgData name="Pavarnie Jackson" userId="a3d5c76e-32a9-4aa4-93d6-a2a5f504030c" providerId="ADAL" clId="{828B6F7F-977F-4858-845D-AF068CC7F8F5}" dt="2026-02-10T09:30:57.221" v="258" actId="47"/>
        <pc:sldMkLst>
          <pc:docMk/>
          <pc:sldMk cId="2157131675" sldId="269"/>
        </pc:sldMkLst>
      </pc:sldChg>
      <pc:sldChg chg="del">
        <pc:chgData name="Pavarnie Jackson" userId="a3d5c76e-32a9-4aa4-93d6-a2a5f504030c" providerId="ADAL" clId="{828B6F7F-977F-4858-845D-AF068CC7F8F5}" dt="2026-02-05T08:12:01.848" v="28" actId="47"/>
        <pc:sldMkLst>
          <pc:docMk/>
          <pc:sldMk cId="1608274650" sldId="271"/>
        </pc:sldMkLst>
      </pc:sldChg>
      <pc:sldChg chg="del">
        <pc:chgData name="Pavarnie Jackson" userId="a3d5c76e-32a9-4aa4-93d6-a2a5f504030c" providerId="ADAL" clId="{828B6F7F-977F-4858-845D-AF068CC7F8F5}" dt="2026-02-05T08:12:03.780" v="29" actId="47"/>
        <pc:sldMkLst>
          <pc:docMk/>
          <pc:sldMk cId="3502543664" sldId="280"/>
        </pc:sldMkLst>
      </pc:sldChg>
      <pc:sldChg chg="del">
        <pc:chgData name="Pavarnie Jackson" userId="a3d5c76e-32a9-4aa4-93d6-a2a5f504030c" providerId="ADAL" clId="{828B6F7F-977F-4858-845D-AF068CC7F8F5}" dt="2026-02-10T09:30:57.958" v="259" actId="47"/>
        <pc:sldMkLst>
          <pc:docMk/>
          <pc:sldMk cId="239610957" sldId="288"/>
        </pc:sldMkLst>
      </pc:sldChg>
      <pc:sldChg chg="del">
        <pc:chgData name="Pavarnie Jackson" userId="a3d5c76e-32a9-4aa4-93d6-a2a5f504030c" providerId="ADAL" clId="{828B6F7F-977F-4858-845D-AF068CC7F8F5}" dt="2026-02-10T09:30:58.814" v="260" actId="47"/>
        <pc:sldMkLst>
          <pc:docMk/>
          <pc:sldMk cId="4175464520" sldId="289"/>
        </pc:sldMkLst>
      </pc:sldChg>
      <pc:sldChg chg="del">
        <pc:chgData name="Pavarnie Jackson" userId="a3d5c76e-32a9-4aa4-93d6-a2a5f504030c" providerId="ADAL" clId="{828B6F7F-977F-4858-845D-AF068CC7F8F5}" dt="2026-02-05T08:12:00.337" v="27" actId="47"/>
        <pc:sldMkLst>
          <pc:docMk/>
          <pc:sldMk cId="1501277902" sldId="290"/>
        </pc:sldMkLst>
      </pc:sldChg>
      <pc:sldChg chg="modSp del mod ord">
        <pc:chgData name="Pavarnie Jackson" userId="a3d5c76e-32a9-4aa4-93d6-a2a5f504030c" providerId="ADAL" clId="{828B6F7F-977F-4858-845D-AF068CC7F8F5}" dt="2026-02-05T12:58:47.275" v="250" actId="47"/>
        <pc:sldMkLst>
          <pc:docMk/>
          <pc:sldMk cId="2030387706" sldId="291"/>
        </pc:sldMkLst>
        <pc:spChg chg="mod">
          <ac:chgData name="Pavarnie Jackson" userId="a3d5c76e-32a9-4aa4-93d6-a2a5f504030c" providerId="ADAL" clId="{828B6F7F-977F-4858-845D-AF068CC7F8F5}" dt="2026-02-05T08:11:41.510" v="20" actId="20577"/>
          <ac:spMkLst>
            <pc:docMk/>
            <pc:sldMk cId="2030387706" sldId="291"/>
            <ac:spMk id="3" creationId="{BCF274EA-D659-7C1A-611F-20CE333BACF5}"/>
          </ac:spMkLst>
        </pc:spChg>
        <pc:spChg chg="mod">
          <ac:chgData name="Pavarnie Jackson" userId="a3d5c76e-32a9-4aa4-93d6-a2a5f504030c" providerId="ADAL" clId="{828B6F7F-977F-4858-845D-AF068CC7F8F5}" dt="2026-02-05T08:11:35.782" v="0" actId="20577"/>
          <ac:spMkLst>
            <pc:docMk/>
            <pc:sldMk cId="2030387706" sldId="291"/>
            <ac:spMk id="6" creationId="{CA9D4649-DA90-4E2A-8201-EABD41AF8712}"/>
          </ac:spMkLst>
        </pc:spChg>
      </pc:sldChg>
      <pc:sldChg chg="add del">
        <pc:chgData name="Pavarnie Jackson" userId="a3d5c76e-32a9-4aa4-93d6-a2a5f504030c" providerId="ADAL" clId="{828B6F7F-977F-4858-845D-AF068CC7F8F5}" dt="2026-02-05T12:58:48.117" v="251" actId="47"/>
        <pc:sldMkLst>
          <pc:docMk/>
          <pc:sldMk cId="1651001592" sldId="292"/>
        </pc:sldMkLst>
      </pc:sldChg>
      <pc:sldChg chg="add del">
        <pc:chgData name="Pavarnie Jackson" userId="a3d5c76e-32a9-4aa4-93d6-a2a5f504030c" providerId="ADAL" clId="{828B6F7F-977F-4858-845D-AF068CC7F8F5}" dt="2026-02-05T12:58:49.039" v="252" actId="47"/>
        <pc:sldMkLst>
          <pc:docMk/>
          <pc:sldMk cId="1910754384" sldId="293"/>
        </pc:sldMkLst>
      </pc:sldChg>
      <pc:sldChg chg="add del">
        <pc:chgData name="Pavarnie Jackson" userId="a3d5c76e-32a9-4aa4-93d6-a2a5f504030c" providerId="ADAL" clId="{828B6F7F-977F-4858-845D-AF068CC7F8F5}" dt="2026-02-05T12:58:50.061" v="253" actId="47"/>
        <pc:sldMkLst>
          <pc:docMk/>
          <pc:sldMk cId="513102732" sldId="294"/>
        </pc:sldMkLst>
      </pc:sldChg>
      <pc:sldChg chg="add del">
        <pc:chgData name="Pavarnie Jackson" userId="a3d5c76e-32a9-4aa4-93d6-a2a5f504030c" providerId="ADAL" clId="{828B6F7F-977F-4858-845D-AF068CC7F8F5}" dt="2026-02-05T12:58:51.665" v="254" actId="47"/>
        <pc:sldMkLst>
          <pc:docMk/>
          <pc:sldMk cId="344315365" sldId="295"/>
        </pc:sldMkLst>
      </pc:sldChg>
      <pc:sldChg chg="del">
        <pc:chgData name="Pavarnie Jackson" userId="a3d5c76e-32a9-4aa4-93d6-a2a5f504030c" providerId="ADAL" clId="{828B6F7F-977F-4858-845D-AF068CC7F8F5}" dt="2026-02-05T13:00:07.425" v="255" actId="47"/>
        <pc:sldMkLst>
          <pc:docMk/>
          <pc:sldMk cId="4012634691" sldId="296"/>
        </pc:sldMkLst>
      </pc:sldChg>
      <pc:sldChg chg="modSp mod">
        <pc:chgData name="Pavarnie Jackson" userId="a3d5c76e-32a9-4aa4-93d6-a2a5f504030c" providerId="ADAL" clId="{828B6F7F-977F-4858-845D-AF068CC7F8F5}" dt="2026-02-05T12:55:38.208" v="225" actId="6549"/>
        <pc:sldMkLst>
          <pc:docMk/>
          <pc:sldMk cId="1698422891" sldId="297"/>
        </pc:sldMkLst>
        <pc:spChg chg="mod">
          <ac:chgData name="Pavarnie Jackson" userId="a3d5c76e-32a9-4aa4-93d6-a2a5f504030c" providerId="ADAL" clId="{828B6F7F-977F-4858-845D-AF068CC7F8F5}" dt="2026-02-05T12:55:38.208" v="225" actId="6549"/>
          <ac:spMkLst>
            <pc:docMk/>
            <pc:sldMk cId="1698422891" sldId="297"/>
            <ac:spMk id="5" creationId="{7847C5E7-6F98-410F-B124-9556233AF333}"/>
          </ac:spMkLst>
        </pc:spChg>
      </pc:sldChg>
      <pc:sldChg chg="modSp mod">
        <pc:chgData name="Pavarnie Jackson" userId="a3d5c76e-32a9-4aa4-93d6-a2a5f504030c" providerId="ADAL" clId="{828B6F7F-977F-4858-845D-AF068CC7F8F5}" dt="2026-02-05T12:55:59.363" v="249" actId="20577"/>
        <pc:sldMkLst>
          <pc:docMk/>
          <pc:sldMk cId="4218501847" sldId="298"/>
        </pc:sldMkLst>
        <pc:spChg chg="mod">
          <ac:chgData name="Pavarnie Jackson" userId="a3d5c76e-32a9-4aa4-93d6-a2a5f504030c" providerId="ADAL" clId="{828B6F7F-977F-4858-845D-AF068CC7F8F5}" dt="2026-02-05T12:55:59.363" v="249" actId="20577"/>
          <ac:spMkLst>
            <pc:docMk/>
            <pc:sldMk cId="4218501847" sldId="298"/>
            <ac:spMk id="5" creationId="{7847C5E7-6F98-410F-B124-9556233AF333}"/>
          </ac:spMkLst>
        </pc:spChg>
      </pc:sldChg>
      <pc:sldChg chg="modSp mod">
        <pc:chgData name="Pavarnie Jackson" userId="a3d5c76e-32a9-4aa4-93d6-a2a5f504030c" providerId="ADAL" clId="{828B6F7F-977F-4858-845D-AF068CC7F8F5}" dt="2026-02-05T13:00:36.636" v="257" actId="20578"/>
        <pc:sldMkLst>
          <pc:docMk/>
          <pc:sldMk cId="399286134" sldId="301"/>
        </pc:sldMkLst>
        <pc:spChg chg="mod">
          <ac:chgData name="Pavarnie Jackson" userId="a3d5c76e-32a9-4aa4-93d6-a2a5f504030c" providerId="ADAL" clId="{828B6F7F-977F-4858-845D-AF068CC7F8F5}" dt="2026-02-05T13:00:36.636" v="257" actId="20578"/>
          <ac:spMkLst>
            <pc:docMk/>
            <pc:sldMk cId="399286134" sldId="301"/>
            <ac:spMk id="5" creationId="{7847C5E7-6F98-410F-B124-9556233AF33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FADC9-DC01-4C4F-B3B5-41719A2D564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D1BA2-CB8C-4E59-97C9-FDD4EEC26D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178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Dyslexia friendly – off white background, dark test, min font size 18, use visual images, don’t </a:t>
            </a:r>
            <a:r>
              <a:rPr lang="en-GB"/>
              <a:t>overload the slides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8D1BA2-CB8C-4E59-97C9-FDD4EEC26DC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00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37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03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10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101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43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55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5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73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19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57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7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86F2E-1A99-402E-8BAC-A67B5FC48BC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77764-8167-4B60-B698-63D9132930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98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793" y="-1"/>
            <a:ext cx="6338208" cy="6858123"/>
          </a:xfrm>
          <a:prstGeom prst="rect">
            <a:avLst/>
          </a:prstGeom>
        </p:spPr>
      </p:pic>
      <p:pic>
        <p:nvPicPr>
          <p:cNvPr id="10" name="TWHF Logo">
            <a:extLst>
              <a:ext uri="{FF2B5EF4-FFF2-40B4-BE49-F238E27FC236}">
                <a16:creationId xmlns:a16="http://schemas.microsoft.com/office/drawing/2014/main" id="{318EF546-AF81-AA45-AB7B-6DB230F6C2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5142" y="5654414"/>
            <a:ext cx="2459736" cy="8312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11" y="404571"/>
            <a:ext cx="3471679" cy="19111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5B3B8B-4CC0-49D7-8636-631393F2FB49}"/>
              </a:ext>
            </a:extLst>
          </p:cNvPr>
          <p:cNvSpPr txBox="1"/>
          <p:nvPr/>
        </p:nvSpPr>
        <p:spPr>
          <a:xfrm>
            <a:off x="663611" y="2322847"/>
            <a:ext cx="789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RESPECT	       AMBITION	PRIDE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404D055-333D-FFC0-B411-1D8CC85AAC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542" y="3480616"/>
            <a:ext cx="8135389" cy="1655763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OpenDyslexicAlta" panose="00000500000000000000" pitchFamily="50" charset="0"/>
                <a:cs typeface="Arial" panose="020B0604020202020204" pitchFamily="34" charset="0"/>
              </a:rPr>
              <a:t>Welcome Year 9</a:t>
            </a:r>
            <a:br>
              <a:rPr lang="en-GB" dirty="0">
                <a:latin typeface="OpenDyslexicAlta" panose="00000500000000000000" pitchFamily="50" charset="0"/>
                <a:cs typeface="Arial" panose="020B0604020202020204" pitchFamily="34" charset="0"/>
              </a:rPr>
            </a:br>
            <a:r>
              <a:rPr lang="en-GB" dirty="0">
                <a:latin typeface="OpenDyslexicAlta" panose="00000500000000000000" pitchFamily="50" charset="0"/>
                <a:cs typeface="Arial" panose="020B0604020202020204" pitchFamily="34" charset="0"/>
              </a:rPr>
              <a:t>Key Stage 4 2026 to2028</a:t>
            </a:r>
          </a:p>
        </p:txBody>
      </p:sp>
    </p:spTree>
    <p:extLst>
      <p:ext uri="{BB962C8B-B14F-4D97-AF65-F5344CB8AC3E}">
        <p14:creationId xmlns:p14="http://schemas.microsoft.com/office/powerpoint/2010/main" val="3649133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0"/>
            <a:ext cx="2783393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3D137A-631A-4413-BB2D-75E4412D53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77" y="4731714"/>
            <a:ext cx="3471679" cy="19111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847C5E7-6F98-410F-B124-9556233AF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6190" y="1707502"/>
            <a:ext cx="9317610" cy="402334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dirty="0"/>
              <a:t>Discuss your preferred subjects with family / teachers / tutor</a:t>
            </a:r>
          </a:p>
          <a:p>
            <a:r>
              <a:rPr lang="en-GB" dirty="0"/>
              <a:t>Do the research on any preferred career path</a:t>
            </a:r>
          </a:p>
          <a:p>
            <a:r>
              <a:rPr lang="en-GB" dirty="0"/>
              <a:t>Subject reports go home next week</a:t>
            </a:r>
          </a:p>
          <a:p>
            <a:r>
              <a:rPr lang="en-GB" sz="2800" dirty="0"/>
              <a:t>Taster Lessons day – 11</a:t>
            </a:r>
            <a:r>
              <a:rPr lang="en-GB" sz="2800" baseline="30000" dirty="0"/>
              <a:t>th</a:t>
            </a:r>
            <a:r>
              <a:rPr lang="en-GB" sz="2800" dirty="0"/>
              <a:t> March periods 1 to 4</a:t>
            </a:r>
          </a:p>
          <a:p>
            <a:r>
              <a:rPr lang="en-GB" sz="2800" dirty="0"/>
              <a:t>Parents Evening – 12</a:t>
            </a:r>
            <a:r>
              <a:rPr lang="en-GB" sz="2800" baseline="30000" dirty="0"/>
              <a:t>th</a:t>
            </a:r>
            <a:r>
              <a:rPr lang="en-GB" sz="2800" dirty="0"/>
              <a:t> March</a:t>
            </a:r>
          </a:p>
          <a:p>
            <a:r>
              <a:rPr lang="en-GB" dirty="0"/>
              <a:t>Subject Choices form </a:t>
            </a:r>
            <a:r>
              <a:rPr lang="en-GB" b="1" dirty="0"/>
              <a:t>online</a:t>
            </a:r>
            <a:r>
              <a:rPr lang="en-GB" dirty="0"/>
              <a:t> – released Friday 13</a:t>
            </a:r>
            <a:r>
              <a:rPr lang="en-GB" baseline="30000" dirty="0"/>
              <a:t>th</a:t>
            </a:r>
            <a:r>
              <a:rPr lang="en-GB" dirty="0"/>
              <a:t> March</a:t>
            </a:r>
          </a:p>
          <a:p>
            <a:r>
              <a:rPr lang="en-GB" dirty="0"/>
              <a:t>Subject Choices submission deadline – Friday 27</a:t>
            </a:r>
            <a:r>
              <a:rPr lang="en-GB" baseline="30000" dirty="0"/>
              <a:t>th</a:t>
            </a:r>
            <a:r>
              <a:rPr lang="en-GB" dirty="0"/>
              <a:t> March</a:t>
            </a:r>
          </a:p>
          <a:p>
            <a:endParaRPr lang="en-GB" dirty="0"/>
          </a:p>
          <a:p>
            <a:r>
              <a:rPr lang="en-GB" dirty="0"/>
              <a:t>Ask for help if you need it!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7CA483C-D9D6-47FE-A647-C148EC417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516" y="34211"/>
            <a:ext cx="9317610" cy="1325563"/>
          </a:xfrm>
        </p:spPr>
        <p:txBody>
          <a:bodyPr/>
          <a:lstStyle/>
          <a:p>
            <a:r>
              <a:rPr lang="en-GB" dirty="0"/>
              <a:t>Next Steps…</a:t>
            </a:r>
          </a:p>
        </p:txBody>
      </p:sp>
    </p:spTree>
    <p:extLst>
      <p:ext uri="{BB962C8B-B14F-4D97-AF65-F5344CB8AC3E}">
        <p14:creationId xmlns:p14="http://schemas.microsoft.com/office/powerpoint/2010/main" val="39928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0"/>
            <a:ext cx="2783393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3D137A-631A-4413-BB2D-75E4412D53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77" y="4731714"/>
            <a:ext cx="3471679" cy="19111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847C5E7-6F98-410F-B124-9556233AF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6190" y="1825625"/>
            <a:ext cx="931761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Subject Grading – GCSE and Vocational</a:t>
            </a:r>
          </a:p>
          <a:p>
            <a:r>
              <a:rPr lang="en-GB" dirty="0" err="1"/>
              <a:t>Ebacc</a:t>
            </a:r>
            <a:r>
              <a:rPr lang="en-GB" dirty="0"/>
              <a:t> Curriculum</a:t>
            </a:r>
          </a:p>
          <a:p>
            <a:r>
              <a:rPr lang="en-GB" dirty="0"/>
              <a:t>Core Curriculum</a:t>
            </a:r>
          </a:p>
          <a:p>
            <a:r>
              <a:rPr lang="en-GB" dirty="0"/>
              <a:t>How to make your choices</a:t>
            </a:r>
          </a:p>
          <a:p>
            <a:r>
              <a:rPr lang="en-GB" dirty="0"/>
              <a:t>Key Dates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7CA483C-D9D6-47FE-A647-C148EC417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267" y="500062"/>
            <a:ext cx="9317610" cy="1325563"/>
          </a:xfrm>
        </p:spPr>
        <p:txBody>
          <a:bodyPr/>
          <a:lstStyle/>
          <a:p>
            <a:r>
              <a:rPr lang="en-GB" dirty="0"/>
              <a:t>The Key Stage 4 Curriculum</a:t>
            </a:r>
          </a:p>
        </p:txBody>
      </p:sp>
    </p:spTree>
    <p:extLst>
      <p:ext uri="{BB962C8B-B14F-4D97-AF65-F5344CB8AC3E}">
        <p14:creationId xmlns:p14="http://schemas.microsoft.com/office/powerpoint/2010/main" val="3681759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0"/>
            <a:ext cx="2783393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3D137A-631A-4413-BB2D-75E4412D53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77" y="4731714"/>
            <a:ext cx="3471679" cy="19111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847C5E7-6F98-410F-B124-9556233AF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5198" y="1240971"/>
            <a:ext cx="2328601" cy="4935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New Subject Grading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2B7F0E-64E9-412B-930E-2430186EFC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1077" y="140802"/>
            <a:ext cx="6494122" cy="6680200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07CA483C-D9D6-47FE-A647-C148EC417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190" y="365125"/>
            <a:ext cx="9317610" cy="1325563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6147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0"/>
            <a:ext cx="2783393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3D137A-631A-4413-BB2D-75E4412D53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77" y="4731714"/>
            <a:ext cx="3471679" cy="19111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847C5E7-6F98-410F-B124-9556233AF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2857" y="1144589"/>
            <a:ext cx="9720943" cy="503237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b="1" dirty="0"/>
              <a:t>Thinking Ahead - Research tells us that:</a:t>
            </a:r>
          </a:p>
          <a:p>
            <a:pPr lvl="0"/>
            <a:r>
              <a:rPr lang="en-GB" dirty="0"/>
              <a:t>Most people will change jobs several times during their working lives;</a:t>
            </a:r>
          </a:p>
          <a:p>
            <a:pPr lvl="0"/>
            <a:r>
              <a:rPr lang="en-GB" dirty="0"/>
              <a:t>Employers will need more people with qualifications at Level 3 (A-level, Level 3 vocational qualifications) or above;</a:t>
            </a:r>
          </a:p>
          <a:p>
            <a:pPr lvl="0"/>
            <a:r>
              <a:rPr lang="en-GB" dirty="0"/>
              <a:t>Studying a broad curriculum enhances a student’s chance of progressing on to succeed in further education;</a:t>
            </a:r>
          </a:p>
          <a:p>
            <a:pPr lvl="0"/>
            <a:r>
              <a:rPr lang="en-GB" dirty="0"/>
              <a:t>People with higher level qualifications will earn more and have better employment prospects than those with lower level qualifications or no qualifications at all;</a:t>
            </a:r>
          </a:p>
          <a:p>
            <a:pPr lvl="0"/>
            <a:r>
              <a:rPr lang="en-GB" dirty="0"/>
              <a:t>Employers want people with good employability skills. For instance, employers know that studying a language develops invaluable and transferable skills including communication, confidence and other interpersonal skills.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7CA483C-D9D6-47FE-A647-C148EC417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905" y="93307"/>
            <a:ext cx="7966971" cy="1051282"/>
          </a:xfrm>
        </p:spPr>
        <p:txBody>
          <a:bodyPr/>
          <a:lstStyle/>
          <a:p>
            <a:r>
              <a:rPr lang="en-GB" dirty="0"/>
              <a:t>Research before you choose</a:t>
            </a:r>
          </a:p>
        </p:txBody>
      </p:sp>
    </p:spTree>
    <p:extLst>
      <p:ext uri="{BB962C8B-B14F-4D97-AF65-F5344CB8AC3E}">
        <p14:creationId xmlns:p14="http://schemas.microsoft.com/office/powerpoint/2010/main" val="169842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0"/>
            <a:ext cx="2783393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3D137A-631A-4413-BB2D-75E4412D53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77" y="4731714"/>
            <a:ext cx="3471679" cy="191110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847C5E7-6F98-410F-B124-9556233AF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594" y="1574961"/>
            <a:ext cx="9317610" cy="498326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Do your research before you decide </a:t>
            </a:r>
          </a:p>
          <a:p>
            <a:pPr lvl="1"/>
            <a:r>
              <a:rPr lang="en-GB" dirty="0"/>
              <a:t>Course information booklet</a:t>
            </a:r>
          </a:p>
          <a:p>
            <a:pPr lvl="1"/>
            <a:r>
              <a:rPr lang="en-GB" dirty="0"/>
              <a:t>Careers information – </a:t>
            </a:r>
            <a:r>
              <a:rPr lang="en-GB" dirty="0" err="1"/>
              <a:t>Unifrog</a:t>
            </a:r>
            <a:r>
              <a:rPr lang="en-GB" dirty="0"/>
              <a:t>, Careers Pilot</a:t>
            </a:r>
          </a:p>
          <a:p>
            <a:pPr lvl="1"/>
            <a:r>
              <a:rPr lang="en-GB" dirty="0"/>
              <a:t>Head of Careers – Ms Tranter</a:t>
            </a:r>
          </a:p>
          <a:p>
            <a:pPr lvl="1"/>
            <a:r>
              <a:rPr lang="en-GB" dirty="0"/>
              <a:t>Specialist staff – subject leaders</a:t>
            </a:r>
          </a:p>
          <a:p>
            <a:pPr lvl="1"/>
            <a:r>
              <a:rPr lang="en-GB" dirty="0"/>
              <a:t>Tutor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The full information booklet is on our website under Curriculum / Key Stage 4 Courses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7CA483C-D9D6-47FE-A647-C148EC417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267" y="215186"/>
            <a:ext cx="9317610" cy="1144589"/>
          </a:xfrm>
        </p:spPr>
        <p:txBody>
          <a:bodyPr/>
          <a:lstStyle/>
          <a:p>
            <a:r>
              <a:rPr lang="en-GB" dirty="0"/>
              <a:t>How to make your choices?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86680C-7478-4C9C-A026-44F04D88F6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4030" y="1809746"/>
            <a:ext cx="1981200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01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" y="0"/>
            <a:ext cx="2783393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3D137A-631A-4413-BB2D-75E4412D53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77" y="4731714"/>
            <a:ext cx="3471679" cy="1911100"/>
          </a:xfrm>
          <a:prstGeom prst="rect">
            <a:avLst/>
          </a:prstGeom>
        </p:spPr>
      </p:pic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CFB14CF1-B136-4787-AE7F-31BD1D80A4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797973" y="1588164"/>
            <a:ext cx="7648575" cy="4229100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07CA483C-D9D6-47FE-A647-C148EC417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4343" y="34211"/>
            <a:ext cx="9317610" cy="1325563"/>
          </a:xfrm>
        </p:spPr>
        <p:txBody>
          <a:bodyPr/>
          <a:lstStyle/>
          <a:p>
            <a:r>
              <a:rPr lang="en-GB" dirty="0"/>
              <a:t>The Key Stage 4 Curriculum</a:t>
            </a:r>
          </a:p>
        </p:txBody>
      </p:sp>
    </p:spTree>
    <p:extLst>
      <p:ext uri="{BB962C8B-B14F-4D97-AF65-F5344CB8AC3E}">
        <p14:creationId xmlns:p14="http://schemas.microsoft.com/office/powerpoint/2010/main" val="490122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83393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3D137A-631A-4413-BB2D-75E4412D53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77" y="4731714"/>
            <a:ext cx="3471679" cy="19111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CF274EA-D659-7C1A-611F-20CE333BA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8872" y="0"/>
            <a:ext cx="9123065" cy="876594"/>
          </a:xfrm>
        </p:spPr>
        <p:txBody>
          <a:bodyPr>
            <a:normAutofit/>
          </a:bodyPr>
          <a:lstStyle/>
          <a:p>
            <a:r>
              <a:rPr lang="en-GB" sz="4400" dirty="0"/>
              <a:t>Options – what do I get to choose?</a:t>
            </a:r>
            <a:endParaRPr lang="en-GB" dirty="0">
              <a:latin typeface="OpenDyslexicAlta" panose="00000500000000000000" pitchFamily="50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9D4649-DA90-4E2A-8201-EABD41AF8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840" y="1060315"/>
            <a:ext cx="9664959" cy="541830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Choose 1 </a:t>
            </a:r>
            <a:r>
              <a:rPr lang="en-GB" dirty="0"/>
              <a:t>from: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Then choose 1 from: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2 more free choices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1 Reserve subject choice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9 qualifications in total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DB4EE3B-B4CE-DF0A-65A8-2D552244B62A}"/>
              </a:ext>
            </a:extLst>
          </p:cNvPr>
          <p:cNvGraphicFramePr>
            <a:graphicFrameLocks noGrp="1"/>
          </p:cNvGraphicFramePr>
          <p:nvPr/>
        </p:nvGraphicFramePr>
        <p:xfrm>
          <a:off x="6042775" y="2260663"/>
          <a:ext cx="3981841" cy="34421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81841">
                  <a:extLst>
                    <a:ext uri="{9D8B030D-6E8A-4147-A177-3AD203B41FA5}">
                      <a16:colId xmlns:a16="http://schemas.microsoft.com/office/drawing/2014/main" val="4152642556"/>
                    </a:ext>
                  </a:extLst>
                </a:gridCol>
              </a:tblGrid>
              <a:tr h="3442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GCSE Triple Science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GCSE Computer Science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GCSE Spanish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GCSE Drama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GCSE Design Technology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GCSE Art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GCSE Textiles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8598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0E647C6-85A2-30D5-2269-BE87BC08302F}"/>
              </a:ext>
            </a:extLst>
          </p:cNvPr>
          <p:cNvGraphicFramePr>
            <a:graphicFrameLocks noGrp="1"/>
          </p:cNvGraphicFramePr>
          <p:nvPr/>
        </p:nvGraphicFramePr>
        <p:xfrm>
          <a:off x="6001695" y="935033"/>
          <a:ext cx="4064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58704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GCSE Geography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GCSE History</a:t>
                      </a:r>
                    </a:p>
                  </a:txBody>
                  <a:tcPr>
                    <a:solidFill>
                      <a:srgbClr val="FFF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634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903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83393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3D137A-631A-4413-BB2D-75E4412D53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77" y="4731714"/>
            <a:ext cx="3471679" cy="19111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CF274EA-D659-7C1A-611F-20CE333BA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450" y="215186"/>
            <a:ext cx="2976314" cy="876594"/>
          </a:xfrm>
        </p:spPr>
        <p:txBody>
          <a:bodyPr/>
          <a:lstStyle/>
          <a:p>
            <a:r>
              <a:rPr lang="en-GB" dirty="0">
                <a:latin typeface="OpenDyslexicAlta" panose="00000500000000000000" pitchFamily="50" charset="0"/>
                <a:cs typeface="Arial" panose="020B0604020202020204" pitchFamily="34" charset="0"/>
              </a:rPr>
              <a:t>Subjects!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9D4649-DA90-4E2A-8201-EABD41AF8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3393" y="270424"/>
            <a:ext cx="9750310" cy="5767325"/>
          </a:xfrm>
        </p:spPr>
        <p:txBody>
          <a:bodyPr>
            <a:noAutofit/>
          </a:bodyPr>
          <a:lstStyle/>
          <a:p>
            <a:r>
              <a:rPr lang="en-GB" sz="2200" b="1" dirty="0"/>
              <a:t>Art and Design – Fine Art </a:t>
            </a:r>
          </a:p>
          <a:p>
            <a:r>
              <a:rPr lang="en-GB" sz="2200" dirty="0"/>
              <a:t>Business Studies</a:t>
            </a:r>
          </a:p>
          <a:p>
            <a:r>
              <a:rPr lang="en-GB" sz="2200" dirty="0"/>
              <a:t>Computer Science</a:t>
            </a:r>
          </a:p>
          <a:p>
            <a:r>
              <a:rPr lang="en-GB" sz="2200" dirty="0"/>
              <a:t>Design and Technology</a:t>
            </a:r>
          </a:p>
          <a:p>
            <a:r>
              <a:rPr lang="en-GB" sz="2200" dirty="0"/>
              <a:t>Drama (cannot be taken with Performing Arts)</a:t>
            </a:r>
          </a:p>
          <a:p>
            <a:r>
              <a:rPr lang="en-GB" sz="2200" dirty="0"/>
              <a:t>Food Preparation and Nutrition</a:t>
            </a:r>
          </a:p>
          <a:p>
            <a:r>
              <a:rPr lang="en-GB" sz="2200" dirty="0"/>
              <a:t>Religious Studies</a:t>
            </a:r>
          </a:p>
          <a:p>
            <a:r>
              <a:rPr lang="en-GB" sz="2200" dirty="0"/>
              <a:t>Separate Sciences (increases Science from 2 to 3 GCSEs)</a:t>
            </a:r>
          </a:p>
          <a:p>
            <a:r>
              <a:rPr lang="en-GB" sz="2200" dirty="0"/>
              <a:t>Spanish</a:t>
            </a:r>
          </a:p>
          <a:p>
            <a:r>
              <a:rPr lang="en-GB" sz="2200" b="1" dirty="0"/>
              <a:t>Textiles</a:t>
            </a:r>
            <a:r>
              <a:rPr lang="en-GB" sz="2200" dirty="0"/>
              <a:t> (cannot be taken alongside Art)</a:t>
            </a:r>
          </a:p>
          <a:p>
            <a:r>
              <a:rPr lang="en-GB" sz="2200" b="1" dirty="0"/>
              <a:t>Child Development</a:t>
            </a:r>
          </a:p>
          <a:p>
            <a:r>
              <a:rPr lang="en-GB" sz="2200" b="1" dirty="0"/>
              <a:t>Creative and Digital Media</a:t>
            </a:r>
          </a:p>
          <a:p>
            <a:r>
              <a:rPr lang="en-GB" sz="2200" b="1" dirty="0"/>
              <a:t>Music</a:t>
            </a:r>
          </a:p>
          <a:p>
            <a:r>
              <a:rPr lang="en-GB" sz="2200" b="1" dirty="0"/>
              <a:t>Performing Arts (Dance)</a:t>
            </a:r>
          </a:p>
          <a:p>
            <a:r>
              <a:rPr lang="en-GB" sz="2200" b="1" dirty="0"/>
              <a:t>Sport Studies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15A9C-0706-485C-0A61-A29E7ED3ABAD}"/>
              </a:ext>
            </a:extLst>
          </p:cNvPr>
          <p:cNvSpPr txBox="1"/>
          <p:nvPr/>
        </p:nvSpPr>
        <p:spPr>
          <a:xfrm>
            <a:off x="9919730" y="979065"/>
            <a:ext cx="22273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i="1" dirty="0"/>
              <a:t>Subjects in </a:t>
            </a:r>
            <a:r>
              <a:rPr lang="en-GB" sz="2200" b="1" i="1" dirty="0"/>
              <a:t>bold</a:t>
            </a:r>
            <a:r>
              <a:rPr lang="en-GB" sz="2200" i="1" dirty="0"/>
              <a:t> are mainly coursework assessed</a:t>
            </a:r>
          </a:p>
        </p:txBody>
      </p:sp>
    </p:spTree>
    <p:extLst>
      <p:ext uri="{BB962C8B-B14F-4D97-AF65-F5344CB8AC3E}">
        <p14:creationId xmlns:p14="http://schemas.microsoft.com/office/powerpoint/2010/main" val="3502543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83393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3D137A-631A-4413-BB2D-75E4412D53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77" y="4731714"/>
            <a:ext cx="3471679" cy="19111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CF274EA-D659-7C1A-611F-20CE333BA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0038" y="108225"/>
            <a:ext cx="9123065" cy="876594"/>
          </a:xfrm>
        </p:spPr>
        <p:txBody>
          <a:bodyPr>
            <a:normAutofit/>
          </a:bodyPr>
          <a:lstStyle/>
          <a:p>
            <a:r>
              <a:rPr lang="en-GB" sz="3400" dirty="0"/>
              <a:t>Options – Attendance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9D4649-DA90-4E2A-8201-EABD41AF8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840" y="1325288"/>
            <a:ext cx="8797577" cy="4851676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Some subjects are assessed by mainly coursework.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Coursework that must be completed at school in controlled conditions so that we know you have not had extra help / support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If your attendance is below 90% we will not guarantee you a place on coursework assessed subjects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You may be offered a trial period of 4 weeks in September of year 10 to prove you can sustain higher attendance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You have from now until the options deadline date 27</a:t>
            </a:r>
            <a:r>
              <a:rPr lang="en-GB" baseline="30000" dirty="0"/>
              <a:t>th</a:t>
            </a:r>
            <a:r>
              <a:rPr lang="en-GB" dirty="0"/>
              <a:t> March </a:t>
            </a:r>
            <a:r>
              <a:rPr lang="en-GB" b="1" dirty="0"/>
              <a:t>to improve </a:t>
            </a:r>
            <a:r>
              <a:rPr lang="en-GB" dirty="0"/>
              <a:t>your attendance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I will look for the attendance figures from this half term and next half term when making decisions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95463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AE1CB09B555A478CF7658A97FE456E" ma:contentTypeVersion="14" ma:contentTypeDescription="Create a new document." ma:contentTypeScope="" ma:versionID="b1f04bbf533d316e93f39c51eb7ff97b">
  <xsd:schema xmlns:xsd="http://www.w3.org/2001/XMLSchema" xmlns:xs="http://www.w3.org/2001/XMLSchema" xmlns:p="http://schemas.microsoft.com/office/2006/metadata/properties" xmlns:ns3="918a68ab-f4d5-4d4e-95ae-a24bfcd43d23" xmlns:ns4="d20bdbb2-7573-4175-90f8-81bcc73604ef" targetNamespace="http://schemas.microsoft.com/office/2006/metadata/properties" ma:root="true" ma:fieldsID="27cf056810b3853d1bc3ed1d856d5a03" ns3:_="" ns4:_="">
    <xsd:import namespace="918a68ab-f4d5-4d4e-95ae-a24bfcd43d23"/>
    <xsd:import namespace="d20bdbb2-7573-4175-90f8-81bcc73604e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8a68ab-f4d5-4d4e-95ae-a24bfcd43d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0bdbb2-7573-4175-90f8-81bcc73604e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18a68ab-f4d5-4d4e-95ae-a24bfcd43d2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8F93CE-BDF0-4DDF-8998-E78DC611ED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8a68ab-f4d5-4d4e-95ae-a24bfcd43d23"/>
    <ds:schemaRef ds:uri="d20bdbb2-7573-4175-90f8-81bcc73604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AF674A-6EDB-4BCB-9A22-8E2727F9CE05}">
  <ds:schemaRefs>
    <ds:schemaRef ds:uri="d20bdbb2-7573-4175-90f8-81bcc73604ef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918a68ab-f4d5-4d4e-95ae-a24bfcd43d2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56DF91B-F90F-4E72-95CE-E2997ED3A1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14923</TotalTime>
  <Words>531</Words>
  <Application>Microsoft Office PowerPoint</Application>
  <PresentationFormat>Widescreen</PresentationFormat>
  <Paragraphs>86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OpenDyslexicAlta</vt:lpstr>
      <vt:lpstr>1_Office Theme</vt:lpstr>
      <vt:lpstr>Welcome Year 9 Key Stage 4 2026 to2028</vt:lpstr>
      <vt:lpstr>The Key Stage 4 Curriculum</vt:lpstr>
      <vt:lpstr>PowerPoint Presentation</vt:lpstr>
      <vt:lpstr>Research before you choose</vt:lpstr>
      <vt:lpstr>How to make your choices?</vt:lpstr>
      <vt:lpstr>The Key Stage 4 Curriculum</vt:lpstr>
      <vt:lpstr>Options – what do I get to choose?</vt:lpstr>
      <vt:lpstr>Subjects!</vt:lpstr>
      <vt:lpstr>Options – Attendance </vt:lpstr>
      <vt:lpstr>Next Steps…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Pavarnie Jackson</dc:creator>
  <cp:lastModifiedBy>Pavarnie Jackson</cp:lastModifiedBy>
  <cp:revision>34</cp:revision>
  <dcterms:created xsi:type="dcterms:W3CDTF">2024-07-01T15:04:48Z</dcterms:created>
  <dcterms:modified xsi:type="dcterms:W3CDTF">2026-02-10T09:31:04Z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0x010100C0AE1CB09B555A478CF7658A97FE456E</vt:lpwstr>
  </property>
</Properties>
</file>