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3"/>
  </p:notesMasterIdLst>
  <p:sldIdLst>
    <p:sldId id="257" r:id="rId5"/>
    <p:sldId id="272" r:id="rId6"/>
    <p:sldId id="267" r:id="rId7"/>
    <p:sldId id="280" r:id="rId8"/>
    <p:sldId id="283" r:id="rId9"/>
    <p:sldId id="284" r:id="rId10"/>
    <p:sldId id="285" r:id="rId11"/>
    <p:sldId id="268" r:id="rId12"/>
    <p:sldId id="286" r:id="rId13"/>
    <p:sldId id="282" r:id="rId14"/>
    <p:sldId id="287" r:id="rId15"/>
    <p:sldId id="288" r:id="rId16"/>
    <p:sldId id="298" r:id="rId17"/>
    <p:sldId id="895" r:id="rId18"/>
    <p:sldId id="289" r:id="rId19"/>
    <p:sldId id="291" r:id="rId20"/>
    <p:sldId id="896" r:id="rId21"/>
    <p:sldId id="897" r:id="rId22"/>
    <p:sldId id="898" r:id="rId23"/>
    <p:sldId id="899" r:id="rId24"/>
    <p:sldId id="900" r:id="rId25"/>
    <p:sldId id="901" r:id="rId26"/>
    <p:sldId id="304" r:id="rId27"/>
    <p:sldId id="305" r:id="rId28"/>
    <p:sldId id="923" r:id="rId29"/>
    <p:sldId id="909" r:id="rId30"/>
    <p:sldId id="308" r:id="rId31"/>
    <p:sldId id="316" r:id="rId32"/>
    <p:sldId id="317" r:id="rId33"/>
    <p:sldId id="292" r:id="rId34"/>
    <p:sldId id="293" r:id="rId35"/>
    <p:sldId id="294" r:id="rId36"/>
    <p:sldId id="910" r:id="rId37"/>
    <p:sldId id="905" r:id="rId38"/>
    <p:sldId id="904" r:id="rId39"/>
    <p:sldId id="903" r:id="rId40"/>
    <p:sldId id="908" r:id="rId41"/>
    <p:sldId id="907" r:id="rId42"/>
    <p:sldId id="906" r:id="rId43"/>
    <p:sldId id="296" r:id="rId44"/>
    <p:sldId id="912" r:id="rId45"/>
    <p:sldId id="297" r:id="rId46"/>
    <p:sldId id="310" r:id="rId47"/>
    <p:sldId id="313" r:id="rId48"/>
    <p:sldId id="314" r:id="rId49"/>
    <p:sldId id="925" r:id="rId50"/>
    <p:sldId id="926" r:id="rId51"/>
    <p:sldId id="9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29D"/>
    <a:srgbClr val="FABE69"/>
    <a:srgbClr val="BFE09B"/>
    <a:srgbClr val="AFD9A7"/>
    <a:srgbClr val="2D2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arnie Jackson" userId="a3d5c76e-32a9-4aa4-93d6-a2a5f504030c" providerId="ADAL" clId="{A6727775-7570-4E42-8738-63FFEF257556}"/>
    <pc:docChg chg="custSel addSld delSld modSld sldOrd">
      <pc:chgData name="Pavarnie Jackson" userId="a3d5c76e-32a9-4aa4-93d6-a2a5f504030c" providerId="ADAL" clId="{A6727775-7570-4E42-8738-63FFEF257556}" dt="2026-01-26T11:28:27.099" v="124" actId="47"/>
      <pc:docMkLst>
        <pc:docMk/>
      </pc:docMkLst>
      <pc:sldChg chg="del">
        <pc:chgData name="Pavarnie Jackson" userId="a3d5c76e-32a9-4aa4-93d6-a2a5f504030c" providerId="ADAL" clId="{A6727775-7570-4E42-8738-63FFEF257556}" dt="2026-01-26T11:23:53.468" v="1" actId="47"/>
        <pc:sldMkLst>
          <pc:docMk/>
          <pc:sldMk cId="1107727054" sldId="299"/>
        </pc:sldMkLst>
      </pc:sldChg>
      <pc:sldChg chg="del">
        <pc:chgData name="Pavarnie Jackson" userId="a3d5c76e-32a9-4aa4-93d6-a2a5f504030c" providerId="ADAL" clId="{A6727775-7570-4E42-8738-63FFEF257556}" dt="2026-01-26T11:23:54.375" v="2" actId="47"/>
        <pc:sldMkLst>
          <pc:docMk/>
          <pc:sldMk cId="1806577392" sldId="300"/>
        </pc:sldMkLst>
      </pc:sldChg>
      <pc:sldChg chg="modSp mod">
        <pc:chgData name="Pavarnie Jackson" userId="a3d5c76e-32a9-4aa4-93d6-a2a5f504030c" providerId="ADAL" clId="{A6727775-7570-4E42-8738-63FFEF257556}" dt="2026-01-26T11:25:28.925" v="14" actId="27636"/>
        <pc:sldMkLst>
          <pc:docMk/>
          <pc:sldMk cId="1058907112" sldId="305"/>
        </pc:sldMkLst>
        <pc:spChg chg="mod">
          <ac:chgData name="Pavarnie Jackson" userId="a3d5c76e-32a9-4aa4-93d6-a2a5f504030c" providerId="ADAL" clId="{A6727775-7570-4E42-8738-63FFEF257556}" dt="2026-01-26T11:25:28.925" v="14" actId="27636"/>
          <ac:spMkLst>
            <pc:docMk/>
            <pc:sldMk cId="1058907112" sldId="305"/>
            <ac:spMk id="9" creationId="{DCD149D8-C3B8-85D1-341A-ECAF9023A33B}"/>
          </ac:spMkLst>
        </pc:spChg>
      </pc:sldChg>
      <pc:sldChg chg="del">
        <pc:chgData name="Pavarnie Jackson" userId="a3d5c76e-32a9-4aa4-93d6-a2a5f504030c" providerId="ADAL" clId="{A6727775-7570-4E42-8738-63FFEF257556}" dt="2026-01-26T11:28:27.099" v="124" actId="47"/>
        <pc:sldMkLst>
          <pc:docMk/>
          <pc:sldMk cId="2110031934" sldId="312"/>
        </pc:sldMkLst>
      </pc:sldChg>
      <pc:sldChg chg="modSp mod">
        <pc:chgData name="Pavarnie Jackson" userId="a3d5c76e-32a9-4aa4-93d6-a2a5f504030c" providerId="ADAL" clId="{A6727775-7570-4E42-8738-63FFEF257556}" dt="2026-01-26T11:25:28.912" v="13" actId="27636"/>
        <pc:sldMkLst>
          <pc:docMk/>
          <pc:sldMk cId="3334250807" sldId="897"/>
        </pc:sldMkLst>
        <pc:spChg chg="mod">
          <ac:chgData name="Pavarnie Jackson" userId="a3d5c76e-32a9-4aa4-93d6-a2a5f504030c" providerId="ADAL" clId="{A6727775-7570-4E42-8738-63FFEF257556}" dt="2026-01-26T11:25:28.912" v="13" actId="27636"/>
          <ac:spMkLst>
            <pc:docMk/>
            <pc:sldMk cId="3334250807" sldId="897"/>
            <ac:spMk id="7" creationId="{D0636EB3-F2A0-9DEC-4056-E7BE1D4E77FB}"/>
          </ac:spMkLst>
        </pc:spChg>
      </pc:sldChg>
      <pc:sldChg chg="del">
        <pc:chgData name="Pavarnie Jackson" userId="a3d5c76e-32a9-4aa4-93d6-a2a5f504030c" providerId="ADAL" clId="{A6727775-7570-4E42-8738-63FFEF257556}" dt="2026-01-26T11:24:31.544" v="7" actId="47"/>
        <pc:sldMkLst>
          <pc:docMk/>
          <pc:sldMk cId="2097125924" sldId="902"/>
        </pc:sldMkLst>
      </pc:sldChg>
      <pc:sldChg chg="del">
        <pc:chgData name="Pavarnie Jackson" userId="a3d5c76e-32a9-4aa4-93d6-a2a5f504030c" providerId="ADAL" clId="{A6727775-7570-4E42-8738-63FFEF257556}" dt="2026-01-26T11:25:05.223" v="10" actId="47"/>
        <pc:sldMkLst>
          <pc:docMk/>
          <pc:sldMk cId="487284471" sldId="913"/>
        </pc:sldMkLst>
      </pc:sldChg>
      <pc:sldChg chg="modSp del mod">
        <pc:chgData name="Pavarnie Jackson" userId="a3d5c76e-32a9-4aa4-93d6-a2a5f504030c" providerId="ADAL" clId="{A6727775-7570-4E42-8738-63FFEF257556}" dt="2026-01-26T11:26:48.284" v="68" actId="47"/>
        <pc:sldMkLst>
          <pc:docMk/>
          <pc:sldMk cId="1543581397" sldId="914"/>
        </pc:sldMkLst>
        <pc:spChg chg="mod">
          <ac:chgData name="Pavarnie Jackson" userId="a3d5c76e-32a9-4aa4-93d6-a2a5f504030c" providerId="ADAL" clId="{A6727775-7570-4E42-8738-63FFEF257556}" dt="2026-01-26T11:25:41.257" v="17" actId="27636"/>
          <ac:spMkLst>
            <pc:docMk/>
            <pc:sldMk cId="1543581397" sldId="914"/>
            <ac:spMk id="3" creationId="{DD7F5E15-2A1B-91D5-2648-E905C966E3DC}"/>
          </ac:spMkLst>
        </pc:spChg>
      </pc:sldChg>
      <pc:sldChg chg="del">
        <pc:chgData name="Pavarnie Jackson" userId="a3d5c76e-32a9-4aa4-93d6-a2a5f504030c" providerId="ADAL" clId="{A6727775-7570-4E42-8738-63FFEF257556}" dt="2026-01-26T11:27:22.678" v="96" actId="47"/>
        <pc:sldMkLst>
          <pc:docMk/>
          <pc:sldMk cId="1532587318" sldId="915"/>
        </pc:sldMkLst>
      </pc:sldChg>
      <pc:sldChg chg="del">
        <pc:chgData name="Pavarnie Jackson" userId="a3d5c76e-32a9-4aa4-93d6-a2a5f504030c" providerId="ADAL" clId="{A6727775-7570-4E42-8738-63FFEF257556}" dt="2026-01-26T11:27:25.484" v="97" actId="47"/>
        <pc:sldMkLst>
          <pc:docMk/>
          <pc:sldMk cId="2296159154" sldId="916"/>
        </pc:sldMkLst>
      </pc:sldChg>
      <pc:sldChg chg="del">
        <pc:chgData name="Pavarnie Jackson" userId="a3d5c76e-32a9-4aa4-93d6-a2a5f504030c" providerId="ADAL" clId="{A6727775-7570-4E42-8738-63FFEF257556}" dt="2026-01-26T11:27:58.876" v="121" actId="47"/>
        <pc:sldMkLst>
          <pc:docMk/>
          <pc:sldMk cId="522449860" sldId="917"/>
        </pc:sldMkLst>
      </pc:sldChg>
      <pc:sldChg chg="del">
        <pc:chgData name="Pavarnie Jackson" userId="a3d5c76e-32a9-4aa4-93d6-a2a5f504030c" providerId="ADAL" clId="{A6727775-7570-4E42-8738-63FFEF257556}" dt="2026-01-26T11:28:04.851" v="122" actId="47"/>
        <pc:sldMkLst>
          <pc:docMk/>
          <pc:sldMk cId="698321881" sldId="918"/>
        </pc:sldMkLst>
      </pc:sldChg>
      <pc:sldChg chg="del">
        <pc:chgData name="Pavarnie Jackson" userId="a3d5c76e-32a9-4aa4-93d6-a2a5f504030c" providerId="ADAL" clId="{A6727775-7570-4E42-8738-63FFEF257556}" dt="2026-01-26T11:28:07.883" v="123" actId="47"/>
        <pc:sldMkLst>
          <pc:docMk/>
          <pc:sldMk cId="4052987810" sldId="922"/>
        </pc:sldMkLst>
      </pc:sldChg>
      <pc:sldChg chg="del">
        <pc:chgData name="Pavarnie Jackson" userId="a3d5c76e-32a9-4aa4-93d6-a2a5f504030c" providerId="ADAL" clId="{A6727775-7570-4E42-8738-63FFEF257556}" dt="2026-01-26T11:24:30.822" v="6" actId="47"/>
        <pc:sldMkLst>
          <pc:docMk/>
          <pc:sldMk cId="442602254" sldId="924"/>
        </pc:sldMkLst>
      </pc:sldChg>
      <pc:sldChg chg="addSp delSp modSp add mod ord">
        <pc:chgData name="Pavarnie Jackson" userId="a3d5c76e-32a9-4aa4-93d6-a2a5f504030c" providerId="ADAL" clId="{A6727775-7570-4E42-8738-63FFEF257556}" dt="2026-01-26T11:26:40.017" v="66" actId="14100"/>
        <pc:sldMkLst>
          <pc:docMk/>
          <pc:sldMk cId="499622301" sldId="925"/>
        </pc:sldMkLst>
        <pc:spChg chg="mod">
          <ac:chgData name="Pavarnie Jackson" userId="a3d5c76e-32a9-4aa4-93d6-a2a5f504030c" providerId="ADAL" clId="{A6727775-7570-4E42-8738-63FFEF257556}" dt="2026-01-26T11:26:40.017" v="66" actId="14100"/>
          <ac:spMkLst>
            <pc:docMk/>
            <pc:sldMk cId="499622301" sldId="925"/>
            <ac:spMk id="2" creationId="{24D50830-BF04-5D9D-FDBA-84B079E895E9}"/>
          </ac:spMkLst>
        </pc:spChg>
        <pc:spChg chg="del mod">
          <ac:chgData name="Pavarnie Jackson" userId="a3d5c76e-32a9-4aa4-93d6-a2a5f504030c" providerId="ADAL" clId="{A6727775-7570-4E42-8738-63FFEF257556}" dt="2026-01-26T11:25:27.146" v="11" actId="21"/>
          <ac:spMkLst>
            <pc:docMk/>
            <pc:sldMk cId="499622301" sldId="925"/>
            <ac:spMk id="3" creationId="{C2D33E46-C3C9-2F53-4CBA-09905DA2EF4F}"/>
          </ac:spMkLst>
        </pc:spChg>
        <pc:spChg chg="add del mod">
          <ac:chgData name="Pavarnie Jackson" userId="a3d5c76e-32a9-4aa4-93d6-a2a5f504030c" providerId="ADAL" clId="{A6727775-7570-4E42-8738-63FFEF257556}" dt="2026-01-26T11:25:28.858" v="12"/>
          <ac:spMkLst>
            <pc:docMk/>
            <pc:sldMk cId="499622301" sldId="925"/>
            <ac:spMk id="5" creationId="{3C18C9CD-9882-0D9F-F694-2A1F424FBAD8}"/>
          </ac:spMkLst>
        </pc:spChg>
        <pc:spChg chg="add mod">
          <ac:chgData name="Pavarnie Jackson" userId="a3d5c76e-32a9-4aa4-93d6-a2a5f504030c" providerId="ADAL" clId="{A6727775-7570-4E42-8738-63FFEF257556}" dt="2026-01-26T11:26:19.765" v="27" actId="14100"/>
          <ac:spMkLst>
            <pc:docMk/>
            <pc:sldMk cId="499622301" sldId="925"/>
            <ac:spMk id="7" creationId="{C2D33E46-C3C9-2F53-4CBA-09905DA2EF4F}"/>
          </ac:spMkLst>
        </pc:spChg>
        <pc:picChg chg="del">
          <ac:chgData name="Pavarnie Jackson" userId="a3d5c76e-32a9-4aa4-93d6-a2a5f504030c" providerId="ADAL" clId="{A6727775-7570-4E42-8738-63FFEF257556}" dt="2026-01-26T11:24:49.779" v="8" actId="478"/>
          <ac:picMkLst>
            <pc:docMk/>
            <pc:sldMk cId="499622301" sldId="925"/>
            <ac:picMk id="6" creationId="{41C3F823-0E6B-301D-AB23-54EBF9A787C4}"/>
          </ac:picMkLst>
        </pc:picChg>
      </pc:sldChg>
      <pc:sldChg chg="del">
        <pc:chgData name="Pavarnie Jackson" userId="a3d5c76e-32a9-4aa4-93d6-a2a5f504030c" providerId="ADAL" clId="{A6727775-7570-4E42-8738-63FFEF257556}" dt="2026-01-26T11:23:52.601" v="0" actId="47"/>
        <pc:sldMkLst>
          <pc:docMk/>
          <pc:sldMk cId="2716516543" sldId="925"/>
        </pc:sldMkLst>
      </pc:sldChg>
      <pc:sldChg chg="modSp add mod">
        <pc:chgData name="Pavarnie Jackson" userId="a3d5c76e-32a9-4aa4-93d6-a2a5f504030c" providerId="ADAL" clId="{A6727775-7570-4E42-8738-63FFEF257556}" dt="2026-01-26T11:27:17.086" v="95" actId="20577"/>
        <pc:sldMkLst>
          <pc:docMk/>
          <pc:sldMk cId="1350634732" sldId="926"/>
        </pc:sldMkLst>
        <pc:spChg chg="mod">
          <ac:chgData name="Pavarnie Jackson" userId="a3d5c76e-32a9-4aa4-93d6-a2a5f504030c" providerId="ADAL" clId="{A6727775-7570-4E42-8738-63FFEF257556}" dt="2026-01-26T11:27:17.086" v="95" actId="20577"/>
          <ac:spMkLst>
            <pc:docMk/>
            <pc:sldMk cId="1350634732" sldId="926"/>
            <ac:spMk id="2" creationId="{24D50830-BF04-5D9D-FDBA-84B079E895E9}"/>
          </ac:spMkLst>
        </pc:spChg>
        <pc:spChg chg="mod">
          <ac:chgData name="Pavarnie Jackson" userId="a3d5c76e-32a9-4aa4-93d6-a2a5f504030c" providerId="ADAL" clId="{A6727775-7570-4E42-8738-63FFEF257556}" dt="2026-01-26T11:27:08.173" v="70" actId="1076"/>
          <ac:spMkLst>
            <pc:docMk/>
            <pc:sldMk cId="1350634732" sldId="926"/>
            <ac:spMk id="7" creationId="{C2D33E46-C3C9-2F53-4CBA-09905DA2EF4F}"/>
          </ac:spMkLst>
        </pc:spChg>
      </pc:sldChg>
      <pc:sldChg chg="modSp add mod">
        <pc:chgData name="Pavarnie Jackson" userId="a3d5c76e-32a9-4aa4-93d6-a2a5f504030c" providerId="ADAL" clId="{A6727775-7570-4E42-8738-63FFEF257556}" dt="2026-01-26T11:27:49.002" v="120" actId="20577"/>
        <pc:sldMkLst>
          <pc:docMk/>
          <pc:sldMk cId="1926842536" sldId="927"/>
        </pc:sldMkLst>
        <pc:spChg chg="mod">
          <ac:chgData name="Pavarnie Jackson" userId="a3d5c76e-32a9-4aa4-93d6-a2a5f504030c" providerId="ADAL" clId="{A6727775-7570-4E42-8738-63FFEF257556}" dt="2026-01-26T11:27:49.002" v="120" actId="20577"/>
          <ac:spMkLst>
            <pc:docMk/>
            <pc:sldMk cId="1926842536" sldId="927"/>
            <ac:spMk id="2" creationId="{24D50830-BF04-5D9D-FDBA-84B079E895E9}"/>
          </ac:spMkLst>
        </pc:spChg>
        <pc:spChg chg="mod">
          <ac:chgData name="Pavarnie Jackson" userId="a3d5c76e-32a9-4aa4-93d6-a2a5f504030c" providerId="ADAL" clId="{A6727775-7570-4E42-8738-63FFEF257556}" dt="2026-01-26T11:27:43.171" v="100" actId="20577"/>
          <ac:spMkLst>
            <pc:docMk/>
            <pc:sldMk cId="1926842536" sldId="927"/>
            <ac:spMk id="7" creationId="{C2D33E46-C3C9-2F53-4CBA-09905DA2EF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BABC3-B24E-49C1-8996-77CBF24C1E74}" type="datetimeFigureOut">
              <a:rPr lang="en-GB" smtClean="0"/>
              <a:t>26/01/2026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55B0B-FE6A-44BD-9BBC-240D3D1634F1}" type="slidenum">
              <a:rPr lang="en-GB" smtClean="0"/>
              <a:t>‹#›</a:t>
            </a:fld>
            <a:endParaRPr lang="en-GB"/>
          </a:p>
        </p:txBody>
      </p:sp>
    </p:spTree>
    <p:extLst>
      <p:ext uri="{BB962C8B-B14F-4D97-AF65-F5344CB8AC3E}">
        <p14:creationId xmlns:p14="http://schemas.microsoft.com/office/powerpoint/2010/main" val="321590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15</a:t>
            </a:fld>
            <a:endParaRPr lang="en-GB"/>
          </a:p>
        </p:txBody>
      </p:sp>
    </p:spTree>
    <p:extLst>
      <p:ext uri="{BB962C8B-B14F-4D97-AF65-F5344CB8AC3E}">
        <p14:creationId xmlns:p14="http://schemas.microsoft.com/office/powerpoint/2010/main" val="85285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17</a:t>
            </a:fld>
            <a:endParaRPr lang="en-GB"/>
          </a:p>
        </p:txBody>
      </p:sp>
    </p:spTree>
    <p:extLst>
      <p:ext uri="{BB962C8B-B14F-4D97-AF65-F5344CB8AC3E}">
        <p14:creationId xmlns:p14="http://schemas.microsoft.com/office/powerpoint/2010/main" val="85285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18</a:t>
            </a:fld>
            <a:endParaRPr lang="en-GB"/>
          </a:p>
        </p:txBody>
      </p:sp>
    </p:spTree>
    <p:extLst>
      <p:ext uri="{BB962C8B-B14F-4D97-AF65-F5344CB8AC3E}">
        <p14:creationId xmlns:p14="http://schemas.microsoft.com/office/powerpoint/2010/main" val="351577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19</a:t>
            </a:fld>
            <a:endParaRPr lang="en-GB"/>
          </a:p>
        </p:txBody>
      </p:sp>
    </p:spTree>
    <p:extLst>
      <p:ext uri="{BB962C8B-B14F-4D97-AF65-F5344CB8AC3E}">
        <p14:creationId xmlns:p14="http://schemas.microsoft.com/office/powerpoint/2010/main" val="54423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20</a:t>
            </a:fld>
            <a:endParaRPr lang="en-GB"/>
          </a:p>
        </p:txBody>
      </p:sp>
    </p:spTree>
    <p:extLst>
      <p:ext uri="{BB962C8B-B14F-4D97-AF65-F5344CB8AC3E}">
        <p14:creationId xmlns:p14="http://schemas.microsoft.com/office/powerpoint/2010/main" val="315610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21</a:t>
            </a:fld>
            <a:endParaRPr lang="en-GB"/>
          </a:p>
        </p:txBody>
      </p:sp>
    </p:spTree>
    <p:extLst>
      <p:ext uri="{BB962C8B-B14F-4D97-AF65-F5344CB8AC3E}">
        <p14:creationId xmlns:p14="http://schemas.microsoft.com/office/powerpoint/2010/main" val="354147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D1BA2-CB8C-4E59-97C9-FDD4EEC26DC1}" type="slidenum">
              <a:rPr lang="en-GB" smtClean="0"/>
              <a:t>22</a:t>
            </a:fld>
            <a:endParaRPr lang="en-GB"/>
          </a:p>
        </p:txBody>
      </p:sp>
    </p:spTree>
    <p:extLst>
      <p:ext uri="{BB962C8B-B14F-4D97-AF65-F5344CB8AC3E}">
        <p14:creationId xmlns:p14="http://schemas.microsoft.com/office/powerpoint/2010/main" val="165387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8ABD-DE87-3AD3-DEE4-0E81CEA37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B60B9-FC2E-F88B-F558-46FA0D35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5BAEF-69DA-DBE8-C55C-1ABA70DD460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B5FC17-D228-7875-1E03-CD8EAE2BF372}"/>
              </a:ext>
            </a:extLst>
          </p:cNvPr>
          <p:cNvSpPr>
            <a:spLocks noGrp="1"/>
          </p:cNvSpPr>
          <p:nvPr>
            <p:ph type="sldNum" sz="quarter" idx="5"/>
          </p:nvPr>
        </p:nvSpPr>
        <p:spPr/>
        <p:txBody>
          <a:bodyPr/>
          <a:lstStyle/>
          <a:p>
            <a:fld id="{848D1BA2-CB8C-4E59-97C9-FDD4EEC26DC1}" type="slidenum">
              <a:rPr lang="en-GB" smtClean="0"/>
              <a:t>23</a:t>
            </a:fld>
            <a:endParaRPr lang="en-GB"/>
          </a:p>
        </p:txBody>
      </p:sp>
    </p:spTree>
    <p:extLst>
      <p:ext uri="{BB962C8B-B14F-4D97-AF65-F5344CB8AC3E}">
        <p14:creationId xmlns:p14="http://schemas.microsoft.com/office/powerpoint/2010/main" val="384375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1/26/2026</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770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1/26/2026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75409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1/26/2026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93027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1/26/2026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7391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1/26/2026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4716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1/26/2026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92357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1/26/2026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17015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1/26/2026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80463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1/26/2026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51600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1/26/2026</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61428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1/26/2026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17723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1/26/2026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2153339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qa.org.uk/" TargetMode="External"/><Relationship Id="rId11" Type="http://schemas.openxmlformats.org/officeDocument/2006/relationships/image" Target="../media/image26.jpeg"/><Relationship Id="rId5" Type="http://schemas.openxmlformats.org/officeDocument/2006/relationships/image" Target="../media/image10.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pn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learn-maths.online/" TargetMode="External"/><Relationship Id="rId5" Type="http://schemas.openxmlformats.org/officeDocument/2006/relationships/image" Target="../media/image42.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png"/><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4.png"/><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1" y="-1"/>
            <a:ext cx="7894320" cy="6858123"/>
          </a:xfrm>
          <a:prstGeom prst="rect">
            <a:avLst/>
          </a:prstGeom>
        </p:spPr>
      </p:pic>
      <p:sp>
        <p:nvSpPr>
          <p:cNvPr id="9" name="Proud To Be Part Of">
            <a:extLst>
              <a:ext uri="{FF2B5EF4-FFF2-40B4-BE49-F238E27FC236}">
                <a16:creationId xmlns:a16="http://schemas.microsoft.com/office/drawing/2014/main" id="{F56EC5B6-DB5C-DF48-8B2A-97A0775BDEAD}"/>
              </a:ext>
            </a:extLst>
          </p:cNvPr>
          <p:cNvSpPr txBox="1">
            <a:spLocks/>
          </p:cNvSpPr>
          <p:nvPr/>
        </p:nvSpPr>
        <p:spPr>
          <a:xfrm>
            <a:off x="5345222" y="6525485"/>
            <a:ext cx="8077248" cy="416682"/>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Helvetica Neue Light" panose="02000403000000020004" pitchFamily="2" charset="0"/>
                <a:ea typeface="Helvetica Neue Light" panose="02000403000000020004" pitchFamily="2" charset="0"/>
                <a:cs typeface="Helvetica Neue Medium" panose="02000503000000020004" pitchFamily="2" charset="0"/>
              </a:rPr>
              <a:t>Proud to be part of The White Horse Federation Multi-Academy Trust  |  www.twhf.org.uk</a:t>
            </a:r>
            <a:endParaRPr kumimoji="0" lang="en-GB" sz="4000" b="0" i="0" u="none" strike="noStrike" kern="1200" cap="none" spc="0" normalizeH="0" baseline="0" noProof="0">
              <a:ln>
                <a:noFill/>
              </a:ln>
              <a:solidFill>
                <a:prstClr val="black"/>
              </a:solidFill>
              <a:effectLst/>
              <a:uLnTx/>
              <a:uFillTx/>
              <a:latin typeface="Helvetica Neue Light" panose="02000403000000020004" pitchFamily="2" charset="0"/>
              <a:ea typeface="Helvetica Neue Light" panose="02000403000000020004" pitchFamily="2" charset="0"/>
              <a:cs typeface="Helvetica Neue Medium" panose="02000503000000020004" pitchFamily="2" charset="0"/>
            </a:endParaRPr>
          </a:p>
        </p:txBody>
      </p:sp>
      <p:pic>
        <p:nvPicPr>
          <p:cNvPr id="10" name="TWHF Logo">
            <a:extLst>
              <a:ext uri="{FF2B5EF4-FFF2-40B4-BE49-F238E27FC236}">
                <a16:creationId xmlns:a16="http://schemas.microsoft.com/office/drawing/2014/main" id="{318EF546-AF81-AA45-AB7B-6DB230F6C255}"/>
              </a:ext>
            </a:extLst>
          </p:cNvPr>
          <p:cNvPicPr>
            <a:picLocks noChangeAspect="1"/>
          </p:cNvPicPr>
          <p:nvPr/>
        </p:nvPicPr>
        <p:blipFill>
          <a:blip r:embed="rId3"/>
          <a:stretch>
            <a:fillRect/>
          </a:stretch>
        </p:blipFill>
        <p:spPr>
          <a:xfrm>
            <a:off x="8988621" y="5687071"/>
            <a:ext cx="2459736" cy="831238"/>
          </a:xfrm>
          <a:prstGeom prst="rect">
            <a:avLst/>
          </a:prstGeom>
        </p:spPr>
      </p:pic>
      <p:sp>
        <p:nvSpPr>
          <p:cNvPr id="12" name="TextBox 11"/>
          <p:cNvSpPr txBox="1"/>
          <p:nvPr/>
        </p:nvSpPr>
        <p:spPr>
          <a:xfrm>
            <a:off x="561283" y="3069374"/>
            <a:ext cx="727258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srgbClr val="2D2B6F"/>
                </a:solidFill>
                <a:effectLst/>
                <a:uLnTx/>
                <a:uFillTx/>
                <a:latin typeface="Montserrat" panose="00000500000000000000" pitchFamily="50" charset="0"/>
                <a:ea typeface="+mn-ea"/>
                <a:cs typeface="+mn-cs"/>
              </a:rPr>
              <a:t>Year 11 – Supporting Success 2026</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11" y="404571"/>
            <a:ext cx="3471679" cy="1911100"/>
          </a:xfrm>
          <a:prstGeom prst="rect">
            <a:avLst/>
          </a:prstGeom>
        </p:spPr>
      </p:pic>
      <p:sp>
        <p:nvSpPr>
          <p:cNvPr id="4" name="TextBox 3">
            <a:extLst>
              <a:ext uri="{FF2B5EF4-FFF2-40B4-BE49-F238E27FC236}">
                <a16:creationId xmlns:a16="http://schemas.microsoft.com/office/drawing/2014/main" id="{215B3B8B-4CC0-49D7-8636-631393F2FB49}"/>
              </a:ext>
            </a:extLst>
          </p:cNvPr>
          <p:cNvSpPr txBox="1"/>
          <p:nvPr/>
        </p:nvSpPr>
        <p:spPr>
          <a:xfrm>
            <a:off x="663611" y="2692866"/>
            <a:ext cx="7894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Calibri" panose="020F0502020204030204"/>
                <a:ea typeface="+mn-ea"/>
                <a:cs typeface="+mn-cs"/>
              </a:rPr>
              <a:t>RESPECT	       AMBITION	PRIDE</a:t>
            </a:r>
          </a:p>
        </p:txBody>
      </p:sp>
    </p:spTree>
    <p:extLst>
      <p:ext uri="{BB962C8B-B14F-4D97-AF65-F5344CB8AC3E}">
        <p14:creationId xmlns:p14="http://schemas.microsoft.com/office/powerpoint/2010/main" val="364913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5220069" y="532660"/>
            <a:ext cx="5779363" cy="861774"/>
          </a:xfrm>
          <a:prstGeom prst="rect">
            <a:avLst/>
          </a:prstGeom>
          <a:noFill/>
        </p:spPr>
        <p:txBody>
          <a:bodyPr wrap="square" rtlCol="0">
            <a:spAutoFit/>
          </a:bodyPr>
          <a:lstStyle/>
          <a:p>
            <a:r>
              <a:rPr lang="en-GB" sz="3200" b="1">
                <a:solidFill>
                  <a:srgbClr val="002060"/>
                </a:solidFill>
              </a:rPr>
              <a:t>What do students say?!</a:t>
            </a:r>
          </a:p>
          <a:p>
            <a:endParaRPr lang="en-GB"/>
          </a:p>
        </p:txBody>
      </p:sp>
      <p:sp>
        <p:nvSpPr>
          <p:cNvPr id="2" name="TextBox 1">
            <a:extLst>
              <a:ext uri="{FF2B5EF4-FFF2-40B4-BE49-F238E27FC236}">
                <a16:creationId xmlns:a16="http://schemas.microsoft.com/office/drawing/2014/main" id="{AABE7A9C-4916-4FEB-B7BF-332EC2FE07EE}"/>
              </a:ext>
            </a:extLst>
          </p:cNvPr>
          <p:cNvSpPr txBox="1"/>
          <p:nvPr/>
        </p:nvSpPr>
        <p:spPr>
          <a:xfrm>
            <a:off x="3018408" y="1725784"/>
            <a:ext cx="8345009" cy="3600986"/>
          </a:xfrm>
          <a:prstGeom prst="rect">
            <a:avLst/>
          </a:prstGeom>
          <a:noFill/>
        </p:spPr>
        <p:txBody>
          <a:bodyPr wrap="square" rtlCol="0">
            <a:spAutoFit/>
          </a:bodyPr>
          <a:lstStyle/>
          <a:p>
            <a:pPr marL="457200" indent="-457200">
              <a:buFont typeface="Arial" panose="020B0604020202020204" pitchFamily="34" charset="0"/>
              <a:buChar char="•"/>
            </a:pPr>
            <a:r>
              <a:rPr lang="en-GB" sz="3200">
                <a:solidFill>
                  <a:srgbClr val="002060"/>
                </a:solidFill>
              </a:rPr>
              <a:t>It’s too late to start</a:t>
            </a:r>
          </a:p>
          <a:p>
            <a:pPr marL="457200" indent="-457200">
              <a:buFont typeface="Arial" panose="020B0604020202020204" pitchFamily="34" charset="0"/>
              <a:buChar char="•"/>
            </a:pPr>
            <a:r>
              <a:rPr lang="en-GB" sz="3200">
                <a:solidFill>
                  <a:srgbClr val="002060"/>
                </a:solidFill>
              </a:rPr>
              <a:t>I’ve never revised before and I’ve done fine</a:t>
            </a:r>
          </a:p>
          <a:p>
            <a:pPr marL="457200" indent="-457200">
              <a:buFont typeface="Arial" panose="020B0604020202020204" pitchFamily="34" charset="0"/>
              <a:buChar char="•"/>
            </a:pPr>
            <a:r>
              <a:rPr lang="en-GB" sz="3200">
                <a:solidFill>
                  <a:srgbClr val="002060"/>
                </a:solidFill>
              </a:rPr>
              <a:t>I don’t remember it anyway</a:t>
            </a:r>
          </a:p>
          <a:p>
            <a:pPr marL="457200" indent="-457200">
              <a:buFont typeface="Arial" panose="020B0604020202020204" pitchFamily="34" charset="0"/>
              <a:buChar char="•"/>
            </a:pPr>
            <a:r>
              <a:rPr lang="en-GB" sz="3200">
                <a:solidFill>
                  <a:srgbClr val="002060"/>
                </a:solidFill>
              </a:rPr>
              <a:t>I can only revise with music on</a:t>
            </a:r>
          </a:p>
          <a:p>
            <a:pPr marL="457200" indent="-457200">
              <a:buFont typeface="Arial" panose="020B0604020202020204" pitchFamily="34" charset="0"/>
              <a:buChar char="•"/>
            </a:pPr>
            <a:r>
              <a:rPr lang="en-GB" sz="3200">
                <a:solidFill>
                  <a:srgbClr val="002060"/>
                </a:solidFill>
              </a:rPr>
              <a:t>It’s only mocks, they don’t matter</a:t>
            </a:r>
          </a:p>
          <a:p>
            <a:pPr marL="457200" indent="-457200">
              <a:buFont typeface="Arial" panose="020B0604020202020204" pitchFamily="34" charset="0"/>
              <a:buChar char="•"/>
            </a:pPr>
            <a:r>
              <a:rPr lang="en-GB" sz="3200">
                <a:solidFill>
                  <a:srgbClr val="002060"/>
                </a:solidFill>
              </a:rPr>
              <a:t>I’ve already revised that topic</a:t>
            </a:r>
          </a:p>
          <a:p>
            <a:endParaRPr lang="en-GB"/>
          </a:p>
          <a:p>
            <a:endParaRPr lang="en-GB"/>
          </a:p>
        </p:txBody>
      </p:sp>
    </p:spTree>
    <p:extLst>
      <p:ext uri="{BB962C8B-B14F-4D97-AF65-F5344CB8AC3E}">
        <p14:creationId xmlns:p14="http://schemas.microsoft.com/office/powerpoint/2010/main" val="83759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5788241" y="163865"/>
            <a:ext cx="5779363" cy="861774"/>
          </a:xfrm>
          <a:prstGeom prst="rect">
            <a:avLst/>
          </a:prstGeom>
          <a:noFill/>
        </p:spPr>
        <p:txBody>
          <a:bodyPr wrap="square" rtlCol="0">
            <a:spAutoFit/>
          </a:bodyPr>
          <a:lstStyle/>
          <a:p>
            <a:r>
              <a:rPr lang="en-GB" sz="3200" b="1">
                <a:solidFill>
                  <a:srgbClr val="002060"/>
                </a:solidFill>
              </a:rPr>
              <a:t>The Forgetting Curve</a:t>
            </a:r>
          </a:p>
          <a:p>
            <a:endParaRPr lang="en-GB"/>
          </a:p>
        </p:txBody>
      </p:sp>
      <p:sp>
        <p:nvSpPr>
          <p:cNvPr id="2" name="TextBox 1">
            <a:extLst>
              <a:ext uri="{FF2B5EF4-FFF2-40B4-BE49-F238E27FC236}">
                <a16:creationId xmlns:a16="http://schemas.microsoft.com/office/drawing/2014/main" id="{AABE7A9C-4916-4FEB-B7BF-332EC2FE07EE}"/>
              </a:ext>
            </a:extLst>
          </p:cNvPr>
          <p:cNvSpPr txBox="1"/>
          <p:nvPr/>
        </p:nvSpPr>
        <p:spPr>
          <a:xfrm>
            <a:off x="3288899" y="774966"/>
            <a:ext cx="8733227" cy="1569660"/>
          </a:xfrm>
          <a:prstGeom prst="rect">
            <a:avLst/>
          </a:prstGeom>
          <a:noFill/>
        </p:spPr>
        <p:txBody>
          <a:bodyPr wrap="square" rtlCol="0">
            <a:spAutoFit/>
          </a:bodyPr>
          <a:lstStyle/>
          <a:p>
            <a:pPr marL="457200" indent="-457200">
              <a:buFont typeface="Arial" panose="020B0604020202020204" pitchFamily="34" charset="0"/>
              <a:buChar char="•"/>
            </a:pPr>
            <a:r>
              <a:rPr lang="en-GB" sz="3200">
                <a:solidFill>
                  <a:srgbClr val="002060"/>
                </a:solidFill>
              </a:rPr>
              <a:t>Spaced retrieval practice and active recall</a:t>
            </a:r>
          </a:p>
          <a:p>
            <a:pPr marL="457200" indent="-457200">
              <a:buFont typeface="Arial" panose="020B0604020202020204" pitchFamily="34" charset="0"/>
              <a:buChar char="•"/>
            </a:pPr>
            <a:r>
              <a:rPr lang="en-GB" sz="3200">
                <a:solidFill>
                  <a:srgbClr val="002060"/>
                </a:solidFill>
              </a:rPr>
              <a:t>Information is easier to recall when it's built upon things you already know</a:t>
            </a:r>
          </a:p>
        </p:txBody>
      </p:sp>
      <p:pic>
        <p:nvPicPr>
          <p:cNvPr id="6" name="Picture 5">
            <a:extLst>
              <a:ext uri="{FF2B5EF4-FFF2-40B4-BE49-F238E27FC236}">
                <a16:creationId xmlns:a16="http://schemas.microsoft.com/office/drawing/2014/main" id="{4AB57470-1A1A-4160-B45F-722B495C1D25}"/>
              </a:ext>
            </a:extLst>
          </p:cNvPr>
          <p:cNvPicPr>
            <a:picLocks noChangeAspect="1"/>
          </p:cNvPicPr>
          <p:nvPr/>
        </p:nvPicPr>
        <p:blipFill>
          <a:blip r:embed="rId4"/>
          <a:stretch>
            <a:fillRect/>
          </a:stretch>
        </p:blipFill>
        <p:spPr>
          <a:xfrm>
            <a:off x="1782522" y="2913052"/>
            <a:ext cx="4241403" cy="3637324"/>
          </a:xfrm>
          <a:prstGeom prst="rect">
            <a:avLst/>
          </a:prstGeom>
        </p:spPr>
      </p:pic>
    </p:spTree>
    <p:extLst>
      <p:ext uri="{BB962C8B-B14F-4D97-AF65-F5344CB8AC3E}">
        <p14:creationId xmlns:p14="http://schemas.microsoft.com/office/powerpoint/2010/main" val="35896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4208017" y="413719"/>
            <a:ext cx="7386220" cy="861774"/>
          </a:xfrm>
          <a:prstGeom prst="rect">
            <a:avLst/>
          </a:prstGeom>
          <a:noFill/>
        </p:spPr>
        <p:txBody>
          <a:bodyPr wrap="square" rtlCol="0">
            <a:spAutoFit/>
          </a:bodyPr>
          <a:lstStyle/>
          <a:p>
            <a:r>
              <a:rPr lang="en-GB" sz="3200" b="1">
                <a:solidFill>
                  <a:srgbClr val="002060"/>
                </a:solidFill>
              </a:rPr>
              <a:t>Supporting Student Progress</a:t>
            </a:r>
          </a:p>
          <a:p>
            <a:endParaRPr lang="en-GB"/>
          </a:p>
        </p:txBody>
      </p:sp>
      <p:sp>
        <p:nvSpPr>
          <p:cNvPr id="2" name="TextBox 1">
            <a:extLst>
              <a:ext uri="{FF2B5EF4-FFF2-40B4-BE49-F238E27FC236}">
                <a16:creationId xmlns:a16="http://schemas.microsoft.com/office/drawing/2014/main" id="{AABE7A9C-4916-4FEB-B7BF-332EC2FE07EE}"/>
              </a:ext>
            </a:extLst>
          </p:cNvPr>
          <p:cNvSpPr txBox="1"/>
          <p:nvPr/>
        </p:nvSpPr>
        <p:spPr>
          <a:xfrm>
            <a:off x="2547892" y="1396745"/>
            <a:ext cx="8371642" cy="5047536"/>
          </a:xfrm>
          <a:prstGeom prst="rect">
            <a:avLst/>
          </a:prstGeom>
          <a:noFill/>
        </p:spPr>
        <p:txBody>
          <a:bodyPr wrap="square" rtlCol="0">
            <a:spAutoFit/>
          </a:bodyPr>
          <a:lstStyle/>
          <a:p>
            <a:r>
              <a:rPr lang="en-GB" sz="2600">
                <a:solidFill>
                  <a:srgbClr val="002060"/>
                </a:solidFill>
              </a:rPr>
              <a:t>We believe firmly that the right place for students to prepare for exams is under the care and guidance of their teachers.</a:t>
            </a:r>
          </a:p>
          <a:p>
            <a:endParaRPr lang="en-GB" sz="2600">
              <a:solidFill>
                <a:srgbClr val="002060"/>
              </a:solidFill>
            </a:endParaRPr>
          </a:p>
          <a:p>
            <a:r>
              <a:rPr lang="en-GB" sz="2600">
                <a:solidFill>
                  <a:srgbClr val="002060"/>
                </a:solidFill>
              </a:rPr>
              <a:t>We can only guarantee support from subject specialists and monitoring of welfare by pastoral teams if students spend time with us during the exam season.</a:t>
            </a:r>
          </a:p>
          <a:p>
            <a:endParaRPr lang="en-GB" sz="2600">
              <a:solidFill>
                <a:srgbClr val="002060"/>
              </a:solidFill>
            </a:endParaRPr>
          </a:p>
          <a:p>
            <a:r>
              <a:rPr lang="en-GB" sz="2600">
                <a:solidFill>
                  <a:srgbClr val="002060"/>
                </a:solidFill>
              </a:rPr>
              <a:t>In recent years we have seen large improvements in performance in exams which occur late in the season.  This has happened as a direct result of the additional support students have received.</a:t>
            </a:r>
          </a:p>
          <a:p>
            <a:endParaRPr lang="en-GB"/>
          </a:p>
          <a:p>
            <a:endParaRPr lang="en-GB"/>
          </a:p>
        </p:txBody>
      </p:sp>
    </p:spTree>
    <p:extLst>
      <p:ext uri="{BB962C8B-B14F-4D97-AF65-F5344CB8AC3E}">
        <p14:creationId xmlns:p14="http://schemas.microsoft.com/office/powerpoint/2010/main" val="241590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BAAF-4BA3-43D4-1D8E-47E89BF21B3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CBA7704-E5E6-D75E-BBBB-88A64DCB5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3E47404E-9C4C-DF74-5033-DBACE5413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78E1A817-7825-4146-F3FC-A1A2D74F4587}"/>
              </a:ext>
            </a:extLst>
          </p:cNvPr>
          <p:cNvSpPr txBox="1"/>
          <p:nvPr/>
        </p:nvSpPr>
        <p:spPr>
          <a:xfrm>
            <a:off x="4208017" y="413719"/>
            <a:ext cx="7386220" cy="584775"/>
          </a:xfrm>
          <a:prstGeom prst="rect">
            <a:avLst/>
          </a:prstGeom>
          <a:noFill/>
        </p:spPr>
        <p:txBody>
          <a:bodyPr wrap="square" lIns="91440" tIns="45720" rIns="91440" bIns="45720" rtlCol="0" anchor="t">
            <a:spAutoFit/>
          </a:bodyPr>
          <a:lstStyle/>
          <a:p>
            <a:r>
              <a:rPr lang="en-GB" sz="3200" b="1" dirty="0">
                <a:solidFill>
                  <a:srgbClr val="002060"/>
                </a:solidFill>
              </a:rPr>
              <a:t>Maintaining balance </a:t>
            </a:r>
          </a:p>
        </p:txBody>
      </p:sp>
      <p:sp>
        <p:nvSpPr>
          <p:cNvPr id="2" name="TextBox 1">
            <a:extLst>
              <a:ext uri="{FF2B5EF4-FFF2-40B4-BE49-F238E27FC236}">
                <a16:creationId xmlns:a16="http://schemas.microsoft.com/office/drawing/2014/main" id="{4D271339-46BD-44AC-95A0-D6E5B2DEBD00}"/>
              </a:ext>
            </a:extLst>
          </p:cNvPr>
          <p:cNvSpPr txBox="1"/>
          <p:nvPr/>
        </p:nvSpPr>
        <p:spPr>
          <a:xfrm>
            <a:off x="2808576" y="1717587"/>
            <a:ext cx="8371642" cy="5447645"/>
          </a:xfrm>
          <a:prstGeom prst="rect">
            <a:avLst/>
          </a:prstGeom>
          <a:noFill/>
        </p:spPr>
        <p:txBody>
          <a:bodyPr wrap="square" lIns="91440" tIns="45720" rIns="91440" bIns="45720" rtlCol="0" anchor="t">
            <a:spAutoFit/>
          </a:bodyPr>
          <a:lstStyle/>
          <a:p>
            <a:r>
              <a:rPr lang="en-GB" sz="2600" dirty="0">
                <a:solidFill>
                  <a:srgbClr val="002060"/>
                </a:solidFill>
                <a:ea typeface="Calibri"/>
                <a:cs typeface="Calibri"/>
              </a:rPr>
              <a:t>All aspects of preparation are important for success:</a:t>
            </a:r>
            <a:endParaRPr lang="en-US" dirty="0">
              <a:solidFill>
                <a:srgbClr val="000000"/>
              </a:solidFill>
              <a:ea typeface="Calibri"/>
              <a:cs typeface="Calibri"/>
            </a:endParaRPr>
          </a:p>
          <a:p>
            <a:endParaRPr lang="en-GB" sz="2600" dirty="0">
              <a:solidFill>
                <a:srgbClr val="002060"/>
              </a:solidFill>
              <a:ea typeface="Calibri"/>
              <a:cs typeface="Calibri"/>
            </a:endParaRPr>
          </a:p>
          <a:p>
            <a:pPr marL="457200" indent="-457200">
              <a:buFont typeface="Calibri"/>
              <a:buChar char="-"/>
            </a:pPr>
            <a:r>
              <a:rPr lang="en-GB" sz="2600" dirty="0">
                <a:solidFill>
                  <a:srgbClr val="002060"/>
                </a:solidFill>
                <a:ea typeface="Calibri"/>
                <a:cs typeface="Calibri"/>
              </a:rPr>
              <a:t>Physical Health</a:t>
            </a:r>
          </a:p>
          <a:p>
            <a:endParaRPr lang="en-GB" sz="2600" dirty="0">
              <a:solidFill>
                <a:srgbClr val="002060"/>
              </a:solidFill>
              <a:ea typeface="Calibri"/>
              <a:cs typeface="Calibri"/>
            </a:endParaRPr>
          </a:p>
          <a:p>
            <a:pPr marL="457200" indent="-457200">
              <a:buFont typeface="Calibri"/>
              <a:buChar char="-"/>
            </a:pPr>
            <a:r>
              <a:rPr lang="en-GB" sz="2600" dirty="0">
                <a:solidFill>
                  <a:srgbClr val="002060"/>
                </a:solidFill>
                <a:ea typeface="Calibri"/>
                <a:cs typeface="Calibri"/>
              </a:rPr>
              <a:t>Switching off</a:t>
            </a:r>
          </a:p>
          <a:p>
            <a:endParaRPr lang="en-GB" sz="2600" dirty="0">
              <a:solidFill>
                <a:srgbClr val="002060"/>
              </a:solidFill>
              <a:ea typeface="Calibri"/>
              <a:cs typeface="Calibri"/>
            </a:endParaRPr>
          </a:p>
          <a:p>
            <a:pPr marL="457200" indent="-457200">
              <a:buFont typeface="Calibri"/>
              <a:buChar char="-"/>
            </a:pPr>
            <a:r>
              <a:rPr lang="en-GB" sz="2600" dirty="0">
                <a:solidFill>
                  <a:srgbClr val="002060"/>
                </a:solidFill>
                <a:ea typeface="Calibri"/>
                <a:cs typeface="Calibri"/>
              </a:rPr>
              <a:t>Observing yourself</a:t>
            </a:r>
          </a:p>
          <a:p>
            <a:endParaRPr lang="en-GB" sz="2600" dirty="0">
              <a:solidFill>
                <a:srgbClr val="002060"/>
              </a:solidFill>
              <a:ea typeface="Calibri"/>
              <a:cs typeface="Calibri"/>
            </a:endParaRPr>
          </a:p>
          <a:p>
            <a:pPr marL="457200" indent="-457200">
              <a:buFont typeface="Calibri"/>
              <a:buChar char="-"/>
            </a:pPr>
            <a:r>
              <a:rPr lang="en-GB" sz="2600" dirty="0">
                <a:solidFill>
                  <a:srgbClr val="002060"/>
                </a:solidFill>
                <a:ea typeface="Calibri"/>
                <a:cs typeface="Calibri"/>
              </a:rPr>
              <a:t>Responding to your needs</a:t>
            </a:r>
          </a:p>
          <a:p>
            <a:pPr marL="457200" indent="-457200">
              <a:buFont typeface="Calibri"/>
              <a:buChar char="-"/>
            </a:pPr>
            <a:endParaRPr lang="en-GB" sz="2600" dirty="0">
              <a:solidFill>
                <a:srgbClr val="002060"/>
              </a:solidFill>
              <a:ea typeface="Calibri"/>
              <a:cs typeface="Calibri"/>
            </a:endParaRPr>
          </a:p>
          <a:p>
            <a:pPr marL="457200" indent="-457200">
              <a:buFont typeface="Calibri"/>
              <a:buChar char="-"/>
            </a:pPr>
            <a:endParaRPr lang="en-GB" sz="2600" dirty="0">
              <a:solidFill>
                <a:srgbClr val="002060"/>
              </a:solidFill>
              <a:ea typeface="Calibri"/>
              <a:cs typeface="Calibri"/>
            </a:endParaRPr>
          </a:p>
          <a:p>
            <a:pPr marL="457200" indent="-457200">
              <a:buFont typeface="Calibri"/>
              <a:buChar char="-"/>
            </a:pPr>
            <a:endParaRPr lang="en-GB" sz="2600">
              <a:solidFill>
                <a:srgbClr val="002060"/>
              </a:solidFill>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365213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9100E-E865-BB2E-7619-9A746D5D26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18C366F-1A23-0EB8-B834-CC44D2656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1" y="-1"/>
            <a:ext cx="7894320" cy="6858123"/>
          </a:xfrm>
          <a:prstGeom prst="rect">
            <a:avLst/>
          </a:prstGeom>
        </p:spPr>
      </p:pic>
      <p:sp>
        <p:nvSpPr>
          <p:cNvPr id="9" name="Proud To Be Part Of">
            <a:extLst>
              <a:ext uri="{FF2B5EF4-FFF2-40B4-BE49-F238E27FC236}">
                <a16:creationId xmlns:a16="http://schemas.microsoft.com/office/drawing/2014/main" id="{CF95C522-79CD-5ACD-E7A0-518D38E3C000}"/>
              </a:ext>
            </a:extLst>
          </p:cNvPr>
          <p:cNvSpPr txBox="1">
            <a:spLocks/>
          </p:cNvSpPr>
          <p:nvPr/>
        </p:nvSpPr>
        <p:spPr>
          <a:xfrm>
            <a:off x="5345222" y="6525485"/>
            <a:ext cx="8077248" cy="416682"/>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Helvetica Neue Light" panose="02000403000000020004" pitchFamily="2" charset="0"/>
                <a:ea typeface="Helvetica Neue Light" panose="02000403000000020004" pitchFamily="2" charset="0"/>
                <a:cs typeface="Helvetica Neue Medium" panose="02000503000000020004" pitchFamily="2" charset="0"/>
              </a:rPr>
              <a:t>Proud to be part of The White Horse Federation Multi-Academy Trust  |  www.twhf.org.uk</a:t>
            </a:r>
            <a:endParaRPr kumimoji="0" lang="en-GB" sz="4000" b="0" i="0" u="none" strike="noStrike" kern="1200" cap="none" spc="0" normalizeH="0" baseline="0" noProof="0">
              <a:ln>
                <a:noFill/>
              </a:ln>
              <a:solidFill>
                <a:prstClr val="black"/>
              </a:solidFill>
              <a:effectLst/>
              <a:uLnTx/>
              <a:uFillTx/>
              <a:latin typeface="Helvetica Neue Light" panose="02000403000000020004" pitchFamily="2" charset="0"/>
              <a:ea typeface="Helvetica Neue Light" panose="02000403000000020004" pitchFamily="2" charset="0"/>
              <a:cs typeface="Helvetica Neue Medium" panose="02000503000000020004" pitchFamily="2" charset="0"/>
            </a:endParaRPr>
          </a:p>
        </p:txBody>
      </p:sp>
      <p:pic>
        <p:nvPicPr>
          <p:cNvPr id="10" name="TWHF Logo">
            <a:extLst>
              <a:ext uri="{FF2B5EF4-FFF2-40B4-BE49-F238E27FC236}">
                <a16:creationId xmlns:a16="http://schemas.microsoft.com/office/drawing/2014/main" id="{FFF402B8-04E3-9C6B-88FF-FBDFA3AA22A7}"/>
              </a:ext>
            </a:extLst>
          </p:cNvPr>
          <p:cNvPicPr>
            <a:picLocks noChangeAspect="1"/>
          </p:cNvPicPr>
          <p:nvPr/>
        </p:nvPicPr>
        <p:blipFill>
          <a:blip r:embed="rId3"/>
          <a:stretch>
            <a:fillRect/>
          </a:stretch>
        </p:blipFill>
        <p:spPr>
          <a:xfrm>
            <a:off x="8988621" y="5687071"/>
            <a:ext cx="2459736" cy="831238"/>
          </a:xfrm>
          <a:prstGeom prst="rect">
            <a:avLst/>
          </a:prstGeom>
        </p:spPr>
      </p:pic>
      <p:sp>
        <p:nvSpPr>
          <p:cNvPr id="12" name="TextBox 11">
            <a:extLst>
              <a:ext uri="{FF2B5EF4-FFF2-40B4-BE49-F238E27FC236}">
                <a16:creationId xmlns:a16="http://schemas.microsoft.com/office/drawing/2014/main" id="{4C0845CA-9E8C-1812-9F86-9AF9458DE984}"/>
              </a:ext>
            </a:extLst>
          </p:cNvPr>
          <p:cNvSpPr txBox="1"/>
          <p:nvPr/>
        </p:nvSpPr>
        <p:spPr>
          <a:xfrm>
            <a:off x="566" y="3773865"/>
            <a:ext cx="5705456" cy="2739211"/>
          </a:xfrm>
          <a:prstGeom prst="rect">
            <a:avLst/>
          </a:prstGeom>
          <a:noFill/>
        </p:spPr>
        <p:txBody>
          <a:bodyPr wrap="square" lIns="91440" tIns="45720" rIns="91440" bIns="45720" rtlCol="0" anchor="t">
            <a:spAutoFit/>
          </a:bodyPr>
          <a:lstStyle/>
          <a:p>
            <a:pPr>
              <a:defRPr/>
            </a:pPr>
            <a:r>
              <a:rPr lang="en-GB" sz="4400">
                <a:solidFill>
                  <a:srgbClr val="2D2B6F"/>
                </a:solidFill>
                <a:latin typeface="Montserrat"/>
              </a:rPr>
              <a:t>Mrs Robinson </a:t>
            </a:r>
            <a:br>
              <a:rPr lang="en-GB" sz="4400">
                <a:solidFill>
                  <a:srgbClr val="2D2B6F"/>
                </a:solidFill>
                <a:latin typeface="Montserrat"/>
              </a:rPr>
            </a:br>
            <a:r>
              <a:rPr lang="en-GB" sz="4400">
                <a:solidFill>
                  <a:srgbClr val="2D2B6F"/>
                </a:solidFill>
                <a:latin typeface="Montserrat"/>
              </a:rPr>
              <a:t>Head of English</a:t>
            </a:r>
            <a:endParaRPr lang="en-GB" sz="4000">
              <a:solidFill>
                <a:srgbClr val="2D2B6F"/>
              </a:solidFill>
              <a:latin typeface="Montserrat" panose="00000500000000000000" pitchFamily="50" charset="0"/>
            </a:endParaRPr>
          </a:p>
          <a:p>
            <a:pPr>
              <a:defRPr/>
            </a:pPr>
            <a:r>
              <a:rPr lang="en-GB" sz="4400">
                <a:solidFill>
                  <a:srgbClr val="2D2B6F"/>
                </a:solidFill>
                <a:latin typeface="Montserrat"/>
              </a:rPr>
              <a:t> </a:t>
            </a:r>
            <a:r>
              <a:rPr lang="en-GB" sz="3200">
                <a:solidFill>
                  <a:srgbClr val="2D2B6F"/>
                </a:solidFill>
                <a:latin typeface="Montserrat"/>
              </a:rPr>
              <a:t>GCSE English Language</a:t>
            </a:r>
            <a:br>
              <a:rPr lang="en-GB" sz="3200">
                <a:latin typeface="Montserrat"/>
              </a:rPr>
            </a:br>
            <a:r>
              <a:rPr lang="en-GB" sz="3200">
                <a:solidFill>
                  <a:srgbClr val="2D2B6F"/>
                </a:solidFill>
                <a:latin typeface="Montserrat"/>
              </a:rPr>
              <a:t> GCSE English Literature</a:t>
            </a:r>
            <a:r>
              <a:rPr lang="en-GB" sz="4000">
                <a:solidFill>
                  <a:srgbClr val="2D2B6F"/>
                </a:solidFill>
                <a:latin typeface="Montserrat"/>
              </a:rPr>
              <a:t> </a:t>
            </a:r>
            <a:endParaRPr lang="en-GB" sz="4000" b="0" i="0" u="none" strike="noStrike" kern="1200" cap="none" spc="0" normalizeH="0" baseline="0" noProof="0">
              <a:ln>
                <a:noFill/>
              </a:ln>
              <a:solidFill>
                <a:srgbClr val="2D2B6F"/>
              </a:solidFill>
              <a:effectLst/>
              <a:uLnTx/>
              <a:uFillTx/>
              <a:latin typeface="Montserrat" panose="00000500000000000000" pitchFamily="50" charset="0"/>
            </a:endParaRPr>
          </a:p>
        </p:txBody>
      </p:sp>
      <p:pic>
        <p:nvPicPr>
          <p:cNvPr id="3" name="Picture 2">
            <a:extLst>
              <a:ext uri="{FF2B5EF4-FFF2-40B4-BE49-F238E27FC236}">
                <a16:creationId xmlns:a16="http://schemas.microsoft.com/office/drawing/2014/main" id="{671D1B89-089E-B1E1-F551-238E09174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11" y="404571"/>
            <a:ext cx="3471679" cy="1911100"/>
          </a:xfrm>
          <a:prstGeom prst="rect">
            <a:avLst/>
          </a:prstGeom>
        </p:spPr>
      </p:pic>
      <p:sp>
        <p:nvSpPr>
          <p:cNvPr id="4" name="TextBox 3">
            <a:extLst>
              <a:ext uri="{FF2B5EF4-FFF2-40B4-BE49-F238E27FC236}">
                <a16:creationId xmlns:a16="http://schemas.microsoft.com/office/drawing/2014/main" id="{11B6EE47-8E7A-27C1-8B65-DD9F5E9E4607}"/>
              </a:ext>
            </a:extLst>
          </p:cNvPr>
          <p:cNvSpPr txBox="1"/>
          <p:nvPr/>
        </p:nvSpPr>
        <p:spPr>
          <a:xfrm>
            <a:off x="663611" y="2692866"/>
            <a:ext cx="7894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Calibri" panose="020F0502020204030204"/>
                <a:ea typeface="+mn-ea"/>
                <a:cs typeface="+mn-cs"/>
              </a:rPr>
              <a:t>RESPECT	       AMBITION	PRIDE</a:t>
            </a:r>
          </a:p>
        </p:txBody>
      </p:sp>
    </p:spTree>
    <p:extLst>
      <p:ext uri="{BB962C8B-B14F-4D97-AF65-F5344CB8AC3E}">
        <p14:creationId xmlns:p14="http://schemas.microsoft.com/office/powerpoint/2010/main" val="49533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7088-6A16-4DD5-B4BA-B332FB1EE655}"/>
              </a:ext>
            </a:extLst>
          </p:cNvPr>
          <p:cNvSpPr>
            <a:spLocks noGrp="1"/>
          </p:cNvSpPr>
          <p:nvPr>
            <p:ph type="title"/>
          </p:nvPr>
        </p:nvSpPr>
        <p:spPr>
          <a:xfrm>
            <a:off x="2440569" y="87009"/>
            <a:ext cx="8974494" cy="1325563"/>
          </a:xfrm>
        </p:spPr>
        <p:txBody>
          <a:bodyPr>
            <a:normAutofit/>
          </a:bodyPr>
          <a:lstStyle/>
          <a:p>
            <a:r>
              <a:rPr lang="en-GB" sz="5400">
                <a:latin typeface="OpenDyslexicAlta" panose="00000500000000000000" pitchFamily="50" charset="0"/>
              </a:rPr>
              <a:t>GCSE English Language </a:t>
            </a:r>
          </a:p>
        </p:txBody>
      </p:sp>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graphicFrame>
        <p:nvGraphicFramePr>
          <p:cNvPr id="14" name="Table 13">
            <a:extLst>
              <a:ext uri="{FF2B5EF4-FFF2-40B4-BE49-F238E27FC236}">
                <a16:creationId xmlns:a16="http://schemas.microsoft.com/office/drawing/2014/main" id="{333EF944-F46F-4BEC-B7C1-3DB724C66F52}"/>
              </a:ext>
            </a:extLst>
          </p:cNvPr>
          <p:cNvGraphicFramePr>
            <a:graphicFrameLocks noGrp="1"/>
          </p:cNvGraphicFramePr>
          <p:nvPr>
            <p:extLst>
              <p:ext uri="{D42A27DB-BD31-4B8C-83A1-F6EECF244321}">
                <p14:modId xmlns:p14="http://schemas.microsoft.com/office/powerpoint/2010/main" val="3846532048"/>
              </p:ext>
            </p:extLst>
          </p:nvPr>
        </p:nvGraphicFramePr>
        <p:xfrm>
          <a:off x="224336" y="1283783"/>
          <a:ext cx="4994031" cy="5296596"/>
        </p:xfrm>
        <a:graphic>
          <a:graphicData uri="http://schemas.openxmlformats.org/drawingml/2006/table">
            <a:tbl>
              <a:tblPr/>
              <a:tblGrid>
                <a:gridCol w="4994031">
                  <a:extLst>
                    <a:ext uri="{9D8B030D-6E8A-4147-A177-3AD203B41FA5}">
                      <a16:colId xmlns:a16="http://schemas.microsoft.com/office/drawing/2014/main" val="2868315510"/>
                    </a:ext>
                  </a:extLst>
                </a:gridCol>
              </a:tblGrid>
              <a:tr h="364583">
                <a:tc>
                  <a:txBody>
                    <a:bodyPr/>
                    <a:lstStyle/>
                    <a:p>
                      <a:pPr algn="l" fontAlgn="t"/>
                      <a:r>
                        <a:rPr lang="en-GB" sz="1400" b="1">
                          <a:effectLst/>
                          <a:latin typeface="OpenDyslexicAlta"/>
                        </a:rPr>
                        <a:t>Paper 1: Explorations in Creative Reading and Writing</a:t>
                      </a:r>
                    </a:p>
                  </a:txBody>
                  <a:tcPr marL="79115" marR="79115" marT="39558" marB="395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29D"/>
                    </a:solidFill>
                  </a:tcPr>
                </a:tc>
                <a:extLst>
                  <a:ext uri="{0D108BD9-81ED-4DB2-BD59-A6C34878D82A}">
                    <a16:rowId xmlns:a16="http://schemas.microsoft.com/office/drawing/2014/main" val="2764359586"/>
                  </a:ext>
                </a:extLst>
              </a:tr>
              <a:tr h="1308896">
                <a:tc>
                  <a:txBody>
                    <a:bodyPr/>
                    <a:lstStyle/>
                    <a:p>
                      <a:pPr algn="l" fontAlgn="t"/>
                      <a:r>
                        <a:rPr lang="en-GB" sz="1400" b="1">
                          <a:effectLst/>
                          <a:latin typeface="OpenDyslexicAlta"/>
                        </a:rPr>
                        <a:t>What's assessed</a:t>
                      </a:r>
                      <a:endParaRPr lang="en-GB" sz="1400">
                        <a:effectLst/>
                        <a:latin typeface="OpenDyslexicAlta"/>
                      </a:endParaRPr>
                    </a:p>
                    <a:p>
                      <a:pPr algn="l" fontAlgn="t"/>
                      <a:r>
                        <a:rPr lang="en-GB" sz="1400" b="1">
                          <a:effectLst/>
                          <a:latin typeface="OpenDyslexicAlta"/>
                        </a:rPr>
                        <a:t>Section A: Reading</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one literature fiction text</a:t>
                      </a:r>
                    </a:p>
                    <a:p>
                      <a:pPr algn="l" fontAlgn="t"/>
                      <a:r>
                        <a:rPr lang="en-GB" sz="1400" b="1">
                          <a:effectLst/>
                          <a:latin typeface="OpenDyslexicAlta"/>
                        </a:rPr>
                        <a:t>Section B: Writing</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descriptive or narrative writing</a:t>
                      </a:r>
                    </a:p>
                  </a:txBody>
                  <a:tcPr marL="79115" marR="79115" marT="39558" marB="395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29D"/>
                    </a:solidFill>
                  </a:tcPr>
                </a:tc>
                <a:extLst>
                  <a:ext uri="{0D108BD9-81ED-4DB2-BD59-A6C34878D82A}">
                    <a16:rowId xmlns:a16="http://schemas.microsoft.com/office/drawing/2014/main" val="466178081"/>
                  </a:ext>
                </a:extLst>
              </a:tr>
              <a:tr h="1190393">
                <a:tc>
                  <a:txBody>
                    <a:bodyPr/>
                    <a:lstStyle/>
                    <a:p>
                      <a:pPr algn="l" fontAlgn="t"/>
                      <a:r>
                        <a:rPr lang="en-GB" sz="1400" b="1">
                          <a:effectLst/>
                          <a:latin typeface="OpenDyslexicAlta"/>
                        </a:rPr>
                        <a:t>Assessed</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written exam: 1 hour 45 minutes</a:t>
                      </a:r>
                    </a:p>
                    <a:p>
                      <a:pPr algn="l" fontAlgn="t">
                        <a:buFont typeface="Arial" panose="020B0604020202020204" pitchFamily="34" charset="0"/>
                        <a:buChar char="•"/>
                      </a:pPr>
                      <a:r>
                        <a:rPr lang="en-GB" sz="1400">
                          <a:effectLst/>
                          <a:latin typeface="OpenDyslexicAlta"/>
                        </a:rPr>
                        <a:t>80 marks</a:t>
                      </a:r>
                    </a:p>
                    <a:p>
                      <a:pPr algn="l" fontAlgn="t">
                        <a:buFont typeface="Arial" panose="020B0604020202020204" pitchFamily="34" charset="0"/>
                        <a:buChar char="•"/>
                      </a:pPr>
                      <a:r>
                        <a:rPr lang="en-GB" sz="1400">
                          <a:effectLst/>
                          <a:latin typeface="OpenDyslexicAlta"/>
                        </a:rPr>
                        <a:t>50% of GCSE</a:t>
                      </a:r>
                    </a:p>
                  </a:txBody>
                  <a:tcPr marL="79115" marR="79115" marT="39558" marB="395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29D"/>
                    </a:solidFill>
                  </a:tcPr>
                </a:tc>
                <a:extLst>
                  <a:ext uri="{0D108BD9-81ED-4DB2-BD59-A6C34878D82A}">
                    <a16:rowId xmlns:a16="http://schemas.microsoft.com/office/drawing/2014/main" val="3008107755"/>
                  </a:ext>
                </a:extLst>
              </a:tr>
              <a:tr h="2291471">
                <a:tc>
                  <a:txBody>
                    <a:bodyPr/>
                    <a:lstStyle/>
                    <a:p>
                      <a:pPr algn="l" fontAlgn="t"/>
                      <a:r>
                        <a:rPr lang="en-GB" sz="1400" b="1">
                          <a:effectLst/>
                          <a:latin typeface="OpenDyslexicAlta"/>
                        </a:rPr>
                        <a:t>Questions</a:t>
                      </a:r>
                      <a:endParaRPr lang="en-GB" sz="1400">
                        <a:effectLst/>
                        <a:latin typeface="OpenDyslexicAlta"/>
                      </a:endParaRPr>
                    </a:p>
                    <a:p>
                      <a:pPr algn="l" fontAlgn="t"/>
                      <a:r>
                        <a:rPr lang="en-GB" sz="1400" b="1">
                          <a:effectLst/>
                          <a:latin typeface="OpenDyslexicAlta"/>
                        </a:rPr>
                        <a:t>Reading (40 marks) (25%)</a:t>
                      </a:r>
                      <a:r>
                        <a:rPr lang="en-GB" sz="1400">
                          <a:effectLst/>
                          <a:latin typeface="OpenDyslexicAlta"/>
                        </a:rPr>
                        <a:t> – one single text</a:t>
                      </a:r>
                    </a:p>
                    <a:p>
                      <a:pPr algn="l" fontAlgn="t">
                        <a:buFont typeface="Arial" panose="020B0604020202020204" pitchFamily="34" charset="0"/>
                        <a:buChar char="•"/>
                      </a:pPr>
                      <a:r>
                        <a:rPr lang="en-GB" sz="1400">
                          <a:effectLst/>
                          <a:latin typeface="OpenDyslexicAlta"/>
                        </a:rPr>
                        <a:t>1 short form question (1 x 4 marks)</a:t>
                      </a:r>
                    </a:p>
                    <a:p>
                      <a:pPr algn="l" fontAlgn="t">
                        <a:buFont typeface="Arial" panose="020B0604020202020204" pitchFamily="34" charset="0"/>
                        <a:buChar char="•"/>
                      </a:pPr>
                      <a:r>
                        <a:rPr lang="en-GB" sz="1400">
                          <a:effectLst/>
                          <a:latin typeface="OpenDyslexicAlta"/>
                        </a:rPr>
                        <a:t>2 longer form questions (2 x 8 marks)</a:t>
                      </a:r>
                    </a:p>
                    <a:p>
                      <a:pPr algn="l" fontAlgn="t">
                        <a:buFont typeface="Arial" panose="020B0604020202020204" pitchFamily="34" charset="0"/>
                        <a:buChar char="•"/>
                      </a:pPr>
                      <a:r>
                        <a:rPr lang="en-GB" sz="1400">
                          <a:effectLst/>
                          <a:latin typeface="OpenDyslexicAlta"/>
                        </a:rPr>
                        <a:t>1 extended question (1 x 20 marks)</a:t>
                      </a:r>
                    </a:p>
                    <a:p>
                      <a:pPr algn="l" fontAlgn="t"/>
                      <a:endParaRPr lang="en-GB" sz="1400" b="1">
                        <a:effectLst/>
                        <a:latin typeface="OpenDyslexicAlta" panose="00000500000000000000" pitchFamily="50" charset="0"/>
                      </a:endParaRPr>
                    </a:p>
                    <a:p>
                      <a:pPr algn="l" fontAlgn="t"/>
                      <a:r>
                        <a:rPr lang="en-GB" sz="1400" b="1">
                          <a:effectLst/>
                          <a:latin typeface="OpenDyslexicAlta"/>
                        </a:rPr>
                        <a:t>Writing (40 marks) (25%)</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1 extended writing question (24 marks for content, 16 marks for technical accuracy)</a:t>
                      </a:r>
                    </a:p>
                  </a:txBody>
                  <a:tcPr marL="79115" marR="79115" marT="39558" marB="395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29D"/>
                    </a:solidFill>
                  </a:tcPr>
                </a:tc>
                <a:extLst>
                  <a:ext uri="{0D108BD9-81ED-4DB2-BD59-A6C34878D82A}">
                    <a16:rowId xmlns:a16="http://schemas.microsoft.com/office/drawing/2014/main" val="728206182"/>
                  </a:ext>
                </a:extLst>
              </a:tr>
            </a:tbl>
          </a:graphicData>
        </a:graphic>
      </p:graphicFrame>
      <p:graphicFrame>
        <p:nvGraphicFramePr>
          <p:cNvPr id="16" name="Table 15">
            <a:extLst>
              <a:ext uri="{FF2B5EF4-FFF2-40B4-BE49-F238E27FC236}">
                <a16:creationId xmlns:a16="http://schemas.microsoft.com/office/drawing/2014/main" id="{B5C033DE-9E79-45EA-BF77-C9786547FEA3}"/>
              </a:ext>
            </a:extLst>
          </p:cNvPr>
          <p:cNvGraphicFramePr>
            <a:graphicFrameLocks noGrp="1"/>
          </p:cNvGraphicFramePr>
          <p:nvPr>
            <p:extLst>
              <p:ext uri="{D42A27DB-BD31-4B8C-83A1-F6EECF244321}">
                <p14:modId xmlns:p14="http://schemas.microsoft.com/office/powerpoint/2010/main" val="1061671791"/>
              </p:ext>
            </p:extLst>
          </p:nvPr>
        </p:nvGraphicFramePr>
        <p:xfrm>
          <a:off x="10466716" y="2717320"/>
          <a:ext cx="1619090" cy="3866451"/>
        </p:xfrm>
        <a:graphic>
          <a:graphicData uri="http://schemas.openxmlformats.org/drawingml/2006/table">
            <a:tbl>
              <a:tblPr/>
              <a:tblGrid>
                <a:gridCol w="1619090">
                  <a:extLst>
                    <a:ext uri="{9D8B030D-6E8A-4147-A177-3AD203B41FA5}">
                      <a16:colId xmlns:a16="http://schemas.microsoft.com/office/drawing/2014/main" val="796201803"/>
                    </a:ext>
                  </a:extLst>
                </a:gridCol>
              </a:tblGrid>
              <a:tr h="1086346">
                <a:tc>
                  <a:txBody>
                    <a:bodyPr/>
                    <a:lstStyle/>
                    <a:p>
                      <a:pPr algn="l" fontAlgn="t"/>
                      <a:r>
                        <a:rPr lang="en-GB" sz="1400">
                          <a:effectLst/>
                          <a:latin typeface="OpenDyslexicAlta"/>
                        </a:rPr>
                        <a:t>Non-examination Assessment: Spoken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56293455"/>
                  </a:ext>
                </a:extLst>
              </a:tr>
              <a:tr h="2708211">
                <a:tc>
                  <a:txBody>
                    <a:bodyPr/>
                    <a:lstStyle/>
                    <a:p>
                      <a:pPr algn="l" fontAlgn="t"/>
                      <a:r>
                        <a:rPr lang="en-GB" sz="1400" b="1">
                          <a:effectLst/>
                          <a:latin typeface="OpenDyslexicAlta"/>
                        </a:rPr>
                        <a:t>Assessed</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teacher set throughout course</a:t>
                      </a:r>
                    </a:p>
                    <a:p>
                      <a:pPr algn="l" fontAlgn="t">
                        <a:buFont typeface="Arial" panose="020B0604020202020204" pitchFamily="34" charset="0"/>
                        <a:buChar char="•"/>
                      </a:pPr>
                      <a:r>
                        <a:rPr lang="en-GB" sz="1400">
                          <a:effectLst/>
                          <a:latin typeface="OpenDyslexicAlta"/>
                        </a:rPr>
                        <a:t>marked by teacher</a:t>
                      </a:r>
                    </a:p>
                    <a:p>
                      <a:pPr algn="l" fontAlgn="t">
                        <a:buFont typeface="Arial" panose="020B0604020202020204" pitchFamily="34" charset="0"/>
                        <a:buChar char="•"/>
                      </a:pPr>
                      <a:r>
                        <a:rPr lang="en-GB" sz="1400">
                          <a:effectLst/>
                          <a:latin typeface="OpenDyslexicAlta"/>
                        </a:rPr>
                        <a:t>separate endorsement</a:t>
                      </a:r>
                    </a:p>
                    <a:p>
                      <a:pPr algn="l" fontAlgn="t">
                        <a:buFont typeface="Arial" panose="020B0604020202020204" pitchFamily="34" charset="0"/>
                        <a:buNone/>
                      </a:pPr>
                      <a:endParaRPr lang="en-GB" sz="1400">
                        <a:effectLst/>
                        <a:latin typeface="OpenDyslexicAlta"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0888801"/>
                  </a:ext>
                </a:extLst>
              </a:tr>
            </a:tbl>
          </a:graphicData>
        </a:graphic>
      </p:graphicFrame>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7541" y="1283782"/>
            <a:ext cx="1812415" cy="9529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E07B205A-36C0-BFEA-C206-43CD1EC082B5}"/>
              </a:ext>
            </a:extLst>
          </p:cNvPr>
          <p:cNvGraphicFramePr>
            <a:graphicFrameLocks noGrp="1"/>
          </p:cNvGraphicFramePr>
          <p:nvPr>
            <p:extLst>
              <p:ext uri="{D42A27DB-BD31-4B8C-83A1-F6EECF244321}">
                <p14:modId xmlns:p14="http://schemas.microsoft.com/office/powerpoint/2010/main" val="237525241"/>
              </p:ext>
            </p:extLst>
          </p:nvPr>
        </p:nvGraphicFramePr>
        <p:xfrm>
          <a:off x="5387556" y="1255121"/>
          <a:ext cx="4838700" cy="5296662"/>
        </p:xfrm>
        <a:graphic>
          <a:graphicData uri="http://schemas.openxmlformats.org/drawingml/2006/table">
            <a:tbl>
              <a:tblPr bandRow="1">
                <a:tableStyleId>{5C22544A-7EE6-4342-B048-85BDC9FD1C3A}</a:tableStyleId>
              </a:tblPr>
              <a:tblGrid>
                <a:gridCol w="4838700">
                  <a:extLst>
                    <a:ext uri="{9D8B030D-6E8A-4147-A177-3AD203B41FA5}">
                      <a16:colId xmlns:a16="http://schemas.microsoft.com/office/drawing/2014/main" val="79415346"/>
                    </a:ext>
                  </a:extLst>
                </a:gridCol>
              </a:tblGrid>
              <a:tr h="383159">
                <a:tc>
                  <a:txBody>
                    <a:bodyPr/>
                    <a:lstStyle/>
                    <a:p>
                      <a:pPr marL="0" algn="l" rtl="0" eaLnBrk="1" fontAlgn="t" latinLnBrk="0" hangingPunct="1">
                        <a:buNone/>
                      </a:pPr>
                      <a:r>
                        <a:rPr lang="en-GB" sz="1400" b="1" kern="1200">
                          <a:solidFill>
                            <a:srgbClr val="000000"/>
                          </a:solidFill>
                          <a:effectLst/>
                          <a:latin typeface="OpenDyslexicAlta"/>
                        </a:rPr>
                        <a:t>Paper 2: Writers' Viewpoints and Perspectives</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509477292"/>
                  </a:ext>
                </a:extLst>
              </a:tr>
              <a:tr h="1540510">
                <a:tc>
                  <a:txBody>
                    <a:bodyPr/>
                    <a:lstStyle/>
                    <a:p>
                      <a:pPr marL="0" algn="l" rtl="0" eaLnBrk="1" fontAlgn="t" latinLnBrk="0" hangingPunct="1">
                        <a:buNone/>
                      </a:pPr>
                      <a:r>
                        <a:rPr lang="en-GB" sz="1400" b="1" kern="1200">
                          <a:solidFill>
                            <a:srgbClr val="000000"/>
                          </a:solidFill>
                          <a:effectLst/>
                          <a:latin typeface="OpenDyslexicAlta"/>
                        </a:rPr>
                        <a:t>What's assessed</a:t>
                      </a:r>
                      <a:endParaRPr lang="en-GB">
                        <a:effectLst/>
                      </a:endParaRPr>
                    </a:p>
                    <a:p>
                      <a:pPr marL="0" algn="l" rtl="0" eaLnBrk="1" fontAlgn="t" latinLnBrk="0" hangingPunct="1">
                        <a:buNone/>
                      </a:pPr>
                      <a:r>
                        <a:rPr lang="en-GB" sz="1400" b="1" kern="1200">
                          <a:solidFill>
                            <a:srgbClr val="000000"/>
                          </a:solidFill>
                          <a:effectLst/>
                          <a:latin typeface="OpenDyslexicAlta"/>
                        </a:rPr>
                        <a:t>Section A: Reading</a:t>
                      </a:r>
                      <a:endParaRPr lang="en-GB">
                        <a:effectLst/>
                      </a:endParaRPr>
                    </a:p>
                    <a:p>
                      <a:pPr marL="0" algn="l" rtl="0" eaLnBrk="1" fontAlgn="t" latinLnBrk="0" hangingPunct="1">
                        <a:buNone/>
                      </a:pPr>
                      <a:r>
                        <a:rPr lang="en-GB" sz="1400" kern="1200">
                          <a:solidFill>
                            <a:srgbClr val="000000"/>
                          </a:solidFill>
                          <a:effectLst/>
                          <a:latin typeface="OpenDyslexicAlta"/>
                        </a:rPr>
                        <a:t>one non-fiction text and one literary non-fiction text</a:t>
                      </a:r>
                      <a:endParaRPr lang="en-GB">
                        <a:effectLst/>
                      </a:endParaRPr>
                    </a:p>
                    <a:p>
                      <a:pPr marL="0" algn="l" rtl="0" eaLnBrk="1" fontAlgn="t" latinLnBrk="0" hangingPunct="1">
                        <a:buNone/>
                      </a:pPr>
                      <a:r>
                        <a:rPr lang="en-GB" sz="1400" b="1" kern="1200">
                          <a:solidFill>
                            <a:srgbClr val="000000"/>
                          </a:solidFill>
                          <a:effectLst/>
                          <a:latin typeface="OpenDyslexicAlta"/>
                        </a:rPr>
                        <a:t>Section B: Writing</a:t>
                      </a:r>
                      <a:endParaRPr lang="en-GB">
                        <a:effectLst/>
                      </a:endParaRPr>
                    </a:p>
                    <a:p>
                      <a:pPr marL="0" algn="l" rtl="0" eaLnBrk="1" fontAlgn="t" latinLnBrk="0" hangingPunct="1">
                        <a:buNone/>
                      </a:pPr>
                      <a:r>
                        <a:rPr lang="en-GB" sz="1400" kern="1200">
                          <a:solidFill>
                            <a:srgbClr val="000000"/>
                          </a:solidFill>
                          <a:effectLst/>
                          <a:latin typeface="OpenDyslexicAlta"/>
                        </a:rPr>
                        <a:t>writing to present a viewpoint</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2452489032"/>
                  </a:ext>
                </a:extLst>
              </a:tr>
              <a:tr h="1251204">
                <a:tc>
                  <a:txBody>
                    <a:bodyPr/>
                    <a:lstStyle/>
                    <a:p>
                      <a:pPr marL="0" algn="l" rtl="0" eaLnBrk="1" fontAlgn="t" latinLnBrk="0" hangingPunct="1">
                        <a:buNone/>
                      </a:pPr>
                      <a:r>
                        <a:rPr lang="en-GB" sz="1400" b="1" kern="1200">
                          <a:solidFill>
                            <a:srgbClr val="000000"/>
                          </a:solidFill>
                          <a:effectLst/>
                          <a:latin typeface="OpenDyslexicAlta"/>
                        </a:rPr>
                        <a:t>Assessed</a:t>
                      </a:r>
                      <a:endParaRPr lang="en-GB">
                        <a:effectLst/>
                      </a:endParaRPr>
                    </a:p>
                    <a:p>
                      <a:pPr marL="0" algn="l" rtl="0" eaLnBrk="1" fontAlgn="t" latinLnBrk="0" hangingPunct="1">
                        <a:buNone/>
                      </a:pPr>
                      <a:r>
                        <a:rPr lang="en-GB" sz="1400" kern="1200">
                          <a:solidFill>
                            <a:srgbClr val="000000"/>
                          </a:solidFill>
                          <a:effectLst/>
                          <a:latin typeface="OpenDyslexicAlta"/>
                        </a:rPr>
                        <a:t>written exam: 1 hour 45 minutes</a:t>
                      </a:r>
                      <a:endParaRPr lang="en-GB">
                        <a:effectLst/>
                      </a:endParaRPr>
                    </a:p>
                    <a:p>
                      <a:pPr marL="0" algn="l" rtl="0" eaLnBrk="1" fontAlgn="t" latinLnBrk="0" hangingPunct="1">
                        <a:buNone/>
                      </a:pPr>
                      <a:r>
                        <a:rPr lang="en-GB" sz="1400" kern="1200">
                          <a:solidFill>
                            <a:srgbClr val="000000"/>
                          </a:solidFill>
                          <a:effectLst/>
                          <a:latin typeface="OpenDyslexicAlta"/>
                        </a:rPr>
                        <a:t>80 marks</a:t>
                      </a:r>
                      <a:endParaRPr lang="en-GB">
                        <a:effectLst/>
                      </a:endParaRPr>
                    </a:p>
                    <a:p>
                      <a:pPr marL="0" algn="l" rtl="0" eaLnBrk="1" fontAlgn="t" latinLnBrk="0" hangingPunct="1">
                        <a:buNone/>
                      </a:pPr>
                      <a:r>
                        <a:rPr lang="en-GB" sz="1400" kern="1200">
                          <a:solidFill>
                            <a:srgbClr val="000000"/>
                          </a:solidFill>
                          <a:effectLst/>
                          <a:latin typeface="OpenDyslexicAlta"/>
                        </a:rPr>
                        <a:t>50% of GCSE</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130931563"/>
                  </a:ext>
                </a:extLst>
              </a:tr>
              <a:tr h="2121789">
                <a:tc>
                  <a:txBody>
                    <a:bodyPr/>
                    <a:lstStyle/>
                    <a:p>
                      <a:pPr marL="0" algn="l" rtl="0" eaLnBrk="1" fontAlgn="t" latinLnBrk="0" hangingPunct="1">
                        <a:buNone/>
                      </a:pPr>
                      <a:r>
                        <a:rPr lang="en-GB" sz="1400" b="1" kern="1200">
                          <a:solidFill>
                            <a:srgbClr val="000000"/>
                          </a:solidFill>
                          <a:effectLst/>
                          <a:latin typeface="OpenDyslexicAlta"/>
                        </a:rPr>
                        <a:t>Questions</a:t>
                      </a:r>
                      <a:endParaRPr lang="en-GB">
                        <a:effectLst/>
                      </a:endParaRPr>
                    </a:p>
                    <a:p>
                      <a:pPr marL="0" algn="l" rtl="0" eaLnBrk="1" fontAlgn="t" latinLnBrk="0" hangingPunct="1">
                        <a:buNone/>
                      </a:pPr>
                      <a:r>
                        <a:rPr lang="en-GB" sz="1400" b="1" kern="1200">
                          <a:solidFill>
                            <a:srgbClr val="000000"/>
                          </a:solidFill>
                          <a:effectLst/>
                          <a:latin typeface="OpenDyslexicAlta"/>
                        </a:rPr>
                        <a:t>Reading (40 marks) (25%)</a:t>
                      </a:r>
                      <a:r>
                        <a:rPr lang="en-GB" sz="1400" kern="1200">
                          <a:solidFill>
                            <a:srgbClr val="000000"/>
                          </a:solidFill>
                          <a:effectLst/>
                          <a:latin typeface="OpenDyslexicAlta"/>
                        </a:rPr>
                        <a:t> – two linked texts</a:t>
                      </a:r>
                      <a:endParaRPr lang="en-GB">
                        <a:effectLst/>
                      </a:endParaRPr>
                    </a:p>
                    <a:p>
                      <a:pPr marL="0" algn="l" rtl="0" eaLnBrk="1" fontAlgn="t" latinLnBrk="0" hangingPunct="1">
                        <a:buNone/>
                      </a:pPr>
                      <a:r>
                        <a:rPr lang="en-GB" sz="1400" kern="1200">
                          <a:solidFill>
                            <a:srgbClr val="000000"/>
                          </a:solidFill>
                          <a:effectLst/>
                          <a:latin typeface="OpenDyslexicAlta"/>
                        </a:rPr>
                        <a:t>1 short form question (1 x 4 marks)</a:t>
                      </a:r>
                      <a:endParaRPr lang="en-GB">
                        <a:effectLst/>
                      </a:endParaRPr>
                    </a:p>
                    <a:p>
                      <a:pPr marL="0" algn="l" rtl="0" eaLnBrk="1" fontAlgn="t" latinLnBrk="0" hangingPunct="1">
                        <a:buNone/>
                      </a:pPr>
                      <a:r>
                        <a:rPr lang="en-GB" sz="1400" kern="1200">
                          <a:solidFill>
                            <a:srgbClr val="000000"/>
                          </a:solidFill>
                          <a:effectLst/>
                          <a:latin typeface="OpenDyslexicAlta"/>
                        </a:rPr>
                        <a:t>2 longer form questions (1 x 8, 1 x 12 marks)</a:t>
                      </a:r>
                      <a:endParaRPr lang="en-GB">
                        <a:effectLst/>
                      </a:endParaRPr>
                    </a:p>
                    <a:p>
                      <a:pPr marL="0" algn="l" rtl="0" eaLnBrk="1" fontAlgn="t" latinLnBrk="0" hangingPunct="1">
                        <a:buNone/>
                      </a:pPr>
                      <a:r>
                        <a:rPr lang="en-GB" sz="1400" kern="1200">
                          <a:solidFill>
                            <a:srgbClr val="000000"/>
                          </a:solidFill>
                          <a:effectLst/>
                          <a:latin typeface="OpenDyslexicAlta"/>
                        </a:rPr>
                        <a:t>1 extended question (1 x 16 marks)</a:t>
                      </a:r>
                      <a:endParaRPr lang="en-GB">
                        <a:effectLst/>
                      </a:endParaRPr>
                    </a:p>
                    <a:p>
                      <a:pPr marL="0" algn="l" rtl="0" eaLnBrk="1" fontAlgn="t" latinLnBrk="0" hangingPunct="1">
                        <a:buNone/>
                      </a:pPr>
                      <a:r>
                        <a:rPr lang="en-GB" sz="1400" b="1" kern="1200">
                          <a:solidFill>
                            <a:srgbClr val="000000"/>
                          </a:solidFill>
                          <a:effectLst/>
                          <a:latin typeface="OpenDyslexicAlta"/>
                        </a:rPr>
                        <a:t>Writing (40 marks) (25%)</a:t>
                      </a:r>
                      <a:endParaRPr lang="en-GB">
                        <a:effectLst/>
                      </a:endParaRPr>
                    </a:p>
                    <a:p>
                      <a:pPr marL="0" algn="l" rtl="0" eaLnBrk="1" fontAlgn="t" latinLnBrk="0" hangingPunct="1">
                        <a:buNone/>
                      </a:pPr>
                      <a:r>
                        <a:rPr lang="en-GB" sz="1400" kern="1200">
                          <a:solidFill>
                            <a:srgbClr val="000000"/>
                          </a:solidFill>
                          <a:effectLst/>
                          <a:latin typeface="OpenDyslexicAlta"/>
                        </a:rPr>
                        <a:t>1 extended writing question (24 marks for content, 16 marks for technical accuracy)</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2814335573"/>
                  </a:ext>
                </a:extLst>
              </a:tr>
            </a:tbl>
          </a:graphicData>
        </a:graphic>
      </p:graphicFrame>
    </p:spTree>
    <p:extLst>
      <p:ext uri="{BB962C8B-B14F-4D97-AF65-F5344CB8AC3E}">
        <p14:creationId xmlns:p14="http://schemas.microsoft.com/office/powerpoint/2010/main" val="310803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7088-6A16-4DD5-B4BA-B332FB1EE655}"/>
              </a:ext>
            </a:extLst>
          </p:cNvPr>
          <p:cNvSpPr>
            <a:spLocks noGrp="1"/>
          </p:cNvSpPr>
          <p:nvPr>
            <p:ph type="title"/>
          </p:nvPr>
        </p:nvSpPr>
        <p:spPr>
          <a:xfrm>
            <a:off x="2440569" y="-60581"/>
            <a:ext cx="8974494" cy="1325563"/>
          </a:xfrm>
        </p:spPr>
        <p:txBody>
          <a:bodyPr>
            <a:normAutofit/>
          </a:bodyPr>
          <a:lstStyle/>
          <a:p>
            <a:r>
              <a:rPr lang="en-GB" sz="5400">
                <a:latin typeface="OpenDyslexicAlta" panose="00000500000000000000" pitchFamily="50" charset="0"/>
              </a:rPr>
              <a:t>GCSE English Literature </a:t>
            </a:r>
          </a:p>
        </p:txBody>
      </p:sp>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graphicFrame>
        <p:nvGraphicFramePr>
          <p:cNvPr id="3" name="Content Placeholder 2">
            <a:extLst>
              <a:ext uri="{FF2B5EF4-FFF2-40B4-BE49-F238E27FC236}">
                <a16:creationId xmlns:a16="http://schemas.microsoft.com/office/drawing/2014/main" id="{20F99DA5-123E-4651-A414-41A5F25E8B2D}"/>
              </a:ext>
            </a:extLst>
          </p:cNvPr>
          <p:cNvGraphicFramePr>
            <a:graphicFrameLocks noGrp="1"/>
          </p:cNvGraphicFramePr>
          <p:nvPr>
            <p:ph idx="1"/>
            <p:extLst>
              <p:ext uri="{D42A27DB-BD31-4B8C-83A1-F6EECF244321}">
                <p14:modId xmlns:p14="http://schemas.microsoft.com/office/powerpoint/2010/main" val="350918959"/>
              </p:ext>
            </p:extLst>
          </p:nvPr>
        </p:nvGraphicFramePr>
        <p:xfrm>
          <a:off x="781357" y="1135896"/>
          <a:ext cx="5544681" cy="5520075"/>
        </p:xfrm>
        <a:graphic>
          <a:graphicData uri="http://schemas.openxmlformats.org/drawingml/2006/table">
            <a:tbl>
              <a:tblPr/>
              <a:tblGrid>
                <a:gridCol w="5544681">
                  <a:extLst>
                    <a:ext uri="{9D8B030D-6E8A-4147-A177-3AD203B41FA5}">
                      <a16:colId xmlns:a16="http://schemas.microsoft.com/office/drawing/2014/main" val="892000540"/>
                    </a:ext>
                  </a:extLst>
                </a:gridCol>
              </a:tblGrid>
              <a:tr h="422699">
                <a:tc>
                  <a:txBody>
                    <a:bodyPr/>
                    <a:lstStyle/>
                    <a:p>
                      <a:pPr algn="l" fontAlgn="t"/>
                      <a:r>
                        <a:rPr lang="en-GB" sz="1400" b="1">
                          <a:effectLst/>
                          <a:latin typeface="OpenDyslexicAlta"/>
                        </a:rPr>
                        <a:t>Paper 1: Shakespeare and the 19th-century novel</a:t>
                      </a:r>
                    </a:p>
                  </a:txBody>
                  <a:tcPr marL="84105" marR="84105" marT="42053" marB="4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09B"/>
                    </a:solidFill>
                  </a:tcPr>
                </a:tc>
                <a:extLst>
                  <a:ext uri="{0D108BD9-81ED-4DB2-BD59-A6C34878D82A}">
                    <a16:rowId xmlns:a16="http://schemas.microsoft.com/office/drawing/2014/main" val="529164307"/>
                  </a:ext>
                </a:extLst>
              </a:tr>
              <a:tr h="1060912">
                <a:tc>
                  <a:txBody>
                    <a:bodyPr/>
                    <a:lstStyle/>
                    <a:p>
                      <a:pPr algn="l" fontAlgn="t"/>
                      <a:r>
                        <a:rPr lang="en-GB" sz="1400" b="1">
                          <a:effectLst/>
                          <a:latin typeface="OpenDyslexicAlta"/>
                        </a:rPr>
                        <a:t>What's assessed</a:t>
                      </a:r>
                    </a:p>
                    <a:p>
                      <a:pPr marL="285750" indent="-285750" algn="l" fontAlgn="t">
                        <a:buFontTx/>
                        <a:buChar char="-"/>
                      </a:pPr>
                      <a:r>
                        <a:rPr lang="en-GB" sz="1400" b="0">
                          <a:effectLst/>
                          <a:latin typeface="OpenDyslexicAlta"/>
                        </a:rPr>
                        <a:t>Shakespeare plays</a:t>
                      </a:r>
                    </a:p>
                    <a:p>
                      <a:pPr marL="285750" indent="-285750" algn="l" fontAlgn="t">
                        <a:buFontTx/>
                        <a:buChar char="-"/>
                      </a:pPr>
                      <a:r>
                        <a:rPr lang="en-GB" sz="1400">
                          <a:effectLst/>
                          <a:latin typeface="OpenDyslexicAlta"/>
                        </a:rPr>
                        <a:t>The 19</a:t>
                      </a:r>
                      <a:r>
                        <a:rPr lang="en-GB" sz="1400" baseline="30000">
                          <a:effectLst/>
                          <a:latin typeface="OpenDyslexicAlta"/>
                        </a:rPr>
                        <a:t>th</a:t>
                      </a:r>
                      <a:r>
                        <a:rPr lang="en-GB" sz="1400">
                          <a:effectLst/>
                          <a:latin typeface="OpenDyslexicAlta"/>
                        </a:rPr>
                        <a:t>-century novel </a:t>
                      </a:r>
                    </a:p>
                  </a:txBody>
                  <a:tcPr marL="84105" marR="84105" marT="42053" marB="4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09B"/>
                    </a:solidFill>
                  </a:tcPr>
                </a:tc>
                <a:extLst>
                  <a:ext uri="{0D108BD9-81ED-4DB2-BD59-A6C34878D82A}">
                    <a16:rowId xmlns:a16="http://schemas.microsoft.com/office/drawing/2014/main" val="1574312173"/>
                  </a:ext>
                </a:extLst>
              </a:tr>
              <a:tr h="1380019">
                <a:tc>
                  <a:txBody>
                    <a:bodyPr/>
                    <a:lstStyle/>
                    <a:p>
                      <a:pPr algn="l" fontAlgn="t"/>
                      <a:r>
                        <a:rPr lang="en-GB" sz="1400" b="1">
                          <a:effectLst/>
                          <a:latin typeface="OpenDyslexicAlta"/>
                        </a:rPr>
                        <a:t>How it's assessed</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written exam: 1 hour 45 minutes</a:t>
                      </a:r>
                    </a:p>
                    <a:p>
                      <a:pPr algn="l" fontAlgn="t">
                        <a:buFont typeface="Arial" panose="020B0604020202020204" pitchFamily="34" charset="0"/>
                        <a:buChar char="•"/>
                      </a:pPr>
                      <a:r>
                        <a:rPr lang="en-GB" sz="1400">
                          <a:effectLst/>
                          <a:latin typeface="OpenDyslexicAlta"/>
                        </a:rPr>
                        <a:t>64 marks</a:t>
                      </a:r>
                    </a:p>
                    <a:p>
                      <a:pPr algn="l" fontAlgn="t">
                        <a:buFont typeface="Arial" panose="020B0604020202020204" pitchFamily="34" charset="0"/>
                        <a:buChar char="•"/>
                      </a:pPr>
                      <a:r>
                        <a:rPr lang="en-GB" sz="1400">
                          <a:effectLst/>
                          <a:latin typeface="OpenDyslexicAlta"/>
                        </a:rPr>
                        <a:t>40% of GCSE</a:t>
                      </a:r>
                    </a:p>
                  </a:txBody>
                  <a:tcPr marL="84105" marR="84105" marT="42053" marB="4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09B"/>
                    </a:solidFill>
                  </a:tcPr>
                </a:tc>
                <a:extLst>
                  <a:ext uri="{0D108BD9-81ED-4DB2-BD59-A6C34878D82A}">
                    <a16:rowId xmlns:a16="http://schemas.microsoft.com/office/drawing/2014/main" val="703964830"/>
                  </a:ext>
                </a:extLst>
              </a:tr>
              <a:tr h="2656445">
                <a:tc>
                  <a:txBody>
                    <a:bodyPr/>
                    <a:lstStyle/>
                    <a:p>
                      <a:pPr algn="l" fontAlgn="t"/>
                      <a:r>
                        <a:rPr lang="en-GB" sz="1400" b="1">
                          <a:effectLst/>
                          <a:latin typeface="OpenDyslexicAlta"/>
                        </a:rPr>
                        <a:t>Questions</a:t>
                      </a:r>
                      <a:endParaRPr lang="en-GB" sz="1400">
                        <a:effectLst/>
                        <a:latin typeface="OpenDyslexicAlta"/>
                      </a:endParaRPr>
                    </a:p>
                    <a:p>
                      <a:pPr algn="l" fontAlgn="t"/>
                      <a:r>
                        <a:rPr lang="en-GB" sz="1400" b="1">
                          <a:effectLst/>
                          <a:latin typeface="OpenDyslexicAlta"/>
                        </a:rPr>
                        <a:t>Section A Shakespeare (Macbeth):</a:t>
                      </a:r>
                      <a:r>
                        <a:rPr lang="en-GB" sz="1400">
                          <a:effectLst/>
                          <a:latin typeface="OpenDyslexicAlta"/>
                        </a:rPr>
                        <a:t> students will answer </a:t>
                      </a:r>
                      <a:r>
                        <a:rPr lang="en-GB" sz="1400" b="1">
                          <a:effectLst/>
                          <a:latin typeface="OpenDyslexicAlta"/>
                        </a:rPr>
                        <a:t>one question </a:t>
                      </a:r>
                      <a:r>
                        <a:rPr lang="en-GB" sz="1400">
                          <a:effectLst/>
                          <a:latin typeface="OpenDyslexicAlta"/>
                        </a:rPr>
                        <a:t>on their play of choice. They will be required to write in detail about an extract from the play and then to write about the play as a whole.</a:t>
                      </a:r>
                    </a:p>
                    <a:p>
                      <a:pPr algn="l" fontAlgn="t"/>
                      <a:endParaRPr lang="en-GB" sz="1400" b="1">
                        <a:effectLst/>
                        <a:latin typeface="OpenDyslexicAlta" panose="00000500000000000000" pitchFamily="50" charset="0"/>
                      </a:endParaRPr>
                    </a:p>
                    <a:p>
                      <a:pPr algn="l" fontAlgn="t"/>
                      <a:r>
                        <a:rPr lang="en-GB" sz="1400" b="1">
                          <a:effectLst/>
                          <a:latin typeface="OpenDyslexicAlta"/>
                        </a:rPr>
                        <a:t>Section B The 19th-century novel (A Christmas Carol):</a:t>
                      </a:r>
                      <a:r>
                        <a:rPr lang="en-GB" sz="1400">
                          <a:effectLst/>
                          <a:latin typeface="OpenDyslexicAlta"/>
                        </a:rPr>
                        <a:t> students will answer </a:t>
                      </a:r>
                      <a:r>
                        <a:rPr lang="en-GB" sz="1400" b="1">
                          <a:effectLst/>
                          <a:latin typeface="OpenDyslexicAlta"/>
                        </a:rPr>
                        <a:t>one</a:t>
                      </a:r>
                      <a:r>
                        <a:rPr lang="en-GB" sz="1400">
                          <a:effectLst/>
                          <a:latin typeface="OpenDyslexicAlta"/>
                        </a:rPr>
                        <a:t> question on their novel of choice. They will be required to write in detail about an extract from the novel and then to write about the novel as a whole.</a:t>
                      </a:r>
                    </a:p>
                  </a:txBody>
                  <a:tcPr marL="84105" marR="84105" marT="42053" marB="4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09B"/>
                    </a:solidFill>
                  </a:tcPr>
                </a:tc>
                <a:extLst>
                  <a:ext uri="{0D108BD9-81ED-4DB2-BD59-A6C34878D82A}">
                    <a16:rowId xmlns:a16="http://schemas.microsoft.com/office/drawing/2014/main" val="1935880262"/>
                  </a:ext>
                </a:extLst>
              </a:tr>
            </a:tbl>
          </a:graphicData>
        </a:graphic>
      </p:graphicFrame>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CAB5BFEA-BAC9-4788-BDA9-0798393BE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4" y="40711"/>
            <a:ext cx="1486486" cy="7816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A00CAFD-86A8-4A4C-93D8-BA7D42B961A2}"/>
              </a:ext>
            </a:extLst>
          </p:cNvPr>
          <p:cNvGraphicFramePr>
            <a:graphicFrameLocks noGrp="1"/>
          </p:cNvGraphicFramePr>
          <p:nvPr>
            <p:extLst>
              <p:ext uri="{D42A27DB-BD31-4B8C-83A1-F6EECF244321}">
                <p14:modId xmlns:p14="http://schemas.microsoft.com/office/powerpoint/2010/main" val="3597164179"/>
              </p:ext>
            </p:extLst>
          </p:nvPr>
        </p:nvGraphicFramePr>
        <p:xfrm>
          <a:off x="6603320" y="1135897"/>
          <a:ext cx="5296153" cy="5520075"/>
        </p:xfrm>
        <a:graphic>
          <a:graphicData uri="http://schemas.openxmlformats.org/drawingml/2006/table">
            <a:tbl>
              <a:tblPr/>
              <a:tblGrid>
                <a:gridCol w="5296153">
                  <a:extLst>
                    <a:ext uri="{9D8B030D-6E8A-4147-A177-3AD203B41FA5}">
                      <a16:colId xmlns:a16="http://schemas.microsoft.com/office/drawing/2014/main" val="26065819"/>
                    </a:ext>
                  </a:extLst>
                </a:gridCol>
              </a:tblGrid>
              <a:tr h="459837">
                <a:tc>
                  <a:txBody>
                    <a:bodyPr/>
                    <a:lstStyle/>
                    <a:p>
                      <a:pPr algn="l" fontAlgn="t"/>
                      <a:r>
                        <a:rPr lang="en-GB" sz="1600" b="1">
                          <a:effectLst/>
                          <a:latin typeface="OpenDyslexicAlta"/>
                        </a:rPr>
                        <a:t>Paper 2: Modern texts and poetry</a:t>
                      </a:r>
                    </a:p>
                  </a:txBody>
                  <a:tcPr marL="83680" marR="83680" marT="41840" marB="418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1549629"/>
                  </a:ext>
                </a:extLst>
              </a:tr>
              <a:tr h="1248659">
                <a:tc>
                  <a:txBody>
                    <a:bodyPr/>
                    <a:lstStyle/>
                    <a:p>
                      <a:pPr algn="l" fontAlgn="t"/>
                      <a:r>
                        <a:rPr lang="en-GB" sz="1400" b="1">
                          <a:effectLst/>
                          <a:latin typeface="OpenDyslexicAlta"/>
                        </a:rPr>
                        <a:t>What's assessed</a:t>
                      </a:r>
                    </a:p>
                    <a:p>
                      <a:pPr marL="171450" indent="-171450" algn="l" fontAlgn="t">
                        <a:buFontTx/>
                        <a:buChar char="-"/>
                      </a:pPr>
                      <a:r>
                        <a:rPr lang="en-GB" sz="1400" b="0">
                          <a:effectLst/>
                          <a:latin typeface="OpenDyslexicAlta"/>
                        </a:rPr>
                        <a:t>Modern prose or drama text </a:t>
                      </a:r>
                    </a:p>
                    <a:p>
                      <a:pPr marL="171450" indent="-171450" algn="l" fontAlgn="t">
                        <a:buFontTx/>
                        <a:buChar char="-"/>
                      </a:pPr>
                      <a:r>
                        <a:rPr lang="en-GB" sz="1400" b="0">
                          <a:effectLst/>
                          <a:latin typeface="OpenDyslexicAlta"/>
                        </a:rPr>
                        <a:t>The poetry anthology </a:t>
                      </a:r>
                    </a:p>
                    <a:p>
                      <a:pPr marL="171450" indent="-171450" algn="l" fontAlgn="t">
                        <a:buFontTx/>
                        <a:buChar char="-"/>
                      </a:pPr>
                      <a:r>
                        <a:rPr lang="en-GB" sz="1400" b="0">
                          <a:effectLst/>
                          <a:latin typeface="OpenDyslexicAlta"/>
                        </a:rPr>
                        <a:t>Unseen poetry</a:t>
                      </a:r>
                    </a:p>
                  </a:txBody>
                  <a:tcPr marL="83680" marR="83680" marT="41840" marB="418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5049513"/>
                  </a:ext>
                </a:extLst>
              </a:tr>
              <a:tr h="1282472">
                <a:tc>
                  <a:txBody>
                    <a:bodyPr/>
                    <a:lstStyle/>
                    <a:p>
                      <a:pPr algn="l" fontAlgn="t"/>
                      <a:r>
                        <a:rPr lang="en-GB" sz="1400" b="1">
                          <a:effectLst/>
                          <a:latin typeface="OpenDyslexicAlta"/>
                        </a:rPr>
                        <a:t>How it's assessed</a:t>
                      </a:r>
                      <a:endParaRPr lang="en-GB" sz="1400">
                        <a:effectLst/>
                        <a:latin typeface="OpenDyslexicAlta"/>
                      </a:endParaRPr>
                    </a:p>
                    <a:p>
                      <a:pPr algn="l" fontAlgn="t">
                        <a:buFont typeface="Arial" panose="020B0604020202020204" pitchFamily="34" charset="0"/>
                        <a:buChar char="•"/>
                      </a:pPr>
                      <a:r>
                        <a:rPr lang="en-GB" sz="1400">
                          <a:effectLst/>
                          <a:latin typeface="OpenDyslexicAlta"/>
                        </a:rPr>
                        <a:t>written exam: 2 hour 15 minutes</a:t>
                      </a:r>
                    </a:p>
                    <a:p>
                      <a:pPr algn="l" fontAlgn="t">
                        <a:buFont typeface="Arial" panose="020B0604020202020204" pitchFamily="34" charset="0"/>
                        <a:buChar char="•"/>
                      </a:pPr>
                      <a:r>
                        <a:rPr lang="en-GB" sz="1400">
                          <a:effectLst/>
                          <a:latin typeface="OpenDyslexicAlta"/>
                        </a:rPr>
                        <a:t>96 marks</a:t>
                      </a:r>
                    </a:p>
                    <a:p>
                      <a:pPr algn="l" fontAlgn="t">
                        <a:buFont typeface="Arial" panose="020B0604020202020204" pitchFamily="34" charset="0"/>
                        <a:buChar char="•"/>
                      </a:pPr>
                      <a:r>
                        <a:rPr lang="en-GB" sz="1400">
                          <a:effectLst/>
                          <a:latin typeface="OpenDyslexicAlta"/>
                        </a:rPr>
                        <a:t>60% of GCSE</a:t>
                      </a:r>
                    </a:p>
                  </a:txBody>
                  <a:tcPr marL="83680" marR="83680" marT="41840" marB="418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13529206"/>
                  </a:ext>
                </a:extLst>
              </a:tr>
              <a:tr h="2529107">
                <a:tc>
                  <a:txBody>
                    <a:bodyPr/>
                    <a:lstStyle/>
                    <a:p>
                      <a:pPr algn="l" fontAlgn="t"/>
                      <a:r>
                        <a:rPr lang="en-GB" sz="1200" b="1">
                          <a:effectLst/>
                          <a:latin typeface="OpenDyslexicAlta"/>
                        </a:rPr>
                        <a:t>Questions</a:t>
                      </a:r>
                      <a:endParaRPr lang="en-GB" sz="1200">
                        <a:effectLst/>
                        <a:latin typeface="OpenDyslexicAlta"/>
                      </a:endParaRPr>
                    </a:p>
                    <a:p>
                      <a:pPr algn="l" fontAlgn="t"/>
                      <a:r>
                        <a:rPr lang="en-GB" sz="1200" b="1">
                          <a:effectLst/>
                          <a:latin typeface="OpenDyslexicAlta"/>
                        </a:rPr>
                        <a:t>Section A Modern texts (An Inspector Calls):</a:t>
                      </a:r>
                      <a:r>
                        <a:rPr lang="en-GB" sz="1200">
                          <a:effectLst/>
                          <a:latin typeface="OpenDyslexicAlta"/>
                        </a:rPr>
                        <a:t> students will answer one essay question from a choice of two on their studied modern prose or drama text.</a:t>
                      </a:r>
                    </a:p>
                    <a:p>
                      <a:pPr algn="l" fontAlgn="t"/>
                      <a:endParaRPr lang="en-GB" sz="1200">
                        <a:effectLst/>
                        <a:latin typeface="OpenDyslexicAlta" panose="00000500000000000000" pitchFamily="50" charset="0"/>
                      </a:endParaRPr>
                    </a:p>
                    <a:p>
                      <a:pPr algn="l" fontAlgn="t"/>
                      <a:r>
                        <a:rPr lang="en-GB" sz="1200" b="1">
                          <a:effectLst/>
                          <a:latin typeface="OpenDyslexicAlta"/>
                        </a:rPr>
                        <a:t>Section B Poetry (Power and Conflict):</a:t>
                      </a:r>
                      <a:r>
                        <a:rPr lang="en-GB" sz="1200">
                          <a:effectLst/>
                          <a:latin typeface="OpenDyslexicAlta"/>
                        </a:rPr>
                        <a:t> students will answer one comparative question on one named poem printed on the paper and one other poem from their chosen anthology cluster.</a:t>
                      </a:r>
                    </a:p>
                    <a:p>
                      <a:pPr algn="l" fontAlgn="t"/>
                      <a:endParaRPr lang="en-GB" sz="1200">
                        <a:effectLst/>
                        <a:latin typeface="OpenDyslexicAlta" panose="00000500000000000000" pitchFamily="50" charset="0"/>
                      </a:endParaRPr>
                    </a:p>
                    <a:p>
                      <a:pPr algn="l" fontAlgn="t"/>
                      <a:r>
                        <a:rPr lang="en-GB" sz="1200" b="1">
                          <a:effectLst/>
                          <a:latin typeface="OpenDyslexicAlta"/>
                        </a:rPr>
                        <a:t>Section C Unseen poetry:</a:t>
                      </a:r>
                      <a:r>
                        <a:rPr lang="en-GB" sz="1200">
                          <a:effectLst/>
                          <a:latin typeface="OpenDyslexicAlta"/>
                        </a:rPr>
                        <a:t> Students will answer one question on one unseen poem and one question comparing this poem with a second unseen poem.</a:t>
                      </a:r>
                    </a:p>
                  </a:txBody>
                  <a:tcPr marL="83680" marR="83680" marT="41840" marB="418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3098321"/>
                  </a:ext>
                </a:extLst>
              </a:tr>
            </a:tbl>
          </a:graphicData>
        </a:graphic>
      </p:graphicFrame>
      <p:pic>
        <p:nvPicPr>
          <p:cNvPr id="6" name="Picture 2" descr="An Inspector Calls | Bradford Theatres">
            <a:extLst>
              <a:ext uri="{FF2B5EF4-FFF2-40B4-BE49-F238E27FC236}">
                <a16:creationId xmlns:a16="http://schemas.microsoft.com/office/drawing/2014/main" id="{3B4A3E97-2874-4634-A6C3-17CB93C3A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8795" y="1708653"/>
            <a:ext cx="529660" cy="74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SE AQA English Literature: P2 Poetry ...">
            <a:extLst>
              <a:ext uri="{FF2B5EF4-FFF2-40B4-BE49-F238E27FC236}">
                <a16:creationId xmlns:a16="http://schemas.microsoft.com/office/drawing/2014/main" id="{5CE32F64-069E-4ACE-8F80-A95CF90FC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4296" y="3208275"/>
            <a:ext cx="575714" cy="432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beth eBook : Shakespeare, William ...">
            <a:extLst>
              <a:ext uri="{FF2B5EF4-FFF2-40B4-BE49-F238E27FC236}">
                <a16:creationId xmlns:a16="http://schemas.microsoft.com/office/drawing/2014/main" id="{6E68D5B1-CA4F-47D1-8331-AA5E7C0492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9" y="4134191"/>
            <a:ext cx="529660" cy="781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A7C9B3-2512-483E-97DB-8DD3E18BC4EF}"/>
              </a:ext>
            </a:extLst>
          </p:cNvPr>
          <p:cNvPicPr>
            <a:picLocks noChangeAspect="1"/>
          </p:cNvPicPr>
          <p:nvPr/>
        </p:nvPicPr>
        <p:blipFill>
          <a:blip r:embed="rId8"/>
          <a:stretch>
            <a:fillRect/>
          </a:stretch>
        </p:blipFill>
        <p:spPr>
          <a:xfrm>
            <a:off x="14845" y="5607085"/>
            <a:ext cx="529660" cy="710226"/>
          </a:xfrm>
          <a:prstGeom prst="rect">
            <a:avLst/>
          </a:prstGeom>
        </p:spPr>
      </p:pic>
    </p:spTree>
    <p:extLst>
      <p:ext uri="{BB962C8B-B14F-4D97-AF65-F5344CB8AC3E}">
        <p14:creationId xmlns:p14="http://schemas.microsoft.com/office/powerpoint/2010/main" val="405275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585" y="5956112"/>
            <a:ext cx="1812415" cy="9529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34987" y="153884"/>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The most successful English students will…</a:t>
            </a:r>
          </a:p>
        </p:txBody>
      </p:sp>
      <p:sp>
        <p:nvSpPr>
          <p:cNvPr id="5" name="Content Placeholder 2">
            <a:extLst>
              <a:ext uri="{FF2B5EF4-FFF2-40B4-BE49-F238E27FC236}">
                <a16:creationId xmlns:a16="http://schemas.microsoft.com/office/drawing/2014/main" id="{9C482B63-ECE8-5064-B0C0-22F92DF2F5D2}"/>
              </a:ext>
            </a:extLst>
          </p:cNvPr>
          <p:cNvSpPr txBox="1">
            <a:spLocks/>
          </p:cNvSpPr>
          <p:nvPr/>
        </p:nvSpPr>
        <p:spPr>
          <a:xfrm>
            <a:off x="2104874" y="861190"/>
            <a:ext cx="9655754" cy="6053458"/>
          </a:xfrm>
          <a:prstGeom prst="rect">
            <a:avLst/>
          </a:prstGeom>
        </p:spPr>
        <p:txBody>
          <a:bodyPr lIns="91440" tIns="45720" rIns="91440" bIns="45720" anchor="t">
            <a:normAutofit/>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a:cs typeface="Arial" panose="020B0604020202020204" pitchFamily="34" charset="0"/>
              </a:rPr>
              <a:t>Engage well in lessons, and demonstrate this through class contributions, asking questions and completing high quality work </a:t>
            </a:r>
          </a:p>
          <a:p>
            <a:r>
              <a:rPr lang="en-GB" sz="2000">
                <a:cs typeface="Arial" panose="020B0604020202020204" pitchFamily="34" charset="0"/>
              </a:rPr>
              <a:t>Be motivated and focused</a:t>
            </a:r>
          </a:p>
          <a:p>
            <a:r>
              <a:rPr lang="en-GB" sz="2000">
                <a:cs typeface="Arial" panose="020B0604020202020204" pitchFamily="34" charset="0"/>
              </a:rPr>
              <a:t>Re-read all Literature texts </a:t>
            </a:r>
          </a:p>
          <a:p>
            <a:r>
              <a:rPr lang="en-GB" sz="2000">
                <a:cs typeface="Arial"/>
              </a:rPr>
              <a:t>Ask for help in order to improve</a:t>
            </a:r>
          </a:p>
          <a:p>
            <a:r>
              <a:rPr lang="en-GB" sz="2000">
                <a:cs typeface="Arial" panose="020B0604020202020204" pitchFamily="34" charset="0"/>
              </a:rPr>
              <a:t>Be inquisitive and challenge ideas</a:t>
            </a:r>
          </a:p>
          <a:p>
            <a:r>
              <a:rPr lang="en-GB" sz="2000">
                <a:cs typeface="Arial" panose="020B0604020202020204" pitchFamily="34" charset="0"/>
              </a:rPr>
              <a:t>Be organised</a:t>
            </a:r>
          </a:p>
          <a:p>
            <a:r>
              <a:rPr lang="en-GB" sz="2000">
                <a:cs typeface="Arial"/>
              </a:rPr>
              <a:t>Complete home-learning to a </a:t>
            </a:r>
            <a:br>
              <a:rPr lang="en-GB" sz="2000">
                <a:cs typeface="Arial" panose="020B0604020202020204" pitchFamily="34" charset="0"/>
              </a:rPr>
            </a:br>
            <a:r>
              <a:rPr lang="en-GB" sz="2000">
                <a:cs typeface="Arial"/>
              </a:rPr>
              <a:t>high standard and submit on time</a:t>
            </a:r>
          </a:p>
          <a:p>
            <a:r>
              <a:rPr lang="en-GB" sz="2000">
                <a:cs typeface="Arial" panose="020B0604020202020204" pitchFamily="34" charset="0"/>
              </a:rPr>
              <a:t>Listen to feedback and respond </a:t>
            </a:r>
          </a:p>
          <a:p>
            <a:pPr marL="0" indent="0">
              <a:buFont typeface="Arial" panose="020B0604020202020204" pitchFamily="34" charset="0"/>
              <a:buNone/>
            </a:pPr>
            <a:endParaRPr lang="en-GB" sz="2400" b="1">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b="1">
                <a:latin typeface="Arial"/>
                <a:cs typeface="Arial"/>
              </a:rPr>
              <a:t>Most importantly, focus on your own personal goals and aspirations, and remember that everyone is striving for something different. A successful English student isn’t one that achieves a grade 9, but one that works hard and achieves a grade that they will be proud of!</a:t>
            </a:r>
          </a:p>
        </p:txBody>
      </p:sp>
      <p:pic>
        <p:nvPicPr>
          <p:cNvPr id="6" name="Picture 4" descr="How to cope with results day – Hillz 98.6 FM">
            <a:extLst>
              <a:ext uri="{FF2B5EF4-FFF2-40B4-BE49-F238E27FC236}">
                <a16:creationId xmlns:a16="http://schemas.microsoft.com/office/drawing/2014/main" id="{B766E8A8-735D-B292-EC7B-BDB05E516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102" y="1686210"/>
            <a:ext cx="4166690" cy="25595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585" y="5781252"/>
            <a:ext cx="1812415" cy="9529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62282" y="237043"/>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GCSE English myth busters:</a:t>
            </a:r>
          </a:p>
        </p:txBody>
      </p:sp>
      <p:sp>
        <p:nvSpPr>
          <p:cNvPr id="2" name="TextBox 1">
            <a:extLst>
              <a:ext uri="{FF2B5EF4-FFF2-40B4-BE49-F238E27FC236}">
                <a16:creationId xmlns:a16="http://schemas.microsoft.com/office/drawing/2014/main" id="{AC422029-2553-559C-9C1F-354456F22636}"/>
              </a:ext>
            </a:extLst>
          </p:cNvPr>
          <p:cNvSpPr txBox="1"/>
          <p:nvPr/>
        </p:nvSpPr>
        <p:spPr>
          <a:xfrm>
            <a:off x="2197290" y="880284"/>
            <a:ext cx="9210818" cy="646331"/>
          </a:xfrm>
          <a:prstGeom prst="rect">
            <a:avLst/>
          </a:prstGeom>
          <a:solidFill>
            <a:schemeClr val="tx2">
              <a:lumMod val="25000"/>
              <a:lumOff val="75000"/>
            </a:schemeClr>
          </a:solidFill>
          <a:ln>
            <a:solidFill>
              <a:schemeClr val="tx1"/>
            </a:solidFill>
          </a:ln>
        </p:spPr>
        <p:txBody>
          <a:bodyPr wrap="square" rtlCol="0">
            <a:spAutoFit/>
          </a:bodyPr>
          <a:lstStyle/>
          <a:p>
            <a:pPr algn="ctr"/>
            <a:r>
              <a:rPr lang="en-GB" b="1">
                <a:latin typeface="OpenDyslexicAlta" panose="00000500000000000000" pitchFamily="50" charset="0"/>
              </a:rPr>
              <a:t>TikTok and social media English ‘Influencers’ are knowledgeable and qualified </a:t>
            </a:r>
          </a:p>
        </p:txBody>
      </p:sp>
      <p:sp>
        <p:nvSpPr>
          <p:cNvPr id="7" name="Content Placeholder 2">
            <a:extLst>
              <a:ext uri="{FF2B5EF4-FFF2-40B4-BE49-F238E27FC236}">
                <a16:creationId xmlns:a16="http://schemas.microsoft.com/office/drawing/2014/main" id="{D0636EB3-F2A0-9DEC-4056-E7BE1D4E77FB}"/>
              </a:ext>
            </a:extLst>
          </p:cNvPr>
          <p:cNvSpPr txBox="1">
            <a:spLocks/>
          </p:cNvSpPr>
          <p:nvPr/>
        </p:nvSpPr>
        <p:spPr>
          <a:xfrm>
            <a:off x="1848528" y="1659729"/>
            <a:ext cx="9820307" cy="4961227"/>
          </a:xfrm>
          <a:prstGeom prst="rect">
            <a:avLst/>
          </a:prstGeom>
        </p:spPr>
        <p:txBody>
          <a:bodyPr>
            <a:normAutofit fontScale="85000" lnSpcReduction="10000"/>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a:t>Be careful with following and listening to advice given by people on social media regarding English exams. We do not know their credentials. Are they English teachers? Are they qualified to give advice? </a:t>
            </a:r>
            <a:r>
              <a:rPr lang="en-GB" sz="2400" b="1"/>
              <a:t>Your teachers are qualified, highly skilled and experts in these papers </a:t>
            </a:r>
            <a:r>
              <a:rPr lang="en-GB" sz="2400"/>
              <a:t>(some of them are actually examiners!)</a:t>
            </a:r>
          </a:p>
          <a:p>
            <a:endParaRPr lang="en-GB" sz="2400"/>
          </a:p>
          <a:p>
            <a:r>
              <a:rPr lang="en-GB" sz="2400">
                <a:solidFill>
                  <a:srgbClr val="0070C0"/>
                </a:solidFill>
              </a:rPr>
              <a:t>The exam boards have flagged this as a </a:t>
            </a:r>
            <a:r>
              <a:rPr lang="en-GB" sz="2400" b="1">
                <a:solidFill>
                  <a:srgbClr val="0070C0"/>
                </a:solidFill>
              </a:rPr>
              <a:t>major concern for underperformers</a:t>
            </a:r>
            <a:r>
              <a:rPr lang="en-GB" sz="2400">
                <a:solidFill>
                  <a:srgbClr val="0070C0"/>
                </a:solidFill>
              </a:rPr>
              <a:t>.</a:t>
            </a:r>
          </a:p>
          <a:p>
            <a:endParaRPr lang="en-GB" sz="2400">
              <a:solidFill>
                <a:srgbClr val="0070C0"/>
              </a:solidFill>
            </a:endParaRPr>
          </a:p>
          <a:p>
            <a:r>
              <a:rPr lang="en-GB" sz="2400"/>
              <a:t>Social media promotes the use of critical theory (e.g. Freud) but you will gain no additional marks for using these and will waste your time writing about them when you could be exploring more important ideas.</a:t>
            </a:r>
            <a:endParaRPr lang="en-GB" sz="2400">
              <a:solidFill>
                <a:srgbClr val="0070C0"/>
              </a:solidFill>
            </a:endParaRPr>
          </a:p>
          <a:p>
            <a:r>
              <a:rPr lang="en-GB" sz="2400">
                <a:solidFill>
                  <a:srgbClr val="0070C0"/>
                </a:solidFill>
              </a:rPr>
              <a:t>These influencers make predictions about </a:t>
            </a:r>
            <a:br>
              <a:rPr lang="en-GB" sz="2400">
                <a:solidFill>
                  <a:srgbClr val="0070C0"/>
                </a:solidFill>
              </a:rPr>
            </a:br>
            <a:r>
              <a:rPr lang="en-GB" sz="2400">
                <a:solidFill>
                  <a:srgbClr val="0070C0"/>
                </a:solidFill>
              </a:rPr>
              <a:t>exam questions – </a:t>
            </a:r>
            <a:r>
              <a:rPr lang="en-GB" sz="2400" b="1">
                <a:solidFill>
                  <a:srgbClr val="0070C0"/>
                </a:solidFill>
              </a:rPr>
              <a:t>last year not a single </a:t>
            </a:r>
            <a:br>
              <a:rPr lang="en-GB" sz="2400" b="1">
                <a:solidFill>
                  <a:srgbClr val="0070C0"/>
                </a:solidFill>
              </a:rPr>
            </a:br>
            <a:r>
              <a:rPr lang="en-GB" sz="2400" b="1">
                <a:solidFill>
                  <a:srgbClr val="0070C0"/>
                </a:solidFill>
              </a:rPr>
              <a:t>predication was correct.  </a:t>
            </a:r>
          </a:p>
          <a:p>
            <a:r>
              <a:rPr lang="en-GB" sz="2400"/>
              <a:t>Your teachers know you well! </a:t>
            </a:r>
          </a:p>
          <a:p>
            <a:pPr marL="0" indent="0">
              <a:buNone/>
            </a:pPr>
            <a:br>
              <a:rPr lang="en-GB" sz="2400"/>
            </a:br>
            <a:r>
              <a:rPr lang="en-GB" sz="2400" b="1"/>
              <a:t>Trust teachers, not social media.</a:t>
            </a:r>
          </a:p>
        </p:txBody>
      </p:sp>
      <p:pic>
        <p:nvPicPr>
          <p:cNvPr id="8" name="Picture 4" descr="a group of different social media logos">
            <a:extLst>
              <a:ext uri="{FF2B5EF4-FFF2-40B4-BE49-F238E27FC236}">
                <a16:creationId xmlns:a16="http://schemas.microsoft.com/office/drawing/2014/main" id="{ABA52F3D-37D2-85FD-3781-EDB03BEB25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500" t="20455" r="15475" b="21698"/>
          <a:stretch>
            <a:fillRect/>
          </a:stretch>
        </p:blipFill>
        <p:spPr bwMode="auto">
          <a:xfrm>
            <a:off x="8508011" y="4961027"/>
            <a:ext cx="3574672" cy="16681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C5B0A51-AECD-B718-FB4F-52C278093071}"/>
              </a:ext>
            </a:extLst>
          </p:cNvPr>
          <p:cNvPicPr>
            <a:picLocks noChangeAspect="1"/>
          </p:cNvPicPr>
          <p:nvPr/>
        </p:nvPicPr>
        <p:blipFill>
          <a:blip r:embed="rId7"/>
          <a:stretch>
            <a:fillRect/>
          </a:stretch>
        </p:blipFill>
        <p:spPr>
          <a:xfrm>
            <a:off x="10721259" y="197661"/>
            <a:ext cx="1712403" cy="1712403"/>
          </a:xfrm>
          <a:prstGeom prst="rect">
            <a:avLst/>
          </a:prstGeom>
        </p:spPr>
      </p:pic>
    </p:spTree>
    <p:extLst>
      <p:ext uri="{BB962C8B-B14F-4D97-AF65-F5344CB8AC3E}">
        <p14:creationId xmlns:p14="http://schemas.microsoft.com/office/powerpoint/2010/main" val="333425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2239" y="6210574"/>
            <a:ext cx="1065822" cy="5604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62282" y="237043"/>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GCSE English myth busters:</a:t>
            </a:r>
          </a:p>
        </p:txBody>
      </p:sp>
      <p:sp>
        <p:nvSpPr>
          <p:cNvPr id="7" name="Content Placeholder 2">
            <a:extLst>
              <a:ext uri="{FF2B5EF4-FFF2-40B4-BE49-F238E27FC236}">
                <a16:creationId xmlns:a16="http://schemas.microsoft.com/office/drawing/2014/main" id="{D0636EB3-F2A0-9DEC-4056-E7BE1D4E77FB}"/>
              </a:ext>
            </a:extLst>
          </p:cNvPr>
          <p:cNvSpPr txBox="1">
            <a:spLocks/>
          </p:cNvSpPr>
          <p:nvPr/>
        </p:nvSpPr>
        <p:spPr>
          <a:xfrm>
            <a:off x="1848529" y="1659730"/>
            <a:ext cx="10016412" cy="4351338"/>
          </a:xfrm>
          <a:prstGeom prst="rect">
            <a:avLst/>
          </a:prstGeom>
        </p:spPr>
        <p:txBody>
          <a:bodyPr>
            <a:normAutofit/>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b="1"/>
          </a:p>
        </p:txBody>
      </p:sp>
      <p:sp>
        <p:nvSpPr>
          <p:cNvPr id="5" name="TextBox 4">
            <a:extLst>
              <a:ext uri="{FF2B5EF4-FFF2-40B4-BE49-F238E27FC236}">
                <a16:creationId xmlns:a16="http://schemas.microsoft.com/office/drawing/2014/main" id="{ED7CE365-3619-05AC-86FA-DAC63A76F158}"/>
              </a:ext>
            </a:extLst>
          </p:cNvPr>
          <p:cNvSpPr txBox="1"/>
          <p:nvPr/>
        </p:nvSpPr>
        <p:spPr>
          <a:xfrm>
            <a:off x="2483622" y="726410"/>
            <a:ext cx="6722265" cy="369332"/>
          </a:xfrm>
          <a:prstGeom prst="rect">
            <a:avLst/>
          </a:prstGeom>
          <a:solidFill>
            <a:schemeClr val="tx2">
              <a:lumMod val="25000"/>
              <a:lumOff val="75000"/>
            </a:schemeClr>
          </a:solidFill>
          <a:ln>
            <a:solidFill>
              <a:schemeClr val="tx1"/>
            </a:solidFill>
          </a:ln>
        </p:spPr>
        <p:txBody>
          <a:bodyPr wrap="square" rtlCol="0">
            <a:spAutoFit/>
          </a:bodyPr>
          <a:lstStyle/>
          <a:p>
            <a:pPr algn="ctr"/>
            <a:r>
              <a:rPr lang="en-GB" b="1">
                <a:latin typeface="OpenDyslexicAlta" panose="00000500000000000000" pitchFamily="50" charset="0"/>
              </a:rPr>
              <a:t>You only need to pass English Language</a:t>
            </a:r>
            <a:endParaRPr lang="en-GB">
              <a:latin typeface="OpenDyslexicAlta" panose="00000500000000000000" pitchFamily="50" charset="0"/>
            </a:endParaRPr>
          </a:p>
        </p:txBody>
      </p:sp>
      <p:pic>
        <p:nvPicPr>
          <p:cNvPr id="9" name="Picture 8">
            <a:extLst>
              <a:ext uri="{FF2B5EF4-FFF2-40B4-BE49-F238E27FC236}">
                <a16:creationId xmlns:a16="http://schemas.microsoft.com/office/drawing/2014/main" id="{8C5B0A51-AECD-B718-FB4F-52C278093071}"/>
              </a:ext>
            </a:extLst>
          </p:cNvPr>
          <p:cNvPicPr>
            <a:picLocks noChangeAspect="1"/>
          </p:cNvPicPr>
          <p:nvPr/>
        </p:nvPicPr>
        <p:blipFill>
          <a:blip r:embed="rId6"/>
          <a:stretch>
            <a:fillRect/>
          </a:stretch>
        </p:blipFill>
        <p:spPr>
          <a:xfrm>
            <a:off x="8343003" y="-45768"/>
            <a:ext cx="1712403" cy="1712403"/>
          </a:xfrm>
          <a:prstGeom prst="rect">
            <a:avLst/>
          </a:prstGeom>
        </p:spPr>
      </p:pic>
      <p:sp>
        <p:nvSpPr>
          <p:cNvPr id="10" name="TextBox 9">
            <a:extLst>
              <a:ext uri="{FF2B5EF4-FFF2-40B4-BE49-F238E27FC236}">
                <a16:creationId xmlns:a16="http://schemas.microsoft.com/office/drawing/2014/main" id="{3AAE0480-E477-719F-9A16-C00358918288}"/>
              </a:ext>
            </a:extLst>
          </p:cNvPr>
          <p:cNvSpPr txBox="1"/>
          <p:nvPr/>
        </p:nvSpPr>
        <p:spPr>
          <a:xfrm>
            <a:off x="1620909" y="1092620"/>
            <a:ext cx="10529631" cy="5632311"/>
          </a:xfrm>
          <a:prstGeom prst="rect">
            <a:avLst/>
          </a:prstGeom>
          <a:noFill/>
        </p:spPr>
        <p:txBody>
          <a:bodyPr wrap="square">
            <a:spAutoFit/>
          </a:bodyPr>
          <a:lstStyle/>
          <a:p>
            <a:pPr marL="285750" indent="-285750">
              <a:buFont typeface="Arial" panose="020B0604020202020204" pitchFamily="34" charset="0"/>
              <a:buChar char="•"/>
            </a:pPr>
            <a:r>
              <a:rPr lang="en-GB" sz="2000">
                <a:latin typeface="+mn-lt"/>
              </a:rPr>
              <a:t>The Department of Education has made it a requirement for all students to pass at least one of their English GCSEs. </a:t>
            </a:r>
            <a:r>
              <a:rPr lang="en-GB" sz="2000" b="1">
                <a:latin typeface="+mn-lt"/>
              </a:rPr>
              <a:t>It does not have to be Language.</a:t>
            </a:r>
          </a:p>
          <a:p>
            <a:pPr marL="285750" indent="-285750">
              <a:buFont typeface="Arial" panose="020B0604020202020204" pitchFamily="34" charset="0"/>
              <a:buChar char="•"/>
            </a:pPr>
            <a:endParaRPr lang="en-GB" sz="2000" b="1">
              <a:latin typeface="+mn-lt"/>
            </a:endParaRPr>
          </a:p>
          <a:p>
            <a:pPr marL="285750" indent="-285750">
              <a:buFont typeface="Arial" panose="020B0604020202020204" pitchFamily="34" charset="0"/>
              <a:buChar char="•"/>
            </a:pPr>
            <a:r>
              <a:rPr lang="en-GB" sz="2000">
                <a:solidFill>
                  <a:srgbClr val="0070C0"/>
                </a:solidFill>
                <a:latin typeface="+mn-lt"/>
              </a:rPr>
              <a:t>While some courses only require a 4 in one English GCSE, you need to consider life beyond college and 6</a:t>
            </a:r>
            <a:r>
              <a:rPr lang="en-GB" sz="2000" baseline="30000">
                <a:solidFill>
                  <a:srgbClr val="0070C0"/>
                </a:solidFill>
                <a:latin typeface="+mn-lt"/>
              </a:rPr>
              <a:t>th</a:t>
            </a:r>
            <a:r>
              <a:rPr lang="en-GB" sz="2000">
                <a:solidFill>
                  <a:srgbClr val="0070C0"/>
                </a:solidFill>
                <a:latin typeface="+mn-lt"/>
              </a:rPr>
              <a:t> form. Having two English GCSE grades that you can be proud of </a:t>
            </a:r>
            <a:r>
              <a:rPr lang="en-GB" sz="2000" b="1">
                <a:solidFill>
                  <a:srgbClr val="0070C0"/>
                </a:solidFill>
                <a:latin typeface="+mn-lt"/>
              </a:rPr>
              <a:t>will help your future pathways. </a:t>
            </a:r>
          </a:p>
          <a:p>
            <a:pPr marL="285750" indent="-285750">
              <a:buFont typeface="Arial" panose="020B0604020202020204" pitchFamily="34" charset="0"/>
              <a:buChar char="•"/>
            </a:pPr>
            <a:endParaRPr lang="en-GB" sz="2000" b="1">
              <a:solidFill>
                <a:srgbClr val="0070C0"/>
              </a:solidFill>
              <a:latin typeface="+mn-lt"/>
            </a:endParaRPr>
          </a:p>
          <a:p>
            <a:pPr marL="285750" indent="-285750">
              <a:buFont typeface="Arial" panose="020B0604020202020204" pitchFamily="34" charset="0"/>
              <a:buChar char="•"/>
            </a:pPr>
            <a:r>
              <a:rPr lang="en-GB" sz="2000" b="1">
                <a:latin typeface="+mn-lt"/>
              </a:rPr>
              <a:t>Language is not necessarily the easier of the two GCSEs</a:t>
            </a:r>
            <a:r>
              <a:rPr lang="en-GB" sz="2000">
                <a:latin typeface="+mn-lt"/>
              </a:rPr>
              <a:t>. While Language doesn’t rely on memory, you are expected to read, understand and analyse 3 whole texts that you have never seen before. With Literature, you will know the texts inside out and will be able to engage with the questions in a critical way.  </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solidFill>
                  <a:srgbClr val="0070C0"/>
                </a:solidFill>
                <a:latin typeface="+mn-lt"/>
              </a:rPr>
              <a:t>Many students achieve higher in Literature than Language, so </a:t>
            </a:r>
            <a:r>
              <a:rPr lang="en-GB" sz="2000" b="1">
                <a:solidFill>
                  <a:srgbClr val="0070C0"/>
                </a:solidFill>
                <a:latin typeface="+mn-lt"/>
              </a:rPr>
              <a:t>treat both GCSEs equally </a:t>
            </a:r>
            <a:r>
              <a:rPr lang="en-GB" sz="2000">
                <a:solidFill>
                  <a:srgbClr val="0070C0"/>
                </a:solidFill>
                <a:latin typeface="+mn-lt"/>
              </a:rPr>
              <a:t>to achieve your best possible results.</a:t>
            </a:r>
          </a:p>
          <a:p>
            <a:pPr marL="285750" indent="-285750">
              <a:buFont typeface="Arial" panose="020B0604020202020204" pitchFamily="34" charset="0"/>
              <a:buChar char="•"/>
            </a:pPr>
            <a:endParaRPr lang="en-GB" sz="2000">
              <a:solidFill>
                <a:srgbClr val="0070C0"/>
              </a:solidFill>
              <a:latin typeface="+mn-lt"/>
            </a:endParaRPr>
          </a:p>
          <a:p>
            <a:pPr marL="285750" indent="-285750">
              <a:buFont typeface="Arial" panose="020B0604020202020204" pitchFamily="34" charset="0"/>
              <a:buChar char="•"/>
            </a:pPr>
            <a:r>
              <a:rPr lang="en-GB" sz="2000">
                <a:latin typeface="+mn-lt"/>
              </a:rPr>
              <a:t>Neglecting your revision of Literature may result in two dramatically different grades – to a future employer, a grade 5 in language but a grade 2 in Literature may raise some questions.</a:t>
            </a:r>
          </a:p>
        </p:txBody>
      </p:sp>
      <p:pic>
        <p:nvPicPr>
          <p:cNvPr id="12" name="Picture 2" descr="Bookshelf Bookcase School Study Library Books Wood Floor Photography  Backdrop Background - Etsy UK">
            <a:extLst>
              <a:ext uri="{FF2B5EF4-FFF2-40B4-BE49-F238E27FC236}">
                <a16:creationId xmlns:a16="http://schemas.microsoft.com/office/drawing/2014/main" id="{8C6B73F1-DCF8-C162-7C16-64E42AD6B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47" y="5614471"/>
            <a:ext cx="1119761" cy="1119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3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7B54A-4BE3-4E10-923F-5A2D68A365C1}"/>
              </a:ext>
            </a:extLst>
          </p:cNvPr>
          <p:cNvPicPr>
            <a:picLocks noChangeAspect="1"/>
          </p:cNvPicPr>
          <p:nvPr/>
        </p:nvPicPr>
        <p:blipFill>
          <a:blip r:embed="rId2"/>
          <a:stretch>
            <a:fillRect/>
          </a:stretch>
        </p:blipFill>
        <p:spPr>
          <a:xfrm>
            <a:off x="0" y="0"/>
            <a:ext cx="4535424" cy="6858000"/>
          </a:xfrm>
          <a:prstGeom prst="rect">
            <a:avLst/>
          </a:prstGeom>
        </p:spPr>
      </p:pic>
      <p:sp>
        <p:nvSpPr>
          <p:cNvPr id="6" name="Title 5">
            <a:extLst>
              <a:ext uri="{FF2B5EF4-FFF2-40B4-BE49-F238E27FC236}">
                <a16:creationId xmlns:a16="http://schemas.microsoft.com/office/drawing/2014/main" id="{D09DE355-4014-4AE3-8B18-2B6D3C2363BD}"/>
              </a:ext>
            </a:extLst>
          </p:cNvPr>
          <p:cNvSpPr>
            <a:spLocks noGrp="1"/>
          </p:cNvSpPr>
          <p:nvPr>
            <p:ph type="title"/>
          </p:nvPr>
        </p:nvSpPr>
        <p:spPr>
          <a:xfrm>
            <a:off x="2902997" y="1464816"/>
            <a:ext cx="9010835" cy="4901799"/>
          </a:xfrm>
        </p:spPr>
        <p:txBody>
          <a:bodyPr>
            <a:normAutofit/>
          </a:bodyPr>
          <a:lstStyle/>
          <a:p>
            <a:r>
              <a:rPr lang="en-GB" sz="3200" dirty="0">
                <a:solidFill>
                  <a:srgbClr val="2D2B6F"/>
                </a:solidFill>
              </a:rPr>
              <a:t>Give some clear strategies for supporting your child with effective revision</a:t>
            </a:r>
            <a:br>
              <a:rPr lang="en-GB" sz="3200" dirty="0"/>
            </a:br>
            <a:br>
              <a:rPr lang="en-GB" sz="3200" dirty="0"/>
            </a:br>
            <a:r>
              <a:rPr lang="en-GB" sz="3200" dirty="0">
                <a:solidFill>
                  <a:srgbClr val="2D2B6F"/>
                </a:solidFill>
              </a:rPr>
              <a:t>Give advice about health and well-being of young people during what can be a stressful period</a:t>
            </a:r>
            <a:br>
              <a:rPr lang="en-GB" sz="3200" dirty="0"/>
            </a:br>
            <a:br>
              <a:rPr lang="en-GB" sz="3200" dirty="0"/>
            </a:br>
            <a:r>
              <a:rPr lang="en-GB" sz="3200" dirty="0">
                <a:solidFill>
                  <a:srgbClr val="2D2B6F"/>
                </a:solidFill>
              </a:rPr>
              <a:t>Give some specific advice about preparation for core subjects</a:t>
            </a:r>
            <a:endParaRPr lang="en-GB" sz="3200" dirty="0"/>
          </a:p>
        </p:txBody>
      </p:sp>
      <p:sp>
        <p:nvSpPr>
          <p:cNvPr id="2" name="TextBox 1">
            <a:extLst>
              <a:ext uri="{FF2B5EF4-FFF2-40B4-BE49-F238E27FC236}">
                <a16:creationId xmlns:a16="http://schemas.microsoft.com/office/drawing/2014/main" id="{4FD75DEE-6131-43E8-86A0-F92EC9EC308C}"/>
              </a:ext>
            </a:extLst>
          </p:cNvPr>
          <p:cNvSpPr txBox="1"/>
          <p:nvPr/>
        </p:nvSpPr>
        <p:spPr>
          <a:xfrm>
            <a:off x="4535424" y="296323"/>
            <a:ext cx="6659318" cy="677108"/>
          </a:xfrm>
          <a:prstGeom prst="rect">
            <a:avLst/>
          </a:prstGeom>
          <a:noFill/>
        </p:spPr>
        <p:txBody>
          <a:bodyPr wrap="square" rtlCol="0">
            <a:spAutoFit/>
          </a:bodyPr>
          <a:lstStyle/>
          <a:p>
            <a:r>
              <a:rPr lang="en-GB" sz="3800">
                <a:solidFill>
                  <a:srgbClr val="2D2B6F"/>
                </a:solidFill>
              </a:rPr>
              <a:t>Purpose of the evening</a:t>
            </a:r>
          </a:p>
        </p:txBody>
      </p:sp>
    </p:spTree>
    <p:extLst>
      <p:ext uri="{BB962C8B-B14F-4D97-AF65-F5344CB8AC3E}">
        <p14:creationId xmlns:p14="http://schemas.microsoft.com/office/powerpoint/2010/main" val="1659990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585" y="5781252"/>
            <a:ext cx="1812415" cy="9529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62282" y="237043"/>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GCSE English myth busters:</a:t>
            </a:r>
          </a:p>
        </p:txBody>
      </p:sp>
      <p:sp>
        <p:nvSpPr>
          <p:cNvPr id="7" name="Content Placeholder 2">
            <a:extLst>
              <a:ext uri="{FF2B5EF4-FFF2-40B4-BE49-F238E27FC236}">
                <a16:creationId xmlns:a16="http://schemas.microsoft.com/office/drawing/2014/main" id="{D0636EB3-F2A0-9DEC-4056-E7BE1D4E77FB}"/>
              </a:ext>
            </a:extLst>
          </p:cNvPr>
          <p:cNvSpPr txBox="1">
            <a:spLocks/>
          </p:cNvSpPr>
          <p:nvPr/>
        </p:nvSpPr>
        <p:spPr>
          <a:xfrm>
            <a:off x="1848529" y="1659730"/>
            <a:ext cx="10016412" cy="4351338"/>
          </a:xfrm>
          <a:prstGeom prst="rect">
            <a:avLst/>
          </a:prstGeom>
        </p:spPr>
        <p:txBody>
          <a:bodyPr>
            <a:normAutofit/>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b="1"/>
          </a:p>
        </p:txBody>
      </p:sp>
      <p:sp>
        <p:nvSpPr>
          <p:cNvPr id="10" name="TextBox 9">
            <a:extLst>
              <a:ext uri="{FF2B5EF4-FFF2-40B4-BE49-F238E27FC236}">
                <a16:creationId xmlns:a16="http://schemas.microsoft.com/office/drawing/2014/main" id="{3AAE0480-E477-719F-9A16-C00358918288}"/>
              </a:ext>
            </a:extLst>
          </p:cNvPr>
          <p:cNvSpPr txBox="1"/>
          <p:nvPr/>
        </p:nvSpPr>
        <p:spPr>
          <a:xfrm>
            <a:off x="1654639" y="1877651"/>
            <a:ext cx="7213584" cy="4524315"/>
          </a:xfrm>
          <a:prstGeom prst="rect">
            <a:avLst/>
          </a:prstGeom>
          <a:noFill/>
        </p:spPr>
        <p:txBody>
          <a:bodyPr wrap="square">
            <a:spAutoFit/>
          </a:bodyPr>
          <a:lstStyle/>
          <a:p>
            <a:r>
              <a:rPr lang="en-GB" sz="2400" b="1">
                <a:solidFill>
                  <a:schemeClr val="tx1"/>
                </a:solidFill>
              </a:rPr>
              <a:t>You cannot learn exact responses and gain top marks</a:t>
            </a:r>
            <a:r>
              <a:rPr lang="en-GB" sz="2400">
                <a:solidFill>
                  <a:schemeClr val="tx1"/>
                </a:solidFill>
              </a:rPr>
              <a:t>. You have to be able to adapt your ideas to the questions you are faced with. Forcing a pre-planned response will hinder your marks.</a:t>
            </a:r>
          </a:p>
          <a:p>
            <a:endParaRPr lang="en-GB" sz="2400">
              <a:solidFill>
                <a:schemeClr val="tx1"/>
              </a:solidFill>
            </a:endParaRPr>
          </a:p>
          <a:p>
            <a:r>
              <a:rPr lang="en-GB" sz="2400">
                <a:solidFill>
                  <a:srgbClr val="0070C0"/>
                </a:solidFill>
              </a:rPr>
              <a:t>Use the </a:t>
            </a:r>
            <a:r>
              <a:rPr lang="en-GB" sz="2400" b="1">
                <a:solidFill>
                  <a:srgbClr val="0070C0"/>
                </a:solidFill>
              </a:rPr>
              <a:t>past paper questions to practice </a:t>
            </a:r>
            <a:r>
              <a:rPr lang="en-GB" sz="2400">
                <a:solidFill>
                  <a:srgbClr val="0070C0"/>
                </a:solidFill>
              </a:rPr>
              <a:t>using the ideas we discuss in class. Build confidence in your ability to answer any English question and you won’t need to rely on pre-planned responses.</a:t>
            </a:r>
          </a:p>
          <a:p>
            <a:endParaRPr lang="en-GB" sz="2400">
              <a:solidFill>
                <a:srgbClr val="0070C0"/>
              </a:solidFill>
            </a:endParaRPr>
          </a:p>
          <a:p>
            <a:r>
              <a:rPr lang="en-GB" sz="2400">
                <a:solidFill>
                  <a:schemeClr val="tx1"/>
                </a:solidFill>
              </a:rPr>
              <a:t>This is another suggestion promoted by social media influencers which is damaging student outcomes</a:t>
            </a:r>
            <a:endParaRPr lang="en-GB" sz="2400">
              <a:latin typeface="OpenDyslexicAlta" panose="00000500000000000000" pitchFamily="50" charset="0"/>
            </a:endParaRPr>
          </a:p>
        </p:txBody>
      </p:sp>
      <p:pic>
        <p:nvPicPr>
          <p:cNvPr id="2" name="Picture 1">
            <a:extLst>
              <a:ext uri="{FF2B5EF4-FFF2-40B4-BE49-F238E27FC236}">
                <a16:creationId xmlns:a16="http://schemas.microsoft.com/office/drawing/2014/main" id="{1B65C4CA-AE2E-E879-1310-13B7C7521449}"/>
              </a:ext>
            </a:extLst>
          </p:cNvPr>
          <p:cNvPicPr>
            <a:picLocks noChangeAspect="1"/>
          </p:cNvPicPr>
          <p:nvPr/>
        </p:nvPicPr>
        <p:blipFill>
          <a:blip r:embed="rId6"/>
          <a:stretch>
            <a:fillRect/>
          </a:stretch>
        </p:blipFill>
        <p:spPr>
          <a:xfrm>
            <a:off x="8975849" y="2368908"/>
            <a:ext cx="3209544" cy="3209544"/>
          </a:xfrm>
          <a:prstGeom prst="rect">
            <a:avLst/>
          </a:prstGeom>
        </p:spPr>
      </p:pic>
      <p:sp>
        <p:nvSpPr>
          <p:cNvPr id="6" name="TextBox 5">
            <a:extLst>
              <a:ext uri="{FF2B5EF4-FFF2-40B4-BE49-F238E27FC236}">
                <a16:creationId xmlns:a16="http://schemas.microsoft.com/office/drawing/2014/main" id="{E881ACC1-C536-E738-7F64-671877D434C3}"/>
              </a:ext>
            </a:extLst>
          </p:cNvPr>
          <p:cNvSpPr txBox="1"/>
          <p:nvPr/>
        </p:nvSpPr>
        <p:spPr>
          <a:xfrm>
            <a:off x="2036725" y="1105602"/>
            <a:ext cx="8118549" cy="369332"/>
          </a:xfrm>
          <a:prstGeom prst="rect">
            <a:avLst/>
          </a:prstGeom>
          <a:solidFill>
            <a:schemeClr val="tx2">
              <a:lumMod val="25000"/>
              <a:lumOff val="75000"/>
            </a:schemeClr>
          </a:solidFill>
          <a:ln>
            <a:solidFill>
              <a:schemeClr val="tx1"/>
            </a:solidFill>
          </a:ln>
        </p:spPr>
        <p:txBody>
          <a:bodyPr wrap="square" rtlCol="0">
            <a:spAutoFit/>
          </a:bodyPr>
          <a:lstStyle/>
          <a:p>
            <a:pPr algn="ctr"/>
            <a:r>
              <a:rPr lang="en-GB" b="1">
                <a:latin typeface="OpenDyslexicAlta" panose="00000500000000000000" pitchFamily="50" charset="0"/>
              </a:rPr>
              <a:t>You can pre-learn responses to all English questions </a:t>
            </a:r>
            <a:endParaRPr lang="en-GB">
              <a:latin typeface="OpenDyslexicAlta" panose="00000500000000000000" pitchFamily="50" charset="0"/>
            </a:endParaRPr>
          </a:p>
        </p:txBody>
      </p:sp>
      <p:pic>
        <p:nvPicPr>
          <p:cNvPr id="9" name="Picture 8">
            <a:extLst>
              <a:ext uri="{FF2B5EF4-FFF2-40B4-BE49-F238E27FC236}">
                <a16:creationId xmlns:a16="http://schemas.microsoft.com/office/drawing/2014/main" id="{8C5B0A51-AECD-B718-FB4F-52C278093071}"/>
              </a:ext>
            </a:extLst>
          </p:cNvPr>
          <p:cNvPicPr>
            <a:picLocks noChangeAspect="1"/>
          </p:cNvPicPr>
          <p:nvPr/>
        </p:nvPicPr>
        <p:blipFill>
          <a:blip r:embed="rId7"/>
          <a:stretch>
            <a:fillRect/>
          </a:stretch>
        </p:blipFill>
        <p:spPr>
          <a:xfrm>
            <a:off x="9044893" y="544350"/>
            <a:ext cx="1712403" cy="1712403"/>
          </a:xfrm>
          <a:prstGeom prst="rect">
            <a:avLst/>
          </a:prstGeom>
        </p:spPr>
      </p:pic>
    </p:spTree>
    <p:extLst>
      <p:ext uri="{BB962C8B-B14F-4D97-AF65-F5344CB8AC3E}">
        <p14:creationId xmlns:p14="http://schemas.microsoft.com/office/powerpoint/2010/main" val="124485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585" y="5781252"/>
            <a:ext cx="1812415" cy="9529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62282" y="237043"/>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GCSE English myth busters:</a:t>
            </a:r>
          </a:p>
        </p:txBody>
      </p:sp>
      <p:sp>
        <p:nvSpPr>
          <p:cNvPr id="7" name="Content Placeholder 2">
            <a:extLst>
              <a:ext uri="{FF2B5EF4-FFF2-40B4-BE49-F238E27FC236}">
                <a16:creationId xmlns:a16="http://schemas.microsoft.com/office/drawing/2014/main" id="{D0636EB3-F2A0-9DEC-4056-E7BE1D4E77FB}"/>
              </a:ext>
            </a:extLst>
          </p:cNvPr>
          <p:cNvSpPr txBox="1">
            <a:spLocks/>
          </p:cNvSpPr>
          <p:nvPr/>
        </p:nvSpPr>
        <p:spPr>
          <a:xfrm>
            <a:off x="1848529" y="1659730"/>
            <a:ext cx="10016412" cy="4351338"/>
          </a:xfrm>
          <a:prstGeom prst="rect">
            <a:avLst/>
          </a:prstGeom>
        </p:spPr>
        <p:txBody>
          <a:bodyPr>
            <a:normAutofit/>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b="1"/>
          </a:p>
        </p:txBody>
      </p:sp>
      <p:sp>
        <p:nvSpPr>
          <p:cNvPr id="10" name="TextBox 9">
            <a:extLst>
              <a:ext uri="{FF2B5EF4-FFF2-40B4-BE49-F238E27FC236}">
                <a16:creationId xmlns:a16="http://schemas.microsoft.com/office/drawing/2014/main" id="{3AAE0480-E477-719F-9A16-C00358918288}"/>
              </a:ext>
            </a:extLst>
          </p:cNvPr>
          <p:cNvSpPr txBox="1"/>
          <p:nvPr/>
        </p:nvSpPr>
        <p:spPr>
          <a:xfrm>
            <a:off x="1654639" y="1877651"/>
            <a:ext cx="7213584" cy="5262979"/>
          </a:xfrm>
          <a:prstGeom prst="rect">
            <a:avLst/>
          </a:prstGeom>
          <a:noFill/>
        </p:spPr>
        <p:txBody>
          <a:bodyPr wrap="square" lIns="91440" tIns="45720" rIns="91440" bIns="45720" anchor="t">
            <a:spAutoFit/>
          </a:bodyPr>
          <a:lstStyle/>
          <a:p>
            <a:r>
              <a:rPr lang="en-GB" sz="2400">
                <a:solidFill>
                  <a:schemeClr val="tx1"/>
                </a:solidFill>
              </a:rPr>
              <a:t>There is no pattern to Literature questions, so be prepared for themes, characters and poems to be repeated. </a:t>
            </a:r>
          </a:p>
          <a:p>
            <a:endParaRPr lang="en-GB" sz="2400">
              <a:solidFill>
                <a:schemeClr val="tx1"/>
              </a:solidFill>
            </a:endParaRPr>
          </a:p>
          <a:p>
            <a:r>
              <a:rPr lang="en-GB" sz="2400">
                <a:solidFill>
                  <a:srgbClr val="0070C0"/>
                </a:solidFill>
              </a:rPr>
              <a:t>Do not waste time working out which poems you don’t think will come up, because there is no reason why a poem couldn’t be used two years in a row.</a:t>
            </a:r>
          </a:p>
          <a:p>
            <a:endParaRPr lang="en-GB" sz="2400">
              <a:solidFill>
                <a:srgbClr val="0070C0"/>
              </a:solidFill>
            </a:endParaRPr>
          </a:p>
          <a:p>
            <a:r>
              <a:rPr lang="en-GB" sz="2400"/>
              <a:t>While some poems are much more challenging than others (Tissue, My Last Duchess…), they are still equally as likely to come up. Don’t avoid the challenging ones!</a:t>
            </a:r>
          </a:p>
          <a:p>
            <a:endParaRPr lang="en-GB" sz="2400">
              <a:latin typeface="OpenDyslexicAlta" panose="00000500000000000000" pitchFamily="50" charset="0"/>
            </a:endParaRPr>
          </a:p>
        </p:txBody>
      </p:sp>
      <p:sp>
        <p:nvSpPr>
          <p:cNvPr id="5" name="TextBox 4">
            <a:extLst>
              <a:ext uri="{FF2B5EF4-FFF2-40B4-BE49-F238E27FC236}">
                <a16:creationId xmlns:a16="http://schemas.microsoft.com/office/drawing/2014/main" id="{8E346141-EA2B-BEFC-0F33-C8B1512BC750}"/>
              </a:ext>
            </a:extLst>
          </p:cNvPr>
          <p:cNvSpPr txBox="1"/>
          <p:nvPr/>
        </p:nvSpPr>
        <p:spPr>
          <a:xfrm>
            <a:off x="2181065" y="1119113"/>
            <a:ext cx="7466156" cy="369332"/>
          </a:xfrm>
          <a:prstGeom prst="rect">
            <a:avLst/>
          </a:prstGeom>
          <a:solidFill>
            <a:schemeClr val="tx2">
              <a:lumMod val="25000"/>
              <a:lumOff val="75000"/>
            </a:schemeClr>
          </a:solidFill>
          <a:ln>
            <a:solidFill>
              <a:schemeClr val="tx1"/>
            </a:solidFill>
          </a:ln>
        </p:spPr>
        <p:txBody>
          <a:bodyPr wrap="square" rtlCol="0">
            <a:spAutoFit/>
          </a:bodyPr>
          <a:lstStyle/>
          <a:p>
            <a:pPr algn="ctr"/>
            <a:r>
              <a:rPr lang="en-GB" b="1">
                <a:latin typeface="OpenDyslexicAlta" panose="00000500000000000000" pitchFamily="50" charset="0"/>
              </a:rPr>
              <a:t>Questions will never be repeated in exams</a:t>
            </a:r>
          </a:p>
        </p:txBody>
      </p:sp>
      <p:pic>
        <p:nvPicPr>
          <p:cNvPr id="9" name="Picture 8">
            <a:extLst>
              <a:ext uri="{FF2B5EF4-FFF2-40B4-BE49-F238E27FC236}">
                <a16:creationId xmlns:a16="http://schemas.microsoft.com/office/drawing/2014/main" id="{8C5B0A51-AECD-B718-FB4F-52C278093071}"/>
              </a:ext>
            </a:extLst>
          </p:cNvPr>
          <p:cNvPicPr>
            <a:picLocks noChangeAspect="1"/>
          </p:cNvPicPr>
          <p:nvPr/>
        </p:nvPicPr>
        <p:blipFill>
          <a:blip r:embed="rId6"/>
          <a:stretch>
            <a:fillRect/>
          </a:stretch>
        </p:blipFill>
        <p:spPr>
          <a:xfrm>
            <a:off x="8631068" y="530839"/>
            <a:ext cx="1712403" cy="1712403"/>
          </a:xfrm>
          <a:prstGeom prst="rect">
            <a:avLst/>
          </a:prstGeom>
        </p:spPr>
      </p:pic>
      <p:pic>
        <p:nvPicPr>
          <p:cNvPr id="8" name="Picture 2" descr="GCSE English AQA Poetry Guide - Power &amp; Conflict Anthology inc. Online  Edition, Audio &amp; Quizzes | CGP Books">
            <a:extLst>
              <a:ext uri="{FF2B5EF4-FFF2-40B4-BE49-F238E27FC236}">
                <a16:creationId xmlns:a16="http://schemas.microsoft.com/office/drawing/2014/main" id="{BCBBE185-66FD-103F-7167-52C8F340C7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9928" y="2076719"/>
            <a:ext cx="2695854" cy="380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8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2E3CE-B562-44C0-9371-029196086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1FC433BE-9900-41AC-B4AE-618674A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29E65FC3-8F42-4F4E-BDD1-658714901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585" y="5781252"/>
            <a:ext cx="1812415" cy="9529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34E04A-AB2C-AB0E-07C4-0A828DD8CAC9}"/>
              </a:ext>
            </a:extLst>
          </p:cNvPr>
          <p:cNvSpPr txBox="1">
            <a:spLocks/>
          </p:cNvSpPr>
          <p:nvPr/>
        </p:nvSpPr>
        <p:spPr>
          <a:xfrm>
            <a:off x="2462282" y="237043"/>
            <a:ext cx="10515600" cy="978713"/>
          </a:xfrm>
          <a:prstGeom prst="rect">
            <a:avLst/>
          </a:prstGeom>
        </p:spPr>
        <p:txBody>
          <a:bodyPr>
            <a:normAutofit fontScale="97500"/>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GB" sz="3600">
                <a:latin typeface="Arial" panose="020B0604020202020204" pitchFamily="34" charset="0"/>
                <a:cs typeface="Arial" panose="020B0604020202020204" pitchFamily="34" charset="0"/>
              </a:rPr>
              <a:t>GCSE English myth busters:</a:t>
            </a:r>
          </a:p>
        </p:txBody>
      </p:sp>
      <p:sp>
        <p:nvSpPr>
          <p:cNvPr id="7" name="Content Placeholder 2">
            <a:extLst>
              <a:ext uri="{FF2B5EF4-FFF2-40B4-BE49-F238E27FC236}">
                <a16:creationId xmlns:a16="http://schemas.microsoft.com/office/drawing/2014/main" id="{D0636EB3-F2A0-9DEC-4056-E7BE1D4E77FB}"/>
              </a:ext>
            </a:extLst>
          </p:cNvPr>
          <p:cNvSpPr txBox="1">
            <a:spLocks/>
          </p:cNvSpPr>
          <p:nvPr/>
        </p:nvSpPr>
        <p:spPr>
          <a:xfrm>
            <a:off x="1848529" y="1659730"/>
            <a:ext cx="10016412" cy="4351338"/>
          </a:xfrm>
          <a:prstGeom prst="rect">
            <a:avLst/>
          </a:prstGeom>
        </p:spPr>
        <p:txBody>
          <a:bodyPr>
            <a:normAutofit/>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b="1"/>
          </a:p>
        </p:txBody>
      </p:sp>
      <p:sp>
        <p:nvSpPr>
          <p:cNvPr id="10" name="TextBox 9">
            <a:extLst>
              <a:ext uri="{FF2B5EF4-FFF2-40B4-BE49-F238E27FC236}">
                <a16:creationId xmlns:a16="http://schemas.microsoft.com/office/drawing/2014/main" id="{3AAE0480-E477-719F-9A16-C00358918288}"/>
              </a:ext>
            </a:extLst>
          </p:cNvPr>
          <p:cNvSpPr txBox="1"/>
          <p:nvPr/>
        </p:nvSpPr>
        <p:spPr>
          <a:xfrm>
            <a:off x="1654639" y="1877651"/>
            <a:ext cx="7213584" cy="4524315"/>
          </a:xfrm>
          <a:prstGeom prst="rect">
            <a:avLst/>
          </a:prstGeom>
          <a:noFill/>
        </p:spPr>
        <p:txBody>
          <a:bodyPr wrap="square">
            <a:spAutoFit/>
          </a:bodyPr>
          <a:lstStyle/>
          <a:p>
            <a:r>
              <a:rPr lang="en-GB" sz="2400">
                <a:solidFill>
                  <a:schemeClr val="tx1"/>
                </a:solidFill>
              </a:rPr>
              <a:t>Using ambitious vocabulary may have a negative impact on your results if they aren’t used </a:t>
            </a:r>
            <a:r>
              <a:rPr lang="en-GB" sz="2400" b="1">
                <a:solidFill>
                  <a:schemeClr val="tx1"/>
                </a:solidFill>
              </a:rPr>
              <a:t>correctly. </a:t>
            </a:r>
            <a:r>
              <a:rPr lang="en-GB" sz="2400">
                <a:solidFill>
                  <a:schemeClr val="tx1"/>
                </a:solidFill>
              </a:rPr>
              <a:t>This is particularly true of Literature because it may mean that your responses lack clarity (unclear ideas).</a:t>
            </a:r>
          </a:p>
          <a:p>
            <a:endParaRPr lang="en-GB" sz="2400">
              <a:solidFill>
                <a:schemeClr val="tx1"/>
              </a:solidFill>
            </a:endParaRPr>
          </a:p>
          <a:p>
            <a:r>
              <a:rPr lang="en-GB" sz="2400">
                <a:solidFill>
                  <a:srgbClr val="0070C0"/>
                </a:solidFill>
              </a:rPr>
              <a:t>Focus on making sure your responses are written very clearly and precisely.</a:t>
            </a:r>
          </a:p>
          <a:p>
            <a:endParaRPr lang="en-GB" sz="2400">
              <a:solidFill>
                <a:srgbClr val="0070C0"/>
              </a:solidFill>
            </a:endParaRPr>
          </a:p>
          <a:p>
            <a:r>
              <a:rPr lang="en-GB" sz="2400">
                <a:solidFill>
                  <a:schemeClr val="tx1"/>
                </a:solidFill>
              </a:rPr>
              <a:t>Knowing and understanding the texts is far more important than knowing fancy terminology and vocabulary.</a:t>
            </a:r>
          </a:p>
          <a:p>
            <a:endParaRPr lang="en-GB" sz="2400">
              <a:latin typeface="OpenDyslexicAlta" panose="00000500000000000000" pitchFamily="50" charset="0"/>
            </a:endParaRPr>
          </a:p>
        </p:txBody>
      </p:sp>
      <p:pic>
        <p:nvPicPr>
          <p:cNvPr id="2" name="Picture 2" descr="How Words Enter the Dictionary | Trusted Since 1922">
            <a:extLst>
              <a:ext uri="{FF2B5EF4-FFF2-40B4-BE49-F238E27FC236}">
                <a16:creationId xmlns:a16="http://schemas.microsoft.com/office/drawing/2014/main" id="{6ADED623-EDF2-B580-BE32-012A390214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6329" y="2263455"/>
            <a:ext cx="3272502" cy="3143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171241-32EA-BF01-4EB7-C6844195D0C0}"/>
              </a:ext>
            </a:extLst>
          </p:cNvPr>
          <p:cNvSpPr txBox="1"/>
          <p:nvPr/>
        </p:nvSpPr>
        <p:spPr>
          <a:xfrm>
            <a:off x="1848529" y="1181124"/>
            <a:ext cx="9223710" cy="369332"/>
          </a:xfrm>
          <a:prstGeom prst="rect">
            <a:avLst/>
          </a:prstGeom>
          <a:solidFill>
            <a:schemeClr val="tx2">
              <a:lumMod val="25000"/>
              <a:lumOff val="75000"/>
            </a:schemeClr>
          </a:solidFill>
          <a:ln>
            <a:solidFill>
              <a:schemeClr val="tx1"/>
            </a:solidFill>
          </a:ln>
        </p:spPr>
        <p:txBody>
          <a:bodyPr wrap="square" rtlCol="0">
            <a:spAutoFit/>
          </a:bodyPr>
          <a:lstStyle/>
          <a:p>
            <a:pPr algn="ctr"/>
            <a:r>
              <a:rPr lang="en-GB" b="1">
                <a:latin typeface="OpenDyslexicAlta" panose="00000500000000000000" pitchFamily="50" charset="0"/>
              </a:rPr>
              <a:t>Overly ambitious and complex vocabulary will guarantee a high grade </a:t>
            </a:r>
          </a:p>
        </p:txBody>
      </p:sp>
      <p:pic>
        <p:nvPicPr>
          <p:cNvPr id="9" name="Picture 8">
            <a:extLst>
              <a:ext uri="{FF2B5EF4-FFF2-40B4-BE49-F238E27FC236}">
                <a16:creationId xmlns:a16="http://schemas.microsoft.com/office/drawing/2014/main" id="{8C5B0A51-AECD-B718-FB4F-52C278093071}"/>
              </a:ext>
            </a:extLst>
          </p:cNvPr>
          <p:cNvPicPr>
            <a:picLocks noChangeAspect="1"/>
          </p:cNvPicPr>
          <p:nvPr/>
        </p:nvPicPr>
        <p:blipFill>
          <a:blip r:embed="rId7"/>
          <a:stretch>
            <a:fillRect/>
          </a:stretch>
        </p:blipFill>
        <p:spPr>
          <a:xfrm>
            <a:off x="10249483" y="497547"/>
            <a:ext cx="1712403" cy="1712403"/>
          </a:xfrm>
          <a:prstGeom prst="rect">
            <a:avLst/>
          </a:prstGeom>
        </p:spPr>
      </p:pic>
    </p:spTree>
    <p:extLst>
      <p:ext uri="{BB962C8B-B14F-4D97-AF65-F5344CB8AC3E}">
        <p14:creationId xmlns:p14="http://schemas.microsoft.com/office/powerpoint/2010/main" val="164942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A1CD9-5C55-D76A-A44D-A66DB9AF6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A56C1-A1BA-607F-BE7F-D265E7E4893D}"/>
              </a:ext>
            </a:extLst>
          </p:cNvPr>
          <p:cNvSpPr>
            <a:spLocks noGrp="1"/>
          </p:cNvSpPr>
          <p:nvPr>
            <p:ph type="title"/>
          </p:nvPr>
        </p:nvSpPr>
        <p:spPr>
          <a:xfrm>
            <a:off x="3216946" y="-128651"/>
            <a:ext cx="8974494" cy="1325563"/>
          </a:xfrm>
        </p:spPr>
        <p:txBody>
          <a:bodyPr>
            <a:normAutofit/>
          </a:bodyPr>
          <a:lstStyle/>
          <a:p>
            <a:r>
              <a:rPr lang="en-GB" sz="4000">
                <a:latin typeface="OpenDyslexicAlta"/>
              </a:rPr>
              <a:t>GCSE English Language</a:t>
            </a:r>
            <a:r>
              <a:rPr lang="en-GB" sz="5400">
                <a:latin typeface="OpenDyslexicAlta"/>
              </a:rPr>
              <a:t> </a:t>
            </a:r>
          </a:p>
        </p:txBody>
      </p:sp>
      <p:pic>
        <p:nvPicPr>
          <p:cNvPr id="4" name="Picture 3">
            <a:extLst>
              <a:ext uri="{FF2B5EF4-FFF2-40B4-BE49-F238E27FC236}">
                <a16:creationId xmlns:a16="http://schemas.microsoft.com/office/drawing/2014/main" id="{88B9ABE8-3366-3D81-6A9F-E972EECBB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A2F34A0D-5CAA-8483-71E8-7CA33091BA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20" name="Picture 2" descr="serious breaches ...">
            <a:extLst>
              <a:ext uri="{FF2B5EF4-FFF2-40B4-BE49-F238E27FC236}">
                <a16:creationId xmlns:a16="http://schemas.microsoft.com/office/drawing/2014/main" id="{BE05BF78-E23F-A1E2-3BB1-D3023B80E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7579" y="6143330"/>
            <a:ext cx="1625509" cy="708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EB8C93-B390-EBAC-D65F-81FFBF74206F}"/>
              </a:ext>
            </a:extLst>
          </p:cNvPr>
          <p:cNvSpPr txBox="1"/>
          <p:nvPr/>
        </p:nvSpPr>
        <p:spPr>
          <a:xfrm>
            <a:off x="1764102" y="1518824"/>
            <a:ext cx="434742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enDyslexicAlta"/>
              </a:rPr>
              <a:t>How do I revise for English?</a:t>
            </a:r>
            <a:endParaRPr lang="en-US">
              <a:ea typeface="Calibri"/>
              <a:cs typeface="Calibri"/>
            </a:endParaRPr>
          </a:p>
          <a:p>
            <a:pPr marL="285750" indent="-285750">
              <a:buFont typeface="Arial"/>
              <a:buChar char="•"/>
            </a:pPr>
            <a:r>
              <a:rPr lang="en-US">
                <a:latin typeface="OpenDyslexicAlta"/>
              </a:rPr>
              <a:t>Home-learning booklets</a:t>
            </a:r>
            <a:endParaRPr lang="en-US">
              <a:ea typeface="Calibri"/>
              <a:cs typeface="Calibri"/>
            </a:endParaRPr>
          </a:p>
          <a:p>
            <a:pPr marL="285750" indent="-285750">
              <a:buFont typeface="Arial"/>
              <a:buChar char="•"/>
            </a:pPr>
            <a:r>
              <a:rPr lang="en-US">
                <a:latin typeface="OpenDyslexicAlta"/>
              </a:rPr>
              <a:t>Exam questions</a:t>
            </a:r>
            <a:endParaRPr lang="en-US">
              <a:ea typeface="Calibri"/>
              <a:cs typeface="Calibri"/>
            </a:endParaRPr>
          </a:p>
          <a:p>
            <a:pPr marL="285750" indent="-285750">
              <a:buFont typeface="Arial"/>
              <a:buChar char="•"/>
            </a:pPr>
            <a:r>
              <a:rPr lang="en-US">
                <a:latin typeface="OpenDyslexicAlta"/>
              </a:rPr>
              <a:t>Revise </a:t>
            </a:r>
            <a:r>
              <a:rPr lang="en-US" u="sng">
                <a:solidFill>
                  <a:srgbClr val="FF0000"/>
                </a:solidFill>
                <a:latin typeface="OpenDyslexicAlta"/>
              </a:rPr>
              <a:t>writing frames</a:t>
            </a:r>
            <a:endParaRPr lang="en-US" u="sng">
              <a:solidFill>
                <a:srgbClr val="FF0000"/>
              </a:solidFill>
              <a:ea typeface="Calibri"/>
              <a:cs typeface="Calibri"/>
            </a:endParaRPr>
          </a:p>
          <a:p>
            <a:pPr marL="285750" indent="-285750">
              <a:buFont typeface="Arial"/>
              <a:buChar char="•"/>
            </a:pPr>
            <a:r>
              <a:rPr lang="en-US" err="1">
                <a:latin typeface="OpenDyslexicAlta"/>
              </a:rPr>
              <a:t>Tassomai</a:t>
            </a:r>
            <a:r>
              <a:rPr lang="en-US">
                <a:latin typeface="OpenDyslexicAlta"/>
              </a:rPr>
              <a:t>  </a:t>
            </a:r>
            <a:endParaRPr lang="en-US">
              <a:ea typeface="Calibri"/>
              <a:cs typeface="Calibri"/>
            </a:endParaRPr>
          </a:p>
          <a:p>
            <a:pPr marL="285750" indent="-285750">
              <a:buFont typeface="Arial"/>
              <a:buChar char="•"/>
            </a:pPr>
            <a:r>
              <a:rPr lang="en-US">
                <a:latin typeface="OpenDyslexicAlta"/>
              </a:rPr>
              <a:t>Yellow Knowledge </a:t>
            </a:r>
            <a:r>
              <a:rPr lang="en-US" err="1">
                <a:latin typeface="OpenDyslexicAlta"/>
              </a:rPr>
              <a:t>Organiser</a:t>
            </a:r>
            <a:r>
              <a:rPr lang="en-US">
                <a:latin typeface="OpenDyslexicAlta"/>
              </a:rPr>
              <a:t> </a:t>
            </a:r>
          </a:p>
          <a:p>
            <a:endParaRPr lang="en-US" b="1">
              <a:latin typeface="OpenDyslexicAlta"/>
            </a:endParaRPr>
          </a:p>
          <a:p>
            <a:r>
              <a:rPr lang="en-US">
                <a:latin typeface="OpenDyslexicAlta"/>
              </a:rPr>
              <a:t>AQA website:  </a:t>
            </a:r>
            <a:endParaRPr lang="en-US">
              <a:ea typeface="Calibri"/>
              <a:cs typeface="Calibri"/>
            </a:endParaRPr>
          </a:p>
          <a:p>
            <a:pPr marL="285750" indent="-285750">
              <a:buFont typeface="Arial"/>
              <a:buChar char="•"/>
            </a:pPr>
            <a:r>
              <a:rPr lang="en-US">
                <a:latin typeface="OpenDyslexicAlta"/>
                <a:hlinkClick r:id="rId6"/>
              </a:rPr>
              <a:t>www.aqa.org.uk</a:t>
            </a:r>
            <a:r>
              <a:rPr lang="en-US">
                <a:latin typeface="OpenDyslexicAlta"/>
              </a:rPr>
              <a:t> </a:t>
            </a:r>
            <a:br>
              <a:rPr lang="en-US">
                <a:latin typeface="OpenDyslexicAlta"/>
              </a:rPr>
            </a:br>
            <a:r>
              <a:rPr lang="en-US">
                <a:latin typeface="OpenDyslexicAlta"/>
              </a:rPr>
              <a:t> </a:t>
            </a:r>
            <a:endParaRPr lang="en-US">
              <a:ea typeface="Calibri"/>
              <a:cs typeface="Calibri"/>
            </a:endParaRPr>
          </a:p>
          <a:p>
            <a:pPr algn="l"/>
            <a:endParaRPr lang="en-US">
              <a:ea typeface="Calibri"/>
              <a:cs typeface="Calibri"/>
            </a:endParaRPr>
          </a:p>
        </p:txBody>
      </p:sp>
      <p:pic>
        <p:nvPicPr>
          <p:cNvPr id="5" name="Picture 4" descr="A paper with lines on it&#10;&#10;AI-generated content may be incorrect.">
            <a:extLst>
              <a:ext uri="{FF2B5EF4-FFF2-40B4-BE49-F238E27FC236}">
                <a16:creationId xmlns:a16="http://schemas.microsoft.com/office/drawing/2014/main" id="{908D67A0-7EBC-1D31-B2EC-FAB953D2E662}"/>
              </a:ext>
            </a:extLst>
          </p:cNvPr>
          <p:cNvPicPr>
            <a:picLocks noChangeAspect="1"/>
          </p:cNvPicPr>
          <p:nvPr/>
        </p:nvPicPr>
        <p:blipFill>
          <a:blip r:embed="rId7"/>
          <a:stretch>
            <a:fillRect/>
          </a:stretch>
        </p:blipFill>
        <p:spPr>
          <a:xfrm>
            <a:off x="7270899" y="946839"/>
            <a:ext cx="4810125" cy="3152775"/>
          </a:xfrm>
          <a:prstGeom prst="rect">
            <a:avLst/>
          </a:prstGeom>
        </p:spPr>
      </p:pic>
      <p:pic>
        <p:nvPicPr>
          <p:cNvPr id="6" name="Picture 5" descr="A white background with black text&#10;&#10;AI-generated content may be incorrect.">
            <a:extLst>
              <a:ext uri="{FF2B5EF4-FFF2-40B4-BE49-F238E27FC236}">
                <a16:creationId xmlns:a16="http://schemas.microsoft.com/office/drawing/2014/main" id="{91B3E744-2BA5-E0BA-B5C7-F36B8230E56C}"/>
              </a:ext>
            </a:extLst>
          </p:cNvPr>
          <p:cNvPicPr>
            <a:picLocks noChangeAspect="1"/>
          </p:cNvPicPr>
          <p:nvPr/>
        </p:nvPicPr>
        <p:blipFill>
          <a:blip r:embed="rId8"/>
          <a:stretch>
            <a:fillRect/>
          </a:stretch>
        </p:blipFill>
        <p:spPr>
          <a:xfrm>
            <a:off x="6036874" y="2699259"/>
            <a:ext cx="5236593" cy="1330085"/>
          </a:xfrm>
          <a:prstGeom prst="rect">
            <a:avLst/>
          </a:prstGeom>
        </p:spPr>
      </p:pic>
      <p:pic>
        <p:nvPicPr>
          <p:cNvPr id="7" name="Picture 6" descr="A white paper with black text&#10;&#10;AI-generated content may be incorrect.">
            <a:extLst>
              <a:ext uri="{FF2B5EF4-FFF2-40B4-BE49-F238E27FC236}">
                <a16:creationId xmlns:a16="http://schemas.microsoft.com/office/drawing/2014/main" id="{E9565131-E7AB-274F-D2E2-4BAA1A98A6B6}"/>
              </a:ext>
            </a:extLst>
          </p:cNvPr>
          <p:cNvPicPr>
            <a:picLocks noChangeAspect="1"/>
          </p:cNvPicPr>
          <p:nvPr/>
        </p:nvPicPr>
        <p:blipFill>
          <a:blip r:embed="rId9"/>
          <a:stretch>
            <a:fillRect/>
          </a:stretch>
        </p:blipFill>
        <p:spPr>
          <a:xfrm>
            <a:off x="5917991" y="4090898"/>
            <a:ext cx="5244321" cy="2069261"/>
          </a:xfrm>
          <a:prstGeom prst="rect">
            <a:avLst/>
          </a:prstGeom>
        </p:spPr>
      </p:pic>
      <p:pic>
        <p:nvPicPr>
          <p:cNvPr id="9" name="Picture 8" descr="A white text with black text&#10;&#10;AI-generated content may be incorrect.">
            <a:extLst>
              <a:ext uri="{FF2B5EF4-FFF2-40B4-BE49-F238E27FC236}">
                <a16:creationId xmlns:a16="http://schemas.microsoft.com/office/drawing/2014/main" id="{04725E5F-7B17-183A-7013-018F7291279B}"/>
              </a:ext>
            </a:extLst>
          </p:cNvPr>
          <p:cNvPicPr>
            <a:picLocks noChangeAspect="1"/>
          </p:cNvPicPr>
          <p:nvPr/>
        </p:nvPicPr>
        <p:blipFill>
          <a:blip r:embed="rId10"/>
          <a:stretch>
            <a:fillRect/>
          </a:stretch>
        </p:blipFill>
        <p:spPr>
          <a:xfrm>
            <a:off x="2264626" y="4656125"/>
            <a:ext cx="4410075" cy="2019300"/>
          </a:xfrm>
          <a:prstGeom prst="rect">
            <a:avLst/>
          </a:prstGeom>
        </p:spPr>
      </p:pic>
      <p:sp>
        <p:nvSpPr>
          <p:cNvPr id="10" name="TextBox 9">
            <a:extLst>
              <a:ext uri="{FF2B5EF4-FFF2-40B4-BE49-F238E27FC236}">
                <a16:creationId xmlns:a16="http://schemas.microsoft.com/office/drawing/2014/main" id="{2CA9228C-AED2-D698-6603-B14CED39C3D0}"/>
              </a:ext>
            </a:extLst>
          </p:cNvPr>
          <p:cNvSpPr txBox="1"/>
          <p:nvPr/>
        </p:nvSpPr>
        <p:spPr>
          <a:xfrm>
            <a:off x="685800" y="4937760"/>
            <a:ext cx="13106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OpenDyslexicAlta"/>
                <a:ea typeface="Calibri"/>
                <a:cs typeface="Calibri"/>
              </a:rPr>
              <a:t>Questions are always structured in the same way!</a:t>
            </a:r>
            <a:endParaRPr lang="en-US" sz="1600">
              <a:latin typeface="OpenDyslexicAlta"/>
            </a:endParaRPr>
          </a:p>
        </p:txBody>
      </p:sp>
      <p:pic>
        <p:nvPicPr>
          <p:cNvPr id="8" name="Picture 2" descr="serious breaches ...">
            <a:extLst>
              <a:ext uri="{FF2B5EF4-FFF2-40B4-BE49-F238E27FC236}">
                <a16:creationId xmlns:a16="http://schemas.microsoft.com/office/drawing/2014/main" id="{E4B10AEB-B69D-9105-286F-CDA20D927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220" y="3426009"/>
            <a:ext cx="590339" cy="334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assomai Ltd - The Learning Program ...">
            <a:extLst>
              <a:ext uri="{FF2B5EF4-FFF2-40B4-BE49-F238E27FC236}">
                <a16:creationId xmlns:a16="http://schemas.microsoft.com/office/drawing/2014/main" id="{5D8C284C-30C8-DFCA-81EB-A3DA6E3EDC21}"/>
              </a:ext>
            </a:extLst>
          </p:cNvPr>
          <p:cNvPicPr>
            <a:picLocks noChangeAspect="1"/>
          </p:cNvPicPr>
          <p:nvPr/>
        </p:nvPicPr>
        <p:blipFill>
          <a:blip r:embed="rId11"/>
          <a:stretch>
            <a:fillRect/>
          </a:stretch>
        </p:blipFill>
        <p:spPr>
          <a:xfrm>
            <a:off x="960588" y="3749165"/>
            <a:ext cx="1615655" cy="711140"/>
          </a:xfrm>
          <a:prstGeom prst="rect">
            <a:avLst/>
          </a:prstGeom>
        </p:spPr>
      </p:pic>
    </p:spTree>
    <p:extLst>
      <p:ext uri="{BB962C8B-B14F-4D97-AF65-F5344CB8AC3E}">
        <p14:creationId xmlns:p14="http://schemas.microsoft.com/office/powerpoint/2010/main" val="68268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B763-A36B-5527-A026-37A212B95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DA008-099B-BD3F-09A4-B4958B724AAC}"/>
              </a:ext>
            </a:extLst>
          </p:cNvPr>
          <p:cNvSpPr>
            <a:spLocks noGrp="1"/>
          </p:cNvSpPr>
          <p:nvPr>
            <p:ph type="title"/>
          </p:nvPr>
        </p:nvSpPr>
        <p:spPr>
          <a:xfrm>
            <a:off x="2440569" y="-60581"/>
            <a:ext cx="8974494" cy="1325563"/>
          </a:xfrm>
        </p:spPr>
        <p:txBody>
          <a:bodyPr>
            <a:normAutofit/>
          </a:bodyPr>
          <a:lstStyle/>
          <a:p>
            <a:r>
              <a:rPr lang="en-GB" sz="5400">
                <a:latin typeface="OpenDyslexicAlta" panose="00000500000000000000" pitchFamily="50" charset="0"/>
              </a:rPr>
              <a:t>GCSE English Literature </a:t>
            </a:r>
          </a:p>
        </p:txBody>
      </p:sp>
      <p:sp>
        <p:nvSpPr>
          <p:cNvPr id="9" name="Content Placeholder 8">
            <a:extLst>
              <a:ext uri="{FF2B5EF4-FFF2-40B4-BE49-F238E27FC236}">
                <a16:creationId xmlns:a16="http://schemas.microsoft.com/office/drawing/2014/main" id="{DCD149D8-C3B8-85D1-341A-ECAF9023A33B}"/>
              </a:ext>
            </a:extLst>
          </p:cNvPr>
          <p:cNvSpPr>
            <a:spLocks noGrp="1"/>
          </p:cNvSpPr>
          <p:nvPr>
            <p:ph idx="1"/>
          </p:nvPr>
        </p:nvSpPr>
        <p:spPr>
          <a:xfrm>
            <a:off x="1542691" y="1466191"/>
            <a:ext cx="5023448" cy="4797035"/>
          </a:xfrm>
        </p:spPr>
        <p:txBody>
          <a:bodyPr vert="horz" lIns="91440" tIns="45720" rIns="91440" bIns="45720" rtlCol="0" anchor="t">
            <a:normAutofit lnSpcReduction="10000"/>
          </a:bodyPr>
          <a:lstStyle/>
          <a:p>
            <a:pPr marL="0" indent="0" algn="ctr">
              <a:buNone/>
            </a:pPr>
            <a:r>
              <a:rPr lang="en-US" sz="2000" b="1" u="sng">
                <a:latin typeface="OpenDyslexicAlta"/>
              </a:rPr>
              <a:t>English Literature Paper 1: Shakespeare and the 19</a:t>
            </a:r>
            <a:r>
              <a:rPr lang="en-US" sz="2000" b="1" u="sng" baseline="30000">
                <a:latin typeface="OpenDyslexicAlta"/>
              </a:rPr>
              <a:t>th</a:t>
            </a:r>
            <a:r>
              <a:rPr lang="en-US" sz="2000" b="1" u="sng">
                <a:latin typeface="OpenDyslexicAlta"/>
              </a:rPr>
              <a:t>-century novel</a:t>
            </a:r>
            <a:r>
              <a:rPr lang="en-US" sz="2000">
                <a:latin typeface="OpenDyslexicAlta"/>
              </a:rPr>
              <a:t> </a:t>
            </a:r>
            <a:br>
              <a:rPr lang="en-US" sz="2000">
                <a:latin typeface="OpenDyslexicAlta"/>
              </a:rPr>
            </a:br>
            <a:r>
              <a:rPr lang="en-US" sz="1200">
                <a:latin typeface="OpenDyslexicAlta"/>
              </a:rPr>
              <a:t>Answer </a:t>
            </a:r>
            <a:r>
              <a:rPr lang="en-US" sz="1200" b="1">
                <a:latin typeface="OpenDyslexicAlta"/>
              </a:rPr>
              <a:t>one </a:t>
            </a:r>
            <a:r>
              <a:rPr lang="en-US" sz="1200">
                <a:latin typeface="OpenDyslexicAlta"/>
              </a:rPr>
              <a:t>question from </a:t>
            </a:r>
            <a:r>
              <a:rPr lang="en-US" sz="1200" b="1">
                <a:latin typeface="OpenDyslexicAlta"/>
              </a:rPr>
              <a:t>Section A (Macbeth) </a:t>
            </a:r>
            <a:r>
              <a:rPr lang="en-US" sz="1200">
                <a:latin typeface="OpenDyslexicAlta"/>
              </a:rPr>
              <a:t>and </a:t>
            </a:r>
            <a:r>
              <a:rPr lang="en-US" sz="1200" b="1">
                <a:latin typeface="OpenDyslexicAlta"/>
              </a:rPr>
              <a:t>one </a:t>
            </a:r>
            <a:r>
              <a:rPr lang="en-US" sz="1200">
                <a:latin typeface="OpenDyslexicAlta"/>
              </a:rPr>
              <a:t>question from </a:t>
            </a:r>
            <a:r>
              <a:rPr lang="en-US" sz="1200" b="1">
                <a:latin typeface="OpenDyslexicAlta"/>
              </a:rPr>
              <a:t>Section B</a:t>
            </a:r>
            <a:r>
              <a:rPr lang="en-US" sz="1200">
                <a:latin typeface="OpenDyslexicAlta"/>
              </a:rPr>
              <a:t> (A Christmas Carol)</a:t>
            </a:r>
            <a:endParaRPr lang="en-US" sz="1200">
              <a:ea typeface="Calibri" panose="020F0502020204030204"/>
              <a:cs typeface="Calibri" panose="020F0502020204030204"/>
            </a:endParaRPr>
          </a:p>
          <a:p>
            <a:pPr marL="0" indent="0">
              <a:buNone/>
            </a:pPr>
            <a:r>
              <a:rPr lang="en-US" sz="1600">
                <a:latin typeface="OpenDyslexicAlta"/>
              </a:rPr>
              <a:t>The questions will be structured in the same way and pupils will always be given an extract.</a:t>
            </a:r>
            <a:endParaRPr lang="en-US" sz="1600">
              <a:solidFill>
                <a:srgbClr val="000000"/>
              </a:solidFill>
              <a:latin typeface="Calibri" panose="020F0502020204030204"/>
              <a:ea typeface="Calibri" panose="020F0502020204030204"/>
              <a:cs typeface="Calibri" panose="020F0502020204030204"/>
            </a:endParaRPr>
          </a:p>
          <a:p>
            <a:pPr marL="0" indent="0">
              <a:buNone/>
            </a:pPr>
            <a:r>
              <a:rPr lang="en-US" sz="2000" b="1">
                <a:latin typeface="OpenDyslexicAlta"/>
              </a:rPr>
              <a:t>We always follow the same steps:</a:t>
            </a:r>
            <a:r>
              <a:rPr lang="en-US" sz="2000">
                <a:latin typeface="OpenDyslexicAlta"/>
              </a:rPr>
              <a:t>  </a:t>
            </a:r>
            <a:br>
              <a:rPr lang="en-US" sz="2000">
                <a:latin typeface="OpenDyslexicAlta"/>
              </a:rPr>
            </a:br>
            <a:r>
              <a:rPr lang="en-US" sz="2000">
                <a:latin typeface="OpenDyslexicAlta"/>
              </a:rPr>
              <a:t> 1. Highlight/underline the key words in the question</a:t>
            </a:r>
            <a:br>
              <a:rPr lang="en-US" sz="2000">
                <a:latin typeface="OpenDyslexicAlta"/>
              </a:rPr>
            </a:br>
            <a:r>
              <a:rPr lang="en-US" sz="2000">
                <a:latin typeface="OpenDyslexicAlta"/>
              </a:rPr>
              <a:t> 2. Read the extract and highlight references (quotes) </a:t>
            </a:r>
            <a:br>
              <a:rPr lang="en-US" sz="2000">
                <a:latin typeface="OpenDyslexicAlta"/>
              </a:rPr>
            </a:br>
            <a:r>
              <a:rPr lang="en-US" sz="2000">
                <a:latin typeface="OpenDyslexicAlta"/>
              </a:rPr>
              <a:t>3. Plan ideas for the rest of the novel/play </a:t>
            </a:r>
            <a:endParaRPr lang="en-US" sz="2000">
              <a:ea typeface="Calibri" panose="020F0502020204030204"/>
              <a:cs typeface="Calibri" panose="020F0502020204030204"/>
            </a:endParaRPr>
          </a:p>
          <a:p>
            <a:pPr marL="0" indent="0">
              <a:buNone/>
            </a:pPr>
            <a:endParaRPr lang="en-US" sz="2000">
              <a:latin typeface="OpenDyslexicAlta"/>
              <a:ea typeface="Calibri"/>
              <a:cs typeface="Calibri"/>
            </a:endParaRPr>
          </a:p>
          <a:p>
            <a:endParaRPr lang="en-US">
              <a:ea typeface="Calibri"/>
              <a:cs typeface="Calibri"/>
            </a:endParaRPr>
          </a:p>
        </p:txBody>
      </p:sp>
      <p:pic>
        <p:nvPicPr>
          <p:cNvPr id="4" name="Picture 3">
            <a:extLst>
              <a:ext uri="{FF2B5EF4-FFF2-40B4-BE49-F238E27FC236}">
                <a16:creationId xmlns:a16="http://schemas.microsoft.com/office/drawing/2014/main" id="{45114361-1342-9D1E-8605-57ABD1FCE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58F48FE7-2F45-1466-ABE1-4FDA16897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CFCA9FAD-6000-3C6F-D99C-7B4A8F599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4" y="40711"/>
            <a:ext cx="1486486" cy="781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beth eBook : Shakespeare, William ...">
            <a:extLst>
              <a:ext uri="{FF2B5EF4-FFF2-40B4-BE49-F238E27FC236}">
                <a16:creationId xmlns:a16="http://schemas.microsoft.com/office/drawing/2014/main" id="{2918FAD7-435E-75D2-DEEA-D214DD654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11" y="3746002"/>
            <a:ext cx="903471" cy="13279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551166-1432-EE28-D3A4-91467E602A06}"/>
              </a:ext>
            </a:extLst>
          </p:cNvPr>
          <p:cNvPicPr>
            <a:picLocks noChangeAspect="1"/>
          </p:cNvPicPr>
          <p:nvPr/>
        </p:nvPicPr>
        <p:blipFill>
          <a:blip r:embed="rId6"/>
          <a:stretch>
            <a:fillRect/>
          </a:stretch>
        </p:blipFill>
        <p:spPr>
          <a:xfrm>
            <a:off x="489298" y="5362670"/>
            <a:ext cx="903472" cy="1414716"/>
          </a:xfrm>
          <a:prstGeom prst="rect">
            <a:avLst/>
          </a:prstGeom>
        </p:spPr>
      </p:pic>
      <p:sp>
        <p:nvSpPr>
          <p:cNvPr id="14" name="TextBox 13">
            <a:extLst>
              <a:ext uri="{FF2B5EF4-FFF2-40B4-BE49-F238E27FC236}">
                <a16:creationId xmlns:a16="http://schemas.microsoft.com/office/drawing/2014/main" id="{F8FFC9D4-936B-E456-C0AD-B299FD67CCA2}"/>
              </a:ext>
            </a:extLst>
          </p:cNvPr>
          <p:cNvSpPr txBox="1"/>
          <p:nvPr/>
        </p:nvSpPr>
        <p:spPr>
          <a:xfrm>
            <a:off x="8138160" y="2057400"/>
            <a:ext cx="3442515" cy="19812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descr="A screenshot of a book&#10;&#10;AI-generated content may be incorrect.">
            <a:extLst>
              <a:ext uri="{FF2B5EF4-FFF2-40B4-BE49-F238E27FC236}">
                <a16:creationId xmlns:a16="http://schemas.microsoft.com/office/drawing/2014/main" id="{9A028DF3-EE58-2F5B-E5BA-F45D3BDF2250}"/>
              </a:ext>
            </a:extLst>
          </p:cNvPr>
          <p:cNvPicPr>
            <a:picLocks noChangeAspect="1"/>
          </p:cNvPicPr>
          <p:nvPr/>
        </p:nvPicPr>
        <p:blipFill>
          <a:blip r:embed="rId7"/>
          <a:stretch>
            <a:fillRect/>
          </a:stretch>
        </p:blipFill>
        <p:spPr>
          <a:xfrm>
            <a:off x="6808668" y="1024925"/>
            <a:ext cx="5044476" cy="4793770"/>
          </a:xfrm>
          <a:prstGeom prst="rect">
            <a:avLst/>
          </a:prstGeom>
        </p:spPr>
      </p:pic>
      <p:sp>
        <p:nvSpPr>
          <p:cNvPr id="5" name="TextBox 4">
            <a:extLst>
              <a:ext uri="{FF2B5EF4-FFF2-40B4-BE49-F238E27FC236}">
                <a16:creationId xmlns:a16="http://schemas.microsoft.com/office/drawing/2014/main" id="{250C6C6E-1CB9-2703-35F7-CB473DF89392}"/>
              </a:ext>
            </a:extLst>
          </p:cNvPr>
          <p:cNvSpPr txBox="1"/>
          <p:nvPr/>
        </p:nvSpPr>
        <p:spPr>
          <a:xfrm>
            <a:off x="8875058" y="1538941"/>
            <a:ext cx="478117" cy="22411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ECD1BA56-B465-CF2F-91D4-E359B65FF93F}"/>
              </a:ext>
            </a:extLst>
          </p:cNvPr>
          <p:cNvSpPr txBox="1"/>
          <p:nvPr/>
        </p:nvSpPr>
        <p:spPr>
          <a:xfrm>
            <a:off x="8292352" y="1942352"/>
            <a:ext cx="2764117" cy="11952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B37BCFA4-12CB-06E9-2663-C26E7E0B57DA}"/>
              </a:ext>
            </a:extLst>
          </p:cNvPr>
          <p:cNvSpPr txBox="1"/>
          <p:nvPr/>
        </p:nvSpPr>
        <p:spPr>
          <a:xfrm>
            <a:off x="10025529" y="2211293"/>
            <a:ext cx="1329764" cy="22411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69924082-8ACF-99BA-A0E6-F1AA6646449B}"/>
              </a:ext>
            </a:extLst>
          </p:cNvPr>
          <p:cNvSpPr txBox="1"/>
          <p:nvPr/>
        </p:nvSpPr>
        <p:spPr>
          <a:xfrm>
            <a:off x="10234706" y="4138705"/>
            <a:ext cx="1045882" cy="11952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CE32E5F5-9F91-C279-8829-C6EF77211C6E}"/>
              </a:ext>
            </a:extLst>
          </p:cNvPr>
          <p:cNvSpPr txBox="1"/>
          <p:nvPr/>
        </p:nvSpPr>
        <p:spPr>
          <a:xfrm>
            <a:off x="7799294" y="4213411"/>
            <a:ext cx="1583764" cy="179294"/>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0564CEC9-E864-FBBB-C585-F15F417F7B20}"/>
              </a:ext>
            </a:extLst>
          </p:cNvPr>
          <p:cNvSpPr txBox="1"/>
          <p:nvPr/>
        </p:nvSpPr>
        <p:spPr>
          <a:xfrm>
            <a:off x="8426823" y="4572000"/>
            <a:ext cx="2943411" cy="16435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0" name="Picture 19" descr="A white background with black text&#10;&#10;AI-generated content may be incorrect.">
            <a:extLst>
              <a:ext uri="{FF2B5EF4-FFF2-40B4-BE49-F238E27FC236}">
                <a16:creationId xmlns:a16="http://schemas.microsoft.com/office/drawing/2014/main" id="{3BE3EC84-E835-E0B3-95F1-63A885EF69EC}"/>
              </a:ext>
            </a:extLst>
          </p:cNvPr>
          <p:cNvPicPr>
            <a:picLocks noChangeAspect="1"/>
          </p:cNvPicPr>
          <p:nvPr/>
        </p:nvPicPr>
        <p:blipFill>
          <a:blip r:embed="rId8"/>
          <a:stretch>
            <a:fillRect/>
          </a:stretch>
        </p:blipFill>
        <p:spPr>
          <a:xfrm>
            <a:off x="6982862" y="5353387"/>
            <a:ext cx="4762500" cy="1419225"/>
          </a:xfrm>
          <a:prstGeom prst="rect">
            <a:avLst/>
          </a:prstGeom>
        </p:spPr>
      </p:pic>
      <p:sp>
        <p:nvSpPr>
          <p:cNvPr id="21" name="TextBox 20">
            <a:extLst>
              <a:ext uri="{FF2B5EF4-FFF2-40B4-BE49-F238E27FC236}">
                <a16:creationId xmlns:a16="http://schemas.microsoft.com/office/drawing/2014/main" id="{ED933FC2-088C-2770-D558-0313D6822872}"/>
              </a:ext>
            </a:extLst>
          </p:cNvPr>
          <p:cNvSpPr txBox="1"/>
          <p:nvPr/>
        </p:nvSpPr>
        <p:spPr>
          <a:xfrm>
            <a:off x="10040470" y="5528235"/>
            <a:ext cx="1299882" cy="22411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F25D3BE6-0A2C-0370-C429-61F4DA2930DE}"/>
              </a:ext>
            </a:extLst>
          </p:cNvPr>
          <p:cNvSpPr txBox="1"/>
          <p:nvPr/>
        </p:nvSpPr>
        <p:spPr>
          <a:xfrm>
            <a:off x="7664823" y="5692587"/>
            <a:ext cx="1404470" cy="11952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TextBox 22">
            <a:extLst>
              <a:ext uri="{FF2B5EF4-FFF2-40B4-BE49-F238E27FC236}">
                <a16:creationId xmlns:a16="http://schemas.microsoft.com/office/drawing/2014/main" id="{4B13C716-4F58-C5D5-BF83-D50B73DCA445}"/>
              </a:ext>
            </a:extLst>
          </p:cNvPr>
          <p:cNvSpPr txBox="1"/>
          <p:nvPr/>
        </p:nvSpPr>
        <p:spPr>
          <a:xfrm>
            <a:off x="8934823" y="6021294"/>
            <a:ext cx="2046941" cy="25400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5908D514-20AD-F532-8FF6-2F6EC5F76A7B}"/>
              </a:ext>
            </a:extLst>
          </p:cNvPr>
          <p:cNvSpPr txBox="1"/>
          <p:nvPr/>
        </p:nvSpPr>
        <p:spPr>
          <a:xfrm>
            <a:off x="10578352" y="6320117"/>
            <a:ext cx="851647" cy="11952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05890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C1B2-85CA-812F-722A-AAAB5472B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D800E-1D4B-560B-97B6-7E7BA66F7795}"/>
              </a:ext>
            </a:extLst>
          </p:cNvPr>
          <p:cNvSpPr>
            <a:spLocks noGrp="1"/>
          </p:cNvSpPr>
          <p:nvPr>
            <p:ph type="title"/>
          </p:nvPr>
        </p:nvSpPr>
        <p:spPr>
          <a:xfrm>
            <a:off x="2440569" y="-60581"/>
            <a:ext cx="8974494" cy="1325563"/>
          </a:xfrm>
        </p:spPr>
        <p:txBody>
          <a:bodyPr>
            <a:normAutofit/>
          </a:bodyPr>
          <a:lstStyle/>
          <a:p>
            <a:r>
              <a:rPr lang="en-GB" sz="5400">
                <a:latin typeface="OpenDyslexicAlta" panose="00000500000000000000" pitchFamily="50" charset="0"/>
              </a:rPr>
              <a:t>GCSE English Literature </a:t>
            </a:r>
          </a:p>
        </p:txBody>
      </p:sp>
      <p:sp>
        <p:nvSpPr>
          <p:cNvPr id="9" name="Content Placeholder 8">
            <a:extLst>
              <a:ext uri="{FF2B5EF4-FFF2-40B4-BE49-F238E27FC236}">
                <a16:creationId xmlns:a16="http://schemas.microsoft.com/office/drawing/2014/main" id="{F7AAAD17-92CE-2DF7-4FEF-4F7F36332A25}"/>
              </a:ext>
            </a:extLst>
          </p:cNvPr>
          <p:cNvSpPr>
            <a:spLocks noGrp="1"/>
          </p:cNvSpPr>
          <p:nvPr>
            <p:ph idx="1"/>
          </p:nvPr>
        </p:nvSpPr>
        <p:spPr>
          <a:xfrm>
            <a:off x="2031522" y="1149889"/>
            <a:ext cx="9537938" cy="4797035"/>
          </a:xfrm>
        </p:spPr>
        <p:txBody>
          <a:bodyPr vert="horz" lIns="91440" tIns="45720" rIns="91440" bIns="45720" rtlCol="0" anchor="t">
            <a:normAutofit/>
          </a:bodyPr>
          <a:lstStyle/>
          <a:p>
            <a:pPr marL="0" indent="0" algn="ctr">
              <a:buNone/>
            </a:pPr>
            <a:r>
              <a:rPr lang="en-US" sz="2000" b="1" u="sng" dirty="0">
                <a:latin typeface="OpenDyslexicAlta"/>
              </a:rPr>
              <a:t>English Literature Paper 2: </a:t>
            </a:r>
            <a:br>
              <a:rPr lang="en-US" sz="2000" b="1" u="sng" dirty="0">
                <a:latin typeface="OpenDyslexicAlta"/>
              </a:rPr>
            </a:br>
            <a:r>
              <a:rPr lang="en-US" sz="2000" b="1" u="sng" dirty="0">
                <a:latin typeface="OpenDyslexicAlta"/>
              </a:rPr>
              <a:t>Modern texts and poetry</a:t>
            </a:r>
            <a:endParaRPr lang="en-US" sz="1200" dirty="0">
              <a:latin typeface="Avenir Next LT Pro"/>
              <a:ea typeface="Calibri" panose="020F0502020204030204"/>
              <a:cs typeface="Calibri" panose="020F0502020204030204"/>
            </a:endParaRPr>
          </a:p>
          <a:p>
            <a:pPr marL="0" indent="0" algn="ctr">
              <a:buNone/>
            </a:pPr>
            <a:r>
              <a:rPr lang="en-US" sz="1600" b="1" dirty="0">
                <a:latin typeface="OpenDyslexicAlta"/>
              </a:rPr>
              <a:t>One </a:t>
            </a:r>
            <a:r>
              <a:rPr lang="en-US" sz="1600" dirty="0">
                <a:latin typeface="OpenDyslexicAlta"/>
              </a:rPr>
              <a:t>question from </a:t>
            </a:r>
            <a:r>
              <a:rPr lang="en-US" sz="1600" b="1" dirty="0">
                <a:latin typeface="OpenDyslexicAlta"/>
              </a:rPr>
              <a:t>Section A, </a:t>
            </a:r>
            <a:r>
              <a:rPr lang="en-US" sz="1600" dirty="0">
                <a:latin typeface="OpenDyslexicAlta"/>
              </a:rPr>
              <a:t>one question from </a:t>
            </a:r>
            <a:r>
              <a:rPr lang="en-US" sz="1600" b="1" dirty="0">
                <a:latin typeface="OpenDyslexicAlta"/>
              </a:rPr>
              <a:t>Section B</a:t>
            </a:r>
            <a:r>
              <a:rPr lang="en-US" sz="1600" dirty="0">
                <a:latin typeface="OpenDyslexicAlta"/>
              </a:rPr>
              <a:t> and two questions from </a:t>
            </a:r>
            <a:r>
              <a:rPr lang="en-US" sz="1600" b="1" dirty="0">
                <a:latin typeface="OpenDyslexicAlta"/>
              </a:rPr>
              <a:t>Section C</a:t>
            </a:r>
            <a:endParaRPr lang="en-US" sz="1600" b="1" dirty="0">
              <a:latin typeface="OpenDyslexicAlta"/>
              <a:ea typeface="Calibri" panose="020F0502020204030204"/>
              <a:cs typeface="Calibri" panose="020F0502020204030204"/>
            </a:endParaRPr>
          </a:p>
          <a:p>
            <a:pPr marL="0" indent="0">
              <a:buNone/>
            </a:pPr>
            <a:r>
              <a:rPr lang="en-US" sz="2000" b="1" dirty="0">
                <a:latin typeface="OpenDyslexicAlta"/>
              </a:rPr>
              <a:t>We always follow the same steps:</a:t>
            </a:r>
            <a:r>
              <a:rPr lang="en-US" sz="2000" dirty="0">
                <a:latin typeface="OpenDyslexicAlta"/>
              </a:rPr>
              <a:t>  </a:t>
            </a:r>
            <a:br>
              <a:rPr lang="en-US" sz="2000" dirty="0">
                <a:latin typeface="OpenDyslexicAlta"/>
              </a:rPr>
            </a:br>
            <a:r>
              <a:rPr lang="en-US" sz="2000" dirty="0">
                <a:latin typeface="OpenDyslexicAlta"/>
              </a:rPr>
              <a:t> 1. Highlight/underline the key words in the question</a:t>
            </a:r>
            <a:br>
              <a:rPr lang="en-US" sz="2000" dirty="0">
                <a:latin typeface="OpenDyslexicAlta"/>
              </a:rPr>
            </a:br>
            <a:r>
              <a:rPr lang="en-US" sz="2000" dirty="0">
                <a:latin typeface="OpenDyslexicAlta"/>
              </a:rPr>
              <a:t> 2. Read the poems and highlight references (quotes) linked to the question </a:t>
            </a:r>
            <a:br>
              <a:rPr lang="en-US" sz="2000" dirty="0">
                <a:latin typeface="OpenDyslexicAlta"/>
              </a:rPr>
            </a:br>
            <a:r>
              <a:rPr lang="en-US" sz="2000" dirty="0">
                <a:latin typeface="OpenDyslexicAlta"/>
              </a:rPr>
              <a:t>3. Plan ideas </a:t>
            </a:r>
            <a:endParaRPr lang="en-US" sz="2000">
              <a:ea typeface="Calibri" panose="020F0502020204030204"/>
              <a:cs typeface="Calibri" panose="020F0502020204030204"/>
            </a:endParaRPr>
          </a:p>
          <a:p>
            <a:pPr marL="0" indent="0">
              <a:buNone/>
            </a:pPr>
            <a:endParaRPr lang="en-US" sz="2000">
              <a:latin typeface="OpenDyslexicAlta"/>
              <a:ea typeface="Calibri"/>
              <a:cs typeface="Calibri"/>
            </a:endParaRPr>
          </a:p>
          <a:p>
            <a:endParaRPr lang="en-US">
              <a:ea typeface="Calibri"/>
              <a:cs typeface="Calibri"/>
            </a:endParaRPr>
          </a:p>
        </p:txBody>
      </p:sp>
      <p:pic>
        <p:nvPicPr>
          <p:cNvPr id="4" name="Picture 3">
            <a:extLst>
              <a:ext uri="{FF2B5EF4-FFF2-40B4-BE49-F238E27FC236}">
                <a16:creationId xmlns:a16="http://schemas.microsoft.com/office/drawing/2014/main" id="{09EE8B37-BBAC-C041-1AB3-0FA6ECAFF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50297717-1F89-B05B-F8AD-B0FB8F98D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C52D53AD-33C4-88E2-1F89-0BC069585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4" y="40711"/>
            <a:ext cx="1486486" cy="781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beth eBook : Shakespeare, William ...">
            <a:extLst>
              <a:ext uri="{FF2B5EF4-FFF2-40B4-BE49-F238E27FC236}">
                <a16:creationId xmlns:a16="http://schemas.microsoft.com/office/drawing/2014/main" id="{198A6B98-D0BB-E9F3-ACE0-B72875D2A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11" y="3746002"/>
            <a:ext cx="903471" cy="13279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497FD07-9E72-7130-B3B6-A8CD688970DC}"/>
              </a:ext>
            </a:extLst>
          </p:cNvPr>
          <p:cNvPicPr>
            <a:picLocks noChangeAspect="1"/>
          </p:cNvPicPr>
          <p:nvPr/>
        </p:nvPicPr>
        <p:blipFill>
          <a:blip r:embed="rId6"/>
          <a:stretch>
            <a:fillRect/>
          </a:stretch>
        </p:blipFill>
        <p:spPr>
          <a:xfrm>
            <a:off x="489298" y="5362670"/>
            <a:ext cx="903472" cy="1414716"/>
          </a:xfrm>
          <a:prstGeom prst="rect">
            <a:avLst/>
          </a:prstGeom>
        </p:spPr>
      </p:pic>
      <p:pic>
        <p:nvPicPr>
          <p:cNvPr id="12" name="Picture 11" descr="A questionnaire with text&#10;&#10;AI-generated content may be incorrect.">
            <a:extLst>
              <a:ext uri="{FF2B5EF4-FFF2-40B4-BE49-F238E27FC236}">
                <a16:creationId xmlns:a16="http://schemas.microsoft.com/office/drawing/2014/main" id="{60388001-C4E2-1837-7D61-7FE310C0526B}"/>
              </a:ext>
            </a:extLst>
          </p:cNvPr>
          <p:cNvPicPr>
            <a:picLocks noChangeAspect="1"/>
          </p:cNvPicPr>
          <p:nvPr/>
        </p:nvPicPr>
        <p:blipFill>
          <a:blip r:embed="rId7"/>
          <a:stretch>
            <a:fillRect/>
          </a:stretch>
        </p:blipFill>
        <p:spPr>
          <a:xfrm>
            <a:off x="4475492" y="3745482"/>
            <a:ext cx="7396073" cy="3119527"/>
          </a:xfrm>
          <a:prstGeom prst="rect">
            <a:avLst/>
          </a:prstGeom>
        </p:spPr>
      </p:pic>
    </p:spTree>
    <p:extLst>
      <p:ext uri="{BB962C8B-B14F-4D97-AF65-F5344CB8AC3E}">
        <p14:creationId xmlns:p14="http://schemas.microsoft.com/office/powerpoint/2010/main" val="48567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CCD8E-1E16-31F0-C388-3837520DB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1CF37-072F-FB9C-4770-835CC2FAE53B}"/>
              </a:ext>
            </a:extLst>
          </p:cNvPr>
          <p:cNvSpPr>
            <a:spLocks noGrp="1"/>
          </p:cNvSpPr>
          <p:nvPr>
            <p:ph type="title"/>
          </p:nvPr>
        </p:nvSpPr>
        <p:spPr>
          <a:xfrm>
            <a:off x="2598720" y="11306"/>
            <a:ext cx="9765248" cy="1268054"/>
          </a:xfrm>
        </p:spPr>
        <p:txBody>
          <a:bodyPr>
            <a:normAutofit/>
          </a:bodyPr>
          <a:lstStyle/>
          <a:p>
            <a:r>
              <a:rPr lang="en-GB">
                <a:latin typeface="OpenDyslexicAlta"/>
              </a:rPr>
              <a:t>How much reading do you do? </a:t>
            </a:r>
          </a:p>
        </p:txBody>
      </p:sp>
      <p:sp>
        <p:nvSpPr>
          <p:cNvPr id="9" name="Content Placeholder 8">
            <a:extLst>
              <a:ext uri="{FF2B5EF4-FFF2-40B4-BE49-F238E27FC236}">
                <a16:creationId xmlns:a16="http://schemas.microsoft.com/office/drawing/2014/main" id="{43DD20D8-634C-4616-74AB-3DD3F3FEC662}"/>
              </a:ext>
            </a:extLst>
          </p:cNvPr>
          <p:cNvSpPr>
            <a:spLocks noGrp="1"/>
          </p:cNvSpPr>
          <p:nvPr>
            <p:ph idx="1"/>
          </p:nvPr>
        </p:nvSpPr>
        <p:spPr>
          <a:xfrm>
            <a:off x="1542691" y="1466191"/>
            <a:ext cx="5009071" cy="4998318"/>
          </a:xfrm>
        </p:spPr>
        <p:txBody>
          <a:bodyPr vert="horz" lIns="91440" tIns="45720" rIns="91440" bIns="45720" rtlCol="0" anchor="t">
            <a:normAutofit/>
          </a:bodyPr>
          <a:lstStyle/>
          <a:p>
            <a:pPr marL="0" indent="0" algn="ctr">
              <a:buNone/>
            </a:pPr>
            <a:endParaRPr lang="en-US" sz="2000" b="1" u="sng">
              <a:latin typeface="OpenDyslexicAlta"/>
              <a:ea typeface="Calibri" panose="020F0502020204030204"/>
              <a:cs typeface="Calibri" panose="020F0502020204030204"/>
            </a:endParaRPr>
          </a:p>
          <a:p>
            <a:endParaRPr lang="en-US">
              <a:ea typeface="Calibri"/>
              <a:cs typeface="Calibri"/>
            </a:endParaRPr>
          </a:p>
        </p:txBody>
      </p:sp>
      <p:pic>
        <p:nvPicPr>
          <p:cNvPr id="4" name="Picture 3">
            <a:extLst>
              <a:ext uri="{FF2B5EF4-FFF2-40B4-BE49-F238E27FC236}">
                <a16:creationId xmlns:a16="http://schemas.microsoft.com/office/drawing/2014/main" id="{1D104E86-A6EB-20A4-51CF-9802E5C12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8276F979-274A-9D81-D4BD-C7809F8F6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DFDB6B82-554B-6276-02CC-9419D19E6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26" y="5532863"/>
            <a:ext cx="2406636" cy="12560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9A15F1F-EB38-D67C-90A2-5B4887F390FB}"/>
              </a:ext>
            </a:extLst>
          </p:cNvPr>
          <p:cNvSpPr txBox="1"/>
          <p:nvPr/>
        </p:nvSpPr>
        <p:spPr>
          <a:xfrm>
            <a:off x="437482" y="6463307"/>
            <a:ext cx="469523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FF0000"/>
                </a:solidFill>
                <a:latin typeface="OpenDyslexicAlta"/>
                <a:ea typeface="+mn-lt"/>
                <a:cs typeface="+mn-lt"/>
              </a:rPr>
              <a:t>Grade boundaries can vary each year</a:t>
            </a:r>
            <a:endParaRPr lang="en-US">
              <a:solidFill>
                <a:srgbClr val="FF0000"/>
              </a:solidFill>
              <a:latin typeface="OpenDyslexicAlta"/>
              <a:ea typeface="Calibri"/>
              <a:cs typeface="Calibri"/>
            </a:endParaRPr>
          </a:p>
        </p:txBody>
      </p:sp>
      <p:pic>
        <p:nvPicPr>
          <p:cNvPr id="3" name="Picture 2" descr="Newspaper | History &amp; Facts | Britannica">
            <a:extLst>
              <a:ext uri="{FF2B5EF4-FFF2-40B4-BE49-F238E27FC236}">
                <a16:creationId xmlns:a16="http://schemas.microsoft.com/office/drawing/2014/main" id="{CDD68F06-A003-65CE-8573-9506CEE29EE1}"/>
              </a:ext>
            </a:extLst>
          </p:cNvPr>
          <p:cNvPicPr>
            <a:picLocks noChangeAspect="1"/>
          </p:cNvPicPr>
          <p:nvPr/>
        </p:nvPicPr>
        <p:blipFill>
          <a:blip r:embed="rId5"/>
          <a:stretch>
            <a:fillRect/>
          </a:stretch>
        </p:blipFill>
        <p:spPr>
          <a:xfrm>
            <a:off x="7273596" y="990331"/>
            <a:ext cx="4459676" cy="2979527"/>
          </a:xfrm>
          <a:prstGeom prst="rect">
            <a:avLst/>
          </a:prstGeom>
        </p:spPr>
      </p:pic>
      <p:pic>
        <p:nvPicPr>
          <p:cNvPr id="7" name="Picture 6" descr="UsefulNotes / British Newspapers - TV ...">
            <a:extLst>
              <a:ext uri="{FF2B5EF4-FFF2-40B4-BE49-F238E27FC236}">
                <a16:creationId xmlns:a16="http://schemas.microsoft.com/office/drawing/2014/main" id="{9CB1CBA3-1368-3961-6C49-86E2604DE7D2}"/>
              </a:ext>
            </a:extLst>
          </p:cNvPr>
          <p:cNvPicPr>
            <a:picLocks noChangeAspect="1"/>
          </p:cNvPicPr>
          <p:nvPr/>
        </p:nvPicPr>
        <p:blipFill>
          <a:blip r:embed="rId6"/>
          <a:stretch>
            <a:fillRect/>
          </a:stretch>
        </p:blipFill>
        <p:spPr>
          <a:xfrm>
            <a:off x="1997825" y="989882"/>
            <a:ext cx="5119598" cy="2980425"/>
          </a:xfrm>
          <a:prstGeom prst="rect">
            <a:avLst/>
          </a:prstGeom>
        </p:spPr>
      </p:pic>
      <p:pic>
        <p:nvPicPr>
          <p:cNvPr id="8" name="Picture 7" descr="What the papers say – June 11 | The ...">
            <a:extLst>
              <a:ext uri="{FF2B5EF4-FFF2-40B4-BE49-F238E27FC236}">
                <a16:creationId xmlns:a16="http://schemas.microsoft.com/office/drawing/2014/main" id="{875610FA-83AC-FF2E-CC7A-EC802AB1658E}"/>
              </a:ext>
            </a:extLst>
          </p:cNvPr>
          <p:cNvPicPr>
            <a:picLocks noChangeAspect="1"/>
          </p:cNvPicPr>
          <p:nvPr/>
        </p:nvPicPr>
        <p:blipFill>
          <a:blip r:embed="rId7"/>
          <a:stretch>
            <a:fillRect/>
          </a:stretch>
        </p:blipFill>
        <p:spPr>
          <a:xfrm>
            <a:off x="4326237" y="2471200"/>
            <a:ext cx="4890997" cy="3382093"/>
          </a:xfrm>
          <a:prstGeom prst="rect">
            <a:avLst/>
          </a:prstGeom>
        </p:spPr>
      </p:pic>
      <p:pic>
        <p:nvPicPr>
          <p:cNvPr id="10" name="Picture 9" descr="self-publishing your book on Amazon">
            <a:extLst>
              <a:ext uri="{FF2B5EF4-FFF2-40B4-BE49-F238E27FC236}">
                <a16:creationId xmlns:a16="http://schemas.microsoft.com/office/drawing/2014/main" id="{C956FD43-B816-48EC-A80F-35A36BB4D9DF}"/>
              </a:ext>
            </a:extLst>
          </p:cNvPr>
          <p:cNvPicPr>
            <a:picLocks noChangeAspect="1"/>
          </p:cNvPicPr>
          <p:nvPr/>
        </p:nvPicPr>
        <p:blipFill>
          <a:blip r:embed="rId8"/>
          <a:stretch>
            <a:fillRect/>
          </a:stretch>
        </p:blipFill>
        <p:spPr>
          <a:xfrm>
            <a:off x="1393257" y="3808294"/>
            <a:ext cx="3007564" cy="2044999"/>
          </a:xfrm>
          <a:prstGeom prst="rect">
            <a:avLst/>
          </a:prstGeom>
        </p:spPr>
      </p:pic>
      <p:pic>
        <p:nvPicPr>
          <p:cNvPr id="12" name="Picture 11" descr="The 50 great books on education">
            <a:extLst>
              <a:ext uri="{FF2B5EF4-FFF2-40B4-BE49-F238E27FC236}">
                <a16:creationId xmlns:a16="http://schemas.microsoft.com/office/drawing/2014/main" id="{5AD4E915-3472-3240-5465-09DF95B6F876}"/>
              </a:ext>
            </a:extLst>
          </p:cNvPr>
          <p:cNvPicPr>
            <a:picLocks noChangeAspect="1"/>
          </p:cNvPicPr>
          <p:nvPr/>
        </p:nvPicPr>
        <p:blipFill>
          <a:blip r:embed="rId9"/>
          <a:stretch>
            <a:fillRect/>
          </a:stretch>
        </p:blipFill>
        <p:spPr>
          <a:xfrm>
            <a:off x="8265634" y="3247577"/>
            <a:ext cx="3467639" cy="2289414"/>
          </a:xfrm>
          <a:prstGeom prst="rect">
            <a:avLst/>
          </a:prstGeom>
        </p:spPr>
      </p:pic>
    </p:spTree>
    <p:extLst>
      <p:ext uri="{BB962C8B-B14F-4D97-AF65-F5344CB8AC3E}">
        <p14:creationId xmlns:p14="http://schemas.microsoft.com/office/powerpoint/2010/main" val="236735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6D737-D8B5-FED1-EF29-235B6354B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2D1D2-7F66-F066-28DE-204B402A9993}"/>
              </a:ext>
            </a:extLst>
          </p:cNvPr>
          <p:cNvSpPr>
            <a:spLocks noGrp="1"/>
          </p:cNvSpPr>
          <p:nvPr>
            <p:ph type="title"/>
          </p:nvPr>
        </p:nvSpPr>
        <p:spPr>
          <a:xfrm>
            <a:off x="2440569" y="-3072"/>
            <a:ext cx="9765248" cy="1268054"/>
          </a:xfrm>
        </p:spPr>
        <p:txBody>
          <a:bodyPr>
            <a:normAutofit/>
          </a:bodyPr>
          <a:lstStyle/>
          <a:p>
            <a:r>
              <a:rPr lang="en-GB" sz="5400">
                <a:latin typeface="OpenDyslexicAlta"/>
              </a:rPr>
              <a:t>Grade Boundaries 2025 </a:t>
            </a:r>
          </a:p>
        </p:txBody>
      </p:sp>
      <p:sp>
        <p:nvSpPr>
          <p:cNvPr id="9" name="Content Placeholder 8">
            <a:extLst>
              <a:ext uri="{FF2B5EF4-FFF2-40B4-BE49-F238E27FC236}">
                <a16:creationId xmlns:a16="http://schemas.microsoft.com/office/drawing/2014/main" id="{D9FEDD7E-A395-0476-6EE9-45F142DB7E18}"/>
              </a:ext>
            </a:extLst>
          </p:cNvPr>
          <p:cNvSpPr>
            <a:spLocks noGrp="1"/>
          </p:cNvSpPr>
          <p:nvPr>
            <p:ph idx="1"/>
          </p:nvPr>
        </p:nvSpPr>
        <p:spPr>
          <a:xfrm>
            <a:off x="1542691" y="1466191"/>
            <a:ext cx="5009071" cy="4998318"/>
          </a:xfrm>
        </p:spPr>
        <p:txBody>
          <a:bodyPr vert="horz" lIns="91440" tIns="45720" rIns="91440" bIns="45720" rtlCol="0" anchor="t">
            <a:normAutofit/>
          </a:bodyPr>
          <a:lstStyle/>
          <a:p>
            <a:pPr marL="0" indent="0" algn="ctr">
              <a:buNone/>
            </a:pPr>
            <a:endParaRPr lang="en-US" sz="2000" b="1" u="sng">
              <a:latin typeface="OpenDyslexicAlta"/>
              <a:ea typeface="Calibri" panose="020F0502020204030204"/>
              <a:cs typeface="Calibri" panose="020F0502020204030204"/>
            </a:endParaRPr>
          </a:p>
          <a:p>
            <a:endParaRPr lang="en-US">
              <a:ea typeface="Calibri"/>
              <a:cs typeface="Calibri"/>
            </a:endParaRPr>
          </a:p>
        </p:txBody>
      </p:sp>
      <p:pic>
        <p:nvPicPr>
          <p:cNvPr id="4" name="Picture 3">
            <a:extLst>
              <a:ext uri="{FF2B5EF4-FFF2-40B4-BE49-F238E27FC236}">
                <a16:creationId xmlns:a16="http://schemas.microsoft.com/office/drawing/2014/main" id="{96328991-08A1-D3EC-5855-49D27315C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3D9DB9F9-A7A9-C890-DAD8-747065091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70E4BAA7-A6E7-3D15-EA10-91FC984D6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26" y="5532863"/>
            <a:ext cx="2406636" cy="12560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4DC77C-4037-9D89-F754-1D00202D35CF}"/>
              </a:ext>
            </a:extLst>
          </p:cNvPr>
          <p:cNvSpPr txBox="1"/>
          <p:nvPr/>
        </p:nvSpPr>
        <p:spPr>
          <a:xfrm>
            <a:off x="437482" y="6463307"/>
            <a:ext cx="469523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FF0000"/>
                </a:solidFill>
                <a:latin typeface="OpenDyslexicAlta"/>
                <a:ea typeface="+mn-lt"/>
                <a:cs typeface="+mn-lt"/>
              </a:rPr>
              <a:t>Grade boundaries can vary each year</a:t>
            </a:r>
            <a:endParaRPr lang="en-US">
              <a:solidFill>
                <a:srgbClr val="FF0000"/>
              </a:solidFill>
              <a:latin typeface="OpenDyslexicAlta"/>
              <a:ea typeface="Calibri"/>
              <a:cs typeface="Calibri"/>
            </a:endParaRPr>
          </a:p>
        </p:txBody>
      </p:sp>
      <p:graphicFrame>
        <p:nvGraphicFramePr>
          <p:cNvPr id="3" name="Table 2">
            <a:extLst>
              <a:ext uri="{FF2B5EF4-FFF2-40B4-BE49-F238E27FC236}">
                <a16:creationId xmlns:a16="http://schemas.microsoft.com/office/drawing/2014/main" id="{7041BB82-5D09-095E-DAF1-8465346A8F33}"/>
              </a:ext>
            </a:extLst>
          </p:cNvPr>
          <p:cNvGraphicFramePr>
            <a:graphicFrameLocks noGrp="1"/>
          </p:cNvGraphicFramePr>
          <p:nvPr>
            <p:extLst>
              <p:ext uri="{D42A27DB-BD31-4B8C-83A1-F6EECF244321}">
                <p14:modId xmlns:p14="http://schemas.microsoft.com/office/powerpoint/2010/main" val="3866979504"/>
              </p:ext>
            </p:extLst>
          </p:nvPr>
        </p:nvGraphicFramePr>
        <p:xfrm>
          <a:off x="2070340" y="1523999"/>
          <a:ext cx="9481820" cy="4007717"/>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695022478"/>
                    </a:ext>
                  </a:extLst>
                </a:gridCol>
                <a:gridCol w="658944">
                  <a:extLst>
                    <a:ext uri="{9D8B030D-6E8A-4147-A177-3AD203B41FA5}">
                      <a16:colId xmlns:a16="http://schemas.microsoft.com/office/drawing/2014/main" val="449487956"/>
                    </a:ext>
                  </a:extLst>
                </a:gridCol>
                <a:gridCol w="777873">
                  <a:extLst>
                    <a:ext uri="{9D8B030D-6E8A-4147-A177-3AD203B41FA5}">
                      <a16:colId xmlns:a16="http://schemas.microsoft.com/office/drawing/2014/main" val="2339991005"/>
                    </a:ext>
                  </a:extLst>
                </a:gridCol>
                <a:gridCol w="763842">
                  <a:extLst>
                    <a:ext uri="{9D8B030D-6E8A-4147-A177-3AD203B41FA5}">
                      <a16:colId xmlns:a16="http://schemas.microsoft.com/office/drawing/2014/main" val="811939371"/>
                    </a:ext>
                  </a:extLst>
                </a:gridCol>
                <a:gridCol w="962912">
                  <a:extLst>
                    <a:ext uri="{9D8B030D-6E8A-4147-A177-3AD203B41FA5}">
                      <a16:colId xmlns:a16="http://schemas.microsoft.com/office/drawing/2014/main" val="3651173218"/>
                    </a:ext>
                  </a:extLst>
                </a:gridCol>
                <a:gridCol w="809625">
                  <a:extLst>
                    <a:ext uri="{9D8B030D-6E8A-4147-A177-3AD203B41FA5}">
                      <a16:colId xmlns:a16="http://schemas.microsoft.com/office/drawing/2014/main" val="1629634960"/>
                    </a:ext>
                  </a:extLst>
                </a:gridCol>
                <a:gridCol w="904874">
                  <a:extLst>
                    <a:ext uri="{9D8B030D-6E8A-4147-A177-3AD203B41FA5}">
                      <a16:colId xmlns:a16="http://schemas.microsoft.com/office/drawing/2014/main" val="1419966833"/>
                    </a:ext>
                  </a:extLst>
                </a:gridCol>
                <a:gridCol w="1000125">
                  <a:extLst>
                    <a:ext uri="{9D8B030D-6E8A-4147-A177-3AD203B41FA5}">
                      <a16:colId xmlns:a16="http://schemas.microsoft.com/office/drawing/2014/main" val="699207406"/>
                    </a:ext>
                  </a:extLst>
                </a:gridCol>
                <a:gridCol w="936625">
                  <a:extLst>
                    <a:ext uri="{9D8B030D-6E8A-4147-A177-3AD203B41FA5}">
                      <a16:colId xmlns:a16="http://schemas.microsoft.com/office/drawing/2014/main" val="2915826565"/>
                    </a:ext>
                  </a:extLst>
                </a:gridCol>
                <a:gridCol w="1016000">
                  <a:extLst>
                    <a:ext uri="{9D8B030D-6E8A-4147-A177-3AD203B41FA5}">
                      <a16:colId xmlns:a16="http://schemas.microsoft.com/office/drawing/2014/main" val="1983567448"/>
                    </a:ext>
                  </a:extLst>
                </a:gridCol>
              </a:tblGrid>
              <a:tr h="895843">
                <a:tc>
                  <a:txBody>
                    <a:bodyPr/>
                    <a:lstStyle/>
                    <a:p>
                      <a:endParaRPr lang="en-US"/>
                    </a:p>
                  </a:txBody>
                  <a:tcPr/>
                </a:tc>
                <a:tc>
                  <a:txBody>
                    <a:bodyPr/>
                    <a:lstStyle/>
                    <a:p>
                      <a:pPr algn="ctr"/>
                      <a:r>
                        <a:rPr lang="en-US" sz="4000"/>
                        <a:t>1</a:t>
                      </a:r>
                    </a:p>
                  </a:txBody>
                  <a:tcPr/>
                </a:tc>
                <a:tc>
                  <a:txBody>
                    <a:bodyPr/>
                    <a:lstStyle/>
                    <a:p>
                      <a:pPr algn="ctr"/>
                      <a:r>
                        <a:rPr lang="en-US" sz="4000"/>
                        <a:t>2</a:t>
                      </a:r>
                    </a:p>
                  </a:txBody>
                  <a:tcPr/>
                </a:tc>
                <a:tc>
                  <a:txBody>
                    <a:bodyPr/>
                    <a:lstStyle/>
                    <a:p>
                      <a:pPr algn="ctr"/>
                      <a:r>
                        <a:rPr lang="en-US" sz="4000"/>
                        <a:t>3</a:t>
                      </a:r>
                    </a:p>
                  </a:txBody>
                  <a:tcPr/>
                </a:tc>
                <a:tc>
                  <a:txBody>
                    <a:bodyPr/>
                    <a:lstStyle/>
                    <a:p>
                      <a:pPr algn="ctr"/>
                      <a:r>
                        <a:rPr lang="en-US" sz="4000"/>
                        <a:t>4</a:t>
                      </a:r>
                    </a:p>
                  </a:txBody>
                  <a:tcPr/>
                </a:tc>
                <a:tc>
                  <a:txBody>
                    <a:bodyPr/>
                    <a:lstStyle/>
                    <a:p>
                      <a:pPr algn="ctr"/>
                      <a:r>
                        <a:rPr lang="en-US" sz="4000"/>
                        <a:t>5</a:t>
                      </a:r>
                    </a:p>
                  </a:txBody>
                  <a:tcPr/>
                </a:tc>
                <a:tc>
                  <a:txBody>
                    <a:bodyPr/>
                    <a:lstStyle/>
                    <a:p>
                      <a:pPr algn="ctr"/>
                      <a:r>
                        <a:rPr lang="en-US" sz="4000"/>
                        <a:t>6</a:t>
                      </a:r>
                    </a:p>
                  </a:txBody>
                  <a:tcPr/>
                </a:tc>
                <a:tc>
                  <a:txBody>
                    <a:bodyPr/>
                    <a:lstStyle/>
                    <a:p>
                      <a:pPr algn="ctr"/>
                      <a:r>
                        <a:rPr lang="en-US" sz="4000"/>
                        <a:t>7</a:t>
                      </a:r>
                    </a:p>
                  </a:txBody>
                  <a:tcPr/>
                </a:tc>
                <a:tc>
                  <a:txBody>
                    <a:bodyPr/>
                    <a:lstStyle/>
                    <a:p>
                      <a:pPr algn="ctr"/>
                      <a:r>
                        <a:rPr lang="en-US" sz="4000"/>
                        <a:t>8</a:t>
                      </a:r>
                    </a:p>
                  </a:txBody>
                  <a:tcPr/>
                </a:tc>
                <a:tc>
                  <a:txBody>
                    <a:bodyPr/>
                    <a:lstStyle/>
                    <a:p>
                      <a:pPr algn="ctr"/>
                      <a:r>
                        <a:rPr lang="en-US" sz="4000"/>
                        <a:t>9</a:t>
                      </a:r>
                    </a:p>
                  </a:txBody>
                  <a:tcPr/>
                </a:tc>
                <a:extLst>
                  <a:ext uri="{0D108BD9-81ED-4DB2-BD59-A6C34878D82A}">
                    <a16:rowId xmlns:a16="http://schemas.microsoft.com/office/drawing/2014/main" val="1055290747"/>
                  </a:ext>
                </a:extLst>
              </a:tr>
              <a:tr h="1555937">
                <a:tc>
                  <a:txBody>
                    <a:bodyPr/>
                    <a:lstStyle/>
                    <a:p>
                      <a:pPr algn="ctr"/>
                      <a:r>
                        <a:rPr lang="en-US" sz="2400"/>
                        <a:t>English Language</a:t>
                      </a:r>
                      <a:br>
                        <a:rPr lang="en-US" sz="2400"/>
                      </a:br>
                      <a:br>
                        <a:rPr lang="en-US" sz="2400"/>
                      </a:br>
                      <a:r>
                        <a:rPr lang="en-US" sz="2400"/>
                        <a:t>/160</a:t>
                      </a:r>
                    </a:p>
                  </a:txBody>
                  <a:tcPr/>
                </a:tc>
                <a:tc>
                  <a:txBody>
                    <a:bodyPr/>
                    <a:lstStyle/>
                    <a:p>
                      <a:pPr algn="ctr"/>
                      <a:r>
                        <a:rPr lang="en-US" sz="2800"/>
                        <a:t>16</a:t>
                      </a:r>
                    </a:p>
                  </a:txBody>
                  <a:tcPr/>
                </a:tc>
                <a:tc>
                  <a:txBody>
                    <a:bodyPr/>
                    <a:lstStyle/>
                    <a:p>
                      <a:pPr algn="ctr"/>
                      <a:r>
                        <a:rPr lang="en-US" sz="2800"/>
                        <a:t>35</a:t>
                      </a:r>
                    </a:p>
                  </a:txBody>
                  <a:tcPr/>
                </a:tc>
                <a:tc>
                  <a:txBody>
                    <a:bodyPr/>
                    <a:lstStyle/>
                    <a:p>
                      <a:pPr algn="ctr"/>
                      <a:r>
                        <a:rPr lang="en-US" sz="2800"/>
                        <a:t>54</a:t>
                      </a:r>
                    </a:p>
                  </a:txBody>
                  <a:tcPr/>
                </a:tc>
                <a:tc>
                  <a:txBody>
                    <a:bodyPr/>
                    <a:lstStyle/>
                    <a:p>
                      <a:pPr algn="ctr"/>
                      <a:r>
                        <a:rPr lang="en-US" sz="2800"/>
                        <a:t>73</a:t>
                      </a:r>
                    </a:p>
                  </a:txBody>
                  <a:tcPr/>
                </a:tc>
                <a:tc>
                  <a:txBody>
                    <a:bodyPr/>
                    <a:lstStyle/>
                    <a:p>
                      <a:pPr algn="ctr"/>
                      <a:r>
                        <a:rPr lang="en-US" sz="2800"/>
                        <a:t>82</a:t>
                      </a:r>
                    </a:p>
                  </a:txBody>
                  <a:tcPr/>
                </a:tc>
                <a:tc>
                  <a:txBody>
                    <a:bodyPr/>
                    <a:lstStyle/>
                    <a:p>
                      <a:pPr algn="ctr"/>
                      <a:r>
                        <a:rPr lang="en-US" sz="2800"/>
                        <a:t>91</a:t>
                      </a:r>
                    </a:p>
                  </a:txBody>
                  <a:tcPr/>
                </a:tc>
                <a:tc>
                  <a:txBody>
                    <a:bodyPr/>
                    <a:lstStyle/>
                    <a:p>
                      <a:pPr algn="ctr"/>
                      <a:r>
                        <a:rPr lang="en-US" sz="2800"/>
                        <a:t>100</a:t>
                      </a:r>
                    </a:p>
                  </a:txBody>
                  <a:tcPr/>
                </a:tc>
                <a:tc>
                  <a:txBody>
                    <a:bodyPr/>
                    <a:lstStyle/>
                    <a:p>
                      <a:pPr algn="ctr"/>
                      <a:r>
                        <a:rPr lang="en-US" sz="2800"/>
                        <a:t>109</a:t>
                      </a:r>
                    </a:p>
                  </a:txBody>
                  <a:tcPr/>
                </a:tc>
                <a:tc>
                  <a:txBody>
                    <a:bodyPr/>
                    <a:lstStyle/>
                    <a:p>
                      <a:pPr algn="ctr"/>
                      <a:r>
                        <a:rPr lang="en-US" sz="2800"/>
                        <a:t>119</a:t>
                      </a:r>
                    </a:p>
                  </a:txBody>
                  <a:tcPr/>
                </a:tc>
                <a:extLst>
                  <a:ext uri="{0D108BD9-81ED-4DB2-BD59-A6C34878D82A}">
                    <a16:rowId xmlns:a16="http://schemas.microsoft.com/office/drawing/2014/main" val="3675793965"/>
                  </a:ext>
                </a:extLst>
              </a:tr>
              <a:tr h="1555937">
                <a:tc>
                  <a:txBody>
                    <a:bodyPr/>
                    <a:lstStyle/>
                    <a:p>
                      <a:pPr algn="ctr"/>
                      <a:r>
                        <a:rPr lang="en-US" sz="2400"/>
                        <a:t>English Literature</a:t>
                      </a:r>
                      <a:br>
                        <a:rPr lang="en-US" sz="2400"/>
                      </a:br>
                      <a:br>
                        <a:rPr lang="en-US" sz="2400"/>
                      </a:br>
                      <a:r>
                        <a:rPr lang="en-US" sz="2400"/>
                        <a:t>/160</a:t>
                      </a:r>
                    </a:p>
                  </a:txBody>
                  <a:tcPr/>
                </a:tc>
                <a:tc>
                  <a:txBody>
                    <a:bodyPr/>
                    <a:lstStyle/>
                    <a:p>
                      <a:pPr algn="ctr"/>
                      <a:r>
                        <a:rPr lang="en-US" sz="3200"/>
                        <a:t>15</a:t>
                      </a:r>
                    </a:p>
                  </a:txBody>
                  <a:tcPr/>
                </a:tc>
                <a:tc>
                  <a:txBody>
                    <a:bodyPr/>
                    <a:lstStyle/>
                    <a:p>
                      <a:pPr algn="ctr"/>
                      <a:r>
                        <a:rPr lang="en-US" sz="3200"/>
                        <a:t>30</a:t>
                      </a:r>
                    </a:p>
                  </a:txBody>
                  <a:tcPr/>
                </a:tc>
                <a:tc>
                  <a:txBody>
                    <a:bodyPr/>
                    <a:lstStyle/>
                    <a:p>
                      <a:pPr algn="ctr"/>
                      <a:r>
                        <a:rPr lang="en-US" sz="3200"/>
                        <a:t>46</a:t>
                      </a:r>
                    </a:p>
                  </a:txBody>
                  <a:tcPr/>
                </a:tc>
                <a:tc>
                  <a:txBody>
                    <a:bodyPr/>
                    <a:lstStyle/>
                    <a:p>
                      <a:pPr algn="ctr"/>
                      <a:r>
                        <a:rPr lang="en-US" sz="3200"/>
                        <a:t>62</a:t>
                      </a:r>
                    </a:p>
                  </a:txBody>
                  <a:tcPr/>
                </a:tc>
                <a:tc>
                  <a:txBody>
                    <a:bodyPr/>
                    <a:lstStyle/>
                    <a:p>
                      <a:pPr algn="ctr"/>
                      <a:r>
                        <a:rPr lang="en-US" sz="3200"/>
                        <a:t>77</a:t>
                      </a:r>
                    </a:p>
                  </a:txBody>
                  <a:tcPr/>
                </a:tc>
                <a:tc>
                  <a:txBody>
                    <a:bodyPr/>
                    <a:lstStyle/>
                    <a:p>
                      <a:pPr algn="ctr"/>
                      <a:r>
                        <a:rPr lang="en-US" sz="3200"/>
                        <a:t>92</a:t>
                      </a:r>
                    </a:p>
                  </a:txBody>
                  <a:tcPr/>
                </a:tc>
                <a:tc>
                  <a:txBody>
                    <a:bodyPr/>
                    <a:lstStyle/>
                    <a:p>
                      <a:pPr algn="ctr"/>
                      <a:r>
                        <a:rPr lang="en-US" sz="3200"/>
                        <a:t>108</a:t>
                      </a:r>
                    </a:p>
                  </a:txBody>
                  <a:tcPr/>
                </a:tc>
                <a:tc>
                  <a:txBody>
                    <a:bodyPr/>
                    <a:lstStyle/>
                    <a:p>
                      <a:pPr algn="ctr"/>
                      <a:r>
                        <a:rPr lang="en-US" sz="3200"/>
                        <a:t>122</a:t>
                      </a:r>
                    </a:p>
                  </a:txBody>
                  <a:tcPr/>
                </a:tc>
                <a:tc>
                  <a:txBody>
                    <a:bodyPr/>
                    <a:lstStyle/>
                    <a:p>
                      <a:pPr algn="ctr"/>
                      <a:r>
                        <a:rPr lang="en-US" sz="3200"/>
                        <a:t>136</a:t>
                      </a:r>
                    </a:p>
                  </a:txBody>
                  <a:tcPr/>
                </a:tc>
                <a:extLst>
                  <a:ext uri="{0D108BD9-81ED-4DB2-BD59-A6C34878D82A}">
                    <a16:rowId xmlns:a16="http://schemas.microsoft.com/office/drawing/2014/main" val="186931601"/>
                  </a:ext>
                </a:extLst>
              </a:tr>
            </a:tbl>
          </a:graphicData>
        </a:graphic>
      </p:graphicFrame>
    </p:spTree>
    <p:extLst>
      <p:ext uri="{BB962C8B-B14F-4D97-AF65-F5344CB8AC3E}">
        <p14:creationId xmlns:p14="http://schemas.microsoft.com/office/powerpoint/2010/main" val="150903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142A-9055-9F5B-59C5-B35E4FA26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4F4CB-C7E8-37FA-0068-F2CAF4056818}"/>
              </a:ext>
            </a:extLst>
          </p:cNvPr>
          <p:cNvSpPr>
            <a:spLocks noGrp="1"/>
          </p:cNvSpPr>
          <p:nvPr>
            <p:ph type="title"/>
          </p:nvPr>
        </p:nvSpPr>
        <p:spPr>
          <a:xfrm>
            <a:off x="2440569" y="-3072"/>
            <a:ext cx="9765248" cy="1268054"/>
          </a:xfrm>
        </p:spPr>
        <p:txBody>
          <a:bodyPr>
            <a:normAutofit/>
          </a:bodyPr>
          <a:lstStyle/>
          <a:p>
            <a:r>
              <a:rPr lang="en-GB" sz="5400">
                <a:latin typeface="OpenDyslexicAlta"/>
              </a:rPr>
              <a:t>Grade Boundaries 2025 </a:t>
            </a:r>
          </a:p>
        </p:txBody>
      </p:sp>
      <p:sp>
        <p:nvSpPr>
          <p:cNvPr id="9" name="Content Placeholder 8">
            <a:extLst>
              <a:ext uri="{FF2B5EF4-FFF2-40B4-BE49-F238E27FC236}">
                <a16:creationId xmlns:a16="http://schemas.microsoft.com/office/drawing/2014/main" id="{3D5AEC81-A93B-B010-4E10-3513996964F0}"/>
              </a:ext>
            </a:extLst>
          </p:cNvPr>
          <p:cNvSpPr>
            <a:spLocks noGrp="1"/>
          </p:cNvSpPr>
          <p:nvPr>
            <p:ph idx="1"/>
          </p:nvPr>
        </p:nvSpPr>
        <p:spPr>
          <a:xfrm>
            <a:off x="1542691" y="1466191"/>
            <a:ext cx="5009071" cy="4998318"/>
          </a:xfrm>
        </p:spPr>
        <p:txBody>
          <a:bodyPr vert="horz" lIns="91440" tIns="45720" rIns="91440" bIns="45720" rtlCol="0" anchor="t">
            <a:normAutofit/>
          </a:bodyPr>
          <a:lstStyle/>
          <a:p>
            <a:pPr marL="0" indent="0" algn="ctr">
              <a:buNone/>
            </a:pPr>
            <a:endParaRPr lang="en-US" sz="2000" b="1" u="sng">
              <a:latin typeface="OpenDyslexicAlta"/>
              <a:ea typeface="Calibri" panose="020F0502020204030204"/>
              <a:cs typeface="Calibri" panose="020F0502020204030204"/>
            </a:endParaRPr>
          </a:p>
          <a:p>
            <a:endParaRPr lang="en-US">
              <a:ea typeface="Calibri"/>
              <a:cs typeface="Calibri"/>
            </a:endParaRPr>
          </a:p>
        </p:txBody>
      </p:sp>
      <p:pic>
        <p:nvPicPr>
          <p:cNvPr id="4" name="Picture 3">
            <a:extLst>
              <a:ext uri="{FF2B5EF4-FFF2-40B4-BE49-F238E27FC236}">
                <a16:creationId xmlns:a16="http://schemas.microsoft.com/office/drawing/2014/main" id="{E2998B4E-1A43-BCF1-A503-883D594A08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A14F11FF-B767-B9BD-FF84-39BEDEAB0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2EBFA979-6D0F-1CED-3610-C388DF54F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26" y="5532863"/>
            <a:ext cx="2406636" cy="12560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A94F18-643E-FC8B-E51F-4580CC9B6425}"/>
              </a:ext>
            </a:extLst>
          </p:cNvPr>
          <p:cNvSpPr txBox="1"/>
          <p:nvPr/>
        </p:nvSpPr>
        <p:spPr>
          <a:xfrm>
            <a:off x="437482" y="6463307"/>
            <a:ext cx="469523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FF0000"/>
                </a:solidFill>
                <a:latin typeface="OpenDyslexicAlta"/>
                <a:ea typeface="+mn-lt"/>
                <a:cs typeface="+mn-lt"/>
              </a:rPr>
              <a:t>Grade boundaries can vary each year</a:t>
            </a:r>
            <a:endParaRPr lang="en-US">
              <a:solidFill>
                <a:srgbClr val="FF0000"/>
              </a:solidFill>
              <a:latin typeface="OpenDyslexicAlta"/>
              <a:ea typeface="Calibri"/>
              <a:cs typeface="Calibri"/>
            </a:endParaRPr>
          </a:p>
        </p:txBody>
      </p:sp>
      <p:graphicFrame>
        <p:nvGraphicFramePr>
          <p:cNvPr id="3" name="Table 2">
            <a:extLst>
              <a:ext uri="{FF2B5EF4-FFF2-40B4-BE49-F238E27FC236}">
                <a16:creationId xmlns:a16="http://schemas.microsoft.com/office/drawing/2014/main" id="{CFAB136D-4702-F962-C7D5-C0A3B0F6171D}"/>
              </a:ext>
            </a:extLst>
          </p:cNvPr>
          <p:cNvGraphicFramePr>
            <a:graphicFrameLocks noGrp="1"/>
          </p:cNvGraphicFramePr>
          <p:nvPr>
            <p:extLst>
              <p:ext uri="{D42A27DB-BD31-4B8C-83A1-F6EECF244321}">
                <p14:modId xmlns:p14="http://schemas.microsoft.com/office/powerpoint/2010/main" val="2966189482"/>
              </p:ext>
            </p:extLst>
          </p:nvPr>
        </p:nvGraphicFramePr>
        <p:xfrm>
          <a:off x="2070340" y="1523999"/>
          <a:ext cx="9259567" cy="4007717"/>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695022478"/>
                    </a:ext>
                  </a:extLst>
                </a:gridCol>
                <a:gridCol w="658944">
                  <a:extLst>
                    <a:ext uri="{9D8B030D-6E8A-4147-A177-3AD203B41FA5}">
                      <a16:colId xmlns:a16="http://schemas.microsoft.com/office/drawing/2014/main" val="449487956"/>
                    </a:ext>
                  </a:extLst>
                </a:gridCol>
                <a:gridCol w="777873">
                  <a:extLst>
                    <a:ext uri="{9D8B030D-6E8A-4147-A177-3AD203B41FA5}">
                      <a16:colId xmlns:a16="http://schemas.microsoft.com/office/drawing/2014/main" val="2339991005"/>
                    </a:ext>
                  </a:extLst>
                </a:gridCol>
                <a:gridCol w="763842">
                  <a:extLst>
                    <a:ext uri="{9D8B030D-6E8A-4147-A177-3AD203B41FA5}">
                      <a16:colId xmlns:a16="http://schemas.microsoft.com/office/drawing/2014/main" val="811939371"/>
                    </a:ext>
                  </a:extLst>
                </a:gridCol>
                <a:gridCol w="962912">
                  <a:extLst>
                    <a:ext uri="{9D8B030D-6E8A-4147-A177-3AD203B41FA5}">
                      <a16:colId xmlns:a16="http://schemas.microsoft.com/office/drawing/2014/main" val="3651173218"/>
                    </a:ext>
                  </a:extLst>
                </a:gridCol>
                <a:gridCol w="809625">
                  <a:extLst>
                    <a:ext uri="{9D8B030D-6E8A-4147-A177-3AD203B41FA5}">
                      <a16:colId xmlns:a16="http://schemas.microsoft.com/office/drawing/2014/main" val="1629634960"/>
                    </a:ext>
                  </a:extLst>
                </a:gridCol>
                <a:gridCol w="904874">
                  <a:extLst>
                    <a:ext uri="{9D8B030D-6E8A-4147-A177-3AD203B41FA5}">
                      <a16:colId xmlns:a16="http://schemas.microsoft.com/office/drawing/2014/main" val="1419966833"/>
                    </a:ext>
                  </a:extLst>
                </a:gridCol>
                <a:gridCol w="873124">
                  <a:extLst>
                    <a:ext uri="{9D8B030D-6E8A-4147-A177-3AD203B41FA5}">
                      <a16:colId xmlns:a16="http://schemas.microsoft.com/office/drawing/2014/main" val="699207406"/>
                    </a:ext>
                  </a:extLst>
                </a:gridCol>
                <a:gridCol w="920748">
                  <a:extLst>
                    <a:ext uri="{9D8B030D-6E8A-4147-A177-3AD203B41FA5}">
                      <a16:colId xmlns:a16="http://schemas.microsoft.com/office/drawing/2014/main" val="2915826565"/>
                    </a:ext>
                  </a:extLst>
                </a:gridCol>
                <a:gridCol w="936625">
                  <a:extLst>
                    <a:ext uri="{9D8B030D-6E8A-4147-A177-3AD203B41FA5}">
                      <a16:colId xmlns:a16="http://schemas.microsoft.com/office/drawing/2014/main" val="1983567448"/>
                    </a:ext>
                  </a:extLst>
                </a:gridCol>
              </a:tblGrid>
              <a:tr h="895843">
                <a:tc>
                  <a:txBody>
                    <a:bodyPr/>
                    <a:lstStyle/>
                    <a:p>
                      <a:pPr algn="ctr"/>
                      <a:r>
                        <a:rPr lang="en-US" sz="2400">
                          <a:solidFill>
                            <a:schemeClr val="tx1"/>
                          </a:solidFill>
                        </a:rPr>
                        <a:t>English Language </a:t>
                      </a:r>
                    </a:p>
                  </a:txBody>
                  <a:tcPr>
                    <a:solidFill>
                      <a:srgbClr val="BFE09B"/>
                    </a:solidFill>
                  </a:tcPr>
                </a:tc>
                <a:tc>
                  <a:txBody>
                    <a:bodyPr/>
                    <a:lstStyle/>
                    <a:p>
                      <a:pPr algn="ctr"/>
                      <a:r>
                        <a:rPr lang="en-US" sz="4000">
                          <a:solidFill>
                            <a:schemeClr val="tx1"/>
                          </a:solidFill>
                        </a:rPr>
                        <a:t>1</a:t>
                      </a:r>
                    </a:p>
                  </a:txBody>
                  <a:tcPr>
                    <a:solidFill>
                      <a:srgbClr val="BFE09B"/>
                    </a:solidFill>
                  </a:tcPr>
                </a:tc>
                <a:tc>
                  <a:txBody>
                    <a:bodyPr/>
                    <a:lstStyle/>
                    <a:p>
                      <a:pPr algn="ctr"/>
                      <a:r>
                        <a:rPr lang="en-US" sz="4000">
                          <a:solidFill>
                            <a:schemeClr val="tx1"/>
                          </a:solidFill>
                        </a:rPr>
                        <a:t>2</a:t>
                      </a:r>
                    </a:p>
                  </a:txBody>
                  <a:tcPr>
                    <a:solidFill>
                      <a:srgbClr val="BFE09B"/>
                    </a:solidFill>
                  </a:tcPr>
                </a:tc>
                <a:tc>
                  <a:txBody>
                    <a:bodyPr/>
                    <a:lstStyle/>
                    <a:p>
                      <a:pPr algn="ctr"/>
                      <a:r>
                        <a:rPr lang="en-US" sz="4000">
                          <a:solidFill>
                            <a:schemeClr val="tx1"/>
                          </a:solidFill>
                        </a:rPr>
                        <a:t>3</a:t>
                      </a:r>
                    </a:p>
                  </a:txBody>
                  <a:tcPr>
                    <a:solidFill>
                      <a:srgbClr val="BFE09B"/>
                    </a:solidFill>
                  </a:tcPr>
                </a:tc>
                <a:tc>
                  <a:txBody>
                    <a:bodyPr/>
                    <a:lstStyle/>
                    <a:p>
                      <a:pPr algn="ctr"/>
                      <a:r>
                        <a:rPr lang="en-US" sz="4000">
                          <a:solidFill>
                            <a:schemeClr val="tx1"/>
                          </a:solidFill>
                        </a:rPr>
                        <a:t>4</a:t>
                      </a:r>
                    </a:p>
                  </a:txBody>
                  <a:tcPr>
                    <a:solidFill>
                      <a:srgbClr val="BFE09B"/>
                    </a:solidFill>
                  </a:tcPr>
                </a:tc>
                <a:tc>
                  <a:txBody>
                    <a:bodyPr/>
                    <a:lstStyle/>
                    <a:p>
                      <a:pPr algn="ctr"/>
                      <a:r>
                        <a:rPr lang="en-US" sz="4000">
                          <a:solidFill>
                            <a:schemeClr val="tx1"/>
                          </a:solidFill>
                        </a:rPr>
                        <a:t>5</a:t>
                      </a:r>
                    </a:p>
                  </a:txBody>
                  <a:tcPr>
                    <a:solidFill>
                      <a:srgbClr val="BFE09B"/>
                    </a:solidFill>
                  </a:tcPr>
                </a:tc>
                <a:tc>
                  <a:txBody>
                    <a:bodyPr/>
                    <a:lstStyle/>
                    <a:p>
                      <a:pPr algn="ctr"/>
                      <a:r>
                        <a:rPr lang="en-US" sz="4000">
                          <a:solidFill>
                            <a:schemeClr val="tx1"/>
                          </a:solidFill>
                        </a:rPr>
                        <a:t>6</a:t>
                      </a:r>
                    </a:p>
                  </a:txBody>
                  <a:tcPr>
                    <a:solidFill>
                      <a:srgbClr val="BFE09B"/>
                    </a:solidFill>
                  </a:tcPr>
                </a:tc>
                <a:tc>
                  <a:txBody>
                    <a:bodyPr/>
                    <a:lstStyle/>
                    <a:p>
                      <a:pPr algn="ctr"/>
                      <a:r>
                        <a:rPr lang="en-US" sz="4000">
                          <a:solidFill>
                            <a:schemeClr val="tx1"/>
                          </a:solidFill>
                        </a:rPr>
                        <a:t>7</a:t>
                      </a:r>
                    </a:p>
                  </a:txBody>
                  <a:tcPr>
                    <a:solidFill>
                      <a:srgbClr val="BFE09B"/>
                    </a:solidFill>
                  </a:tcPr>
                </a:tc>
                <a:tc>
                  <a:txBody>
                    <a:bodyPr/>
                    <a:lstStyle/>
                    <a:p>
                      <a:pPr algn="ctr"/>
                      <a:r>
                        <a:rPr lang="en-US" sz="4000">
                          <a:solidFill>
                            <a:schemeClr val="tx1"/>
                          </a:solidFill>
                        </a:rPr>
                        <a:t>8</a:t>
                      </a:r>
                    </a:p>
                  </a:txBody>
                  <a:tcPr>
                    <a:solidFill>
                      <a:srgbClr val="BFE09B"/>
                    </a:solidFill>
                  </a:tcPr>
                </a:tc>
                <a:tc>
                  <a:txBody>
                    <a:bodyPr/>
                    <a:lstStyle/>
                    <a:p>
                      <a:pPr algn="ctr"/>
                      <a:r>
                        <a:rPr lang="en-US" sz="4000">
                          <a:solidFill>
                            <a:schemeClr val="tx1"/>
                          </a:solidFill>
                        </a:rPr>
                        <a:t>9</a:t>
                      </a:r>
                    </a:p>
                  </a:txBody>
                  <a:tcPr>
                    <a:solidFill>
                      <a:srgbClr val="BFE09B"/>
                    </a:solidFill>
                  </a:tcPr>
                </a:tc>
                <a:extLst>
                  <a:ext uri="{0D108BD9-81ED-4DB2-BD59-A6C34878D82A}">
                    <a16:rowId xmlns:a16="http://schemas.microsoft.com/office/drawing/2014/main" val="1055290747"/>
                  </a:ext>
                </a:extLst>
              </a:tr>
              <a:tr h="1555937">
                <a:tc>
                  <a:txBody>
                    <a:bodyPr/>
                    <a:lstStyle/>
                    <a:p>
                      <a:pPr algn="ctr"/>
                      <a:r>
                        <a:rPr lang="en-US" sz="2400"/>
                        <a:t>Paper 1</a:t>
                      </a:r>
                      <a:br>
                        <a:rPr lang="en-US" sz="2400"/>
                      </a:br>
                      <a:br>
                        <a:rPr lang="en-US" sz="2400"/>
                      </a:br>
                      <a:r>
                        <a:rPr lang="en-US" sz="2400"/>
                        <a:t>/80</a:t>
                      </a:r>
                    </a:p>
                  </a:txBody>
                  <a:tcPr>
                    <a:solidFill>
                      <a:srgbClr val="BFE09B"/>
                    </a:solidFill>
                  </a:tcPr>
                </a:tc>
                <a:tc>
                  <a:txBody>
                    <a:bodyPr/>
                    <a:lstStyle/>
                    <a:p>
                      <a:pPr algn="ctr"/>
                      <a:r>
                        <a:rPr lang="en-US" sz="2800"/>
                        <a:t>8</a:t>
                      </a:r>
                    </a:p>
                  </a:txBody>
                  <a:tcPr>
                    <a:solidFill>
                      <a:srgbClr val="BFE09B"/>
                    </a:solidFill>
                  </a:tcPr>
                </a:tc>
                <a:tc>
                  <a:txBody>
                    <a:bodyPr/>
                    <a:lstStyle/>
                    <a:p>
                      <a:pPr algn="ctr"/>
                      <a:r>
                        <a:rPr lang="en-US" sz="2800"/>
                        <a:t>17</a:t>
                      </a:r>
                    </a:p>
                  </a:txBody>
                  <a:tcPr>
                    <a:solidFill>
                      <a:srgbClr val="BFE09B"/>
                    </a:solidFill>
                  </a:tcPr>
                </a:tc>
                <a:tc>
                  <a:txBody>
                    <a:bodyPr/>
                    <a:lstStyle/>
                    <a:p>
                      <a:pPr algn="ctr"/>
                      <a:r>
                        <a:rPr lang="en-US" sz="2800"/>
                        <a:t>26</a:t>
                      </a:r>
                    </a:p>
                  </a:txBody>
                  <a:tcPr>
                    <a:solidFill>
                      <a:srgbClr val="BFE09B"/>
                    </a:solidFill>
                  </a:tcPr>
                </a:tc>
                <a:tc>
                  <a:txBody>
                    <a:bodyPr/>
                    <a:lstStyle/>
                    <a:p>
                      <a:pPr algn="ctr"/>
                      <a:r>
                        <a:rPr lang="en-US" sz="2800"/>
                        <a:t>36</a:t>
                      </a:r>
                    </a:p>
                  </a:txBody>
                  <a:tcPr>
                    <a:solidFill>
                      <a:srgbClr val="BFE09B"/>
                    </a:solidFill>
                  </a:tcPr>
                </a:tc>
                <a:tc>
                  <a:txBody>
                    <a:bodyPr/>
                    <a:lstStyle/>
                    <a:p>
                      <a:pPr algn="ctr"/>
                      <a:r>
                        <a:rPr lang="en-US" sz="2800"/>
                        <a:t>40</a:t>
                      </a:r>
                      <a:endParaRPr lang="en-US"/>
                    </a:p>
                  </a:txBody>
                  <a:tcPr>
                    <a:solidFill>
                      <a:srgbClr val="BFE09B"/>
                    </a:solidFill>
                  </a:tcPr>
                </a:tc>
                <a:tc>
                  <a:txBody>
                    <a:bodyPr/>
                    <a:lstStyle/>
                    <a:p>
                      <a:pPr algn="ctr"/>
                      <a:r>
                        <a:rPr lang="en-US" sz="2800"/>
                        <a:t>44</a:t>
                      </a:r>
                    </a:p>
                  </a:txBody>
                  <a:tcPr>
                    <a:solidFill>
                      <a:srgbClr val="BFE09B"/>
                    </a:solidFill>
                  </a:tcPr>
                </a:tc>
                <a:tc>
                  <a:txBody>
                    <a:bodyPr/>
                    <a:lstStyle/>
                    <a:p>
                      <a:pPr algn="ctr"/>
                      <a:r>
                        <a:rPr lang="en-US" sz="2800"/>
                        <a:t>49</a:t>
                      </a:r>
                    </a:p>
                  </a:txBody>
                  <a:tcPr>
                    <a:solidFill>
                      <a:srgbClr val="BFE09B"/>
                    </a:solidFill>
                  </a:tcPr>
                </a:tc>
                <a:tc>
                  <a:txBody>
                    <a:bodyPr/>
                    <a:lstStyle/>
                    <a:p>
                      <a:pPr algn="ctr"/>
                      <a:r>
                        <a:rPr lang="en-US" sz="2800"/>
                        <a:t>54</a:t>
                      </a:r>
                    </a:p>
                  </a:txBody>
                  <a:tcPr>
                    <a:solidFill>
                      <a:srgbClr val="BFE09B"/>
                    </a:solidFill>
                  </a:tcPr>
                </a:tc>
                <a:tc>
                  <a:txBody>
                    <a:bodyPr/>
                    <a:lstStyle/>
                    <a:p>
                      <a:pPr algn="ctr"/>
                      <a:r>
                        <a:rPr lang="en-US" sz="2800"/>
                        <a:t>59</a:t>
                      </a:r>
                    </a:p>
                  </a:txBody>
                  <a:tcPr>
                    <a:solidFill>
                      <a:srgbClr val="BFE09B"/>
                    </a:solidFill>
                  </a:tcPr>
                </a:tc>
                <a:extLst>
                  <a:ext uri="{0D108BD9-81ED-4DB2-BD59-A6C34878D82A}">
                    <a16:rowId xmlns:a16="http://schemas.microsoft.com/office/drawing/2014/main" val="3675793965"/>
                  </a:ext>
                </a:extLst>
              </a:tr>
              <a:tr h="1555937">
                <a:tc>
                  <a:txBody>
                    <a:bodyPr/>
                    <a:lstStyle/>
                    <a:p>
                      <a:pPr algn="ctr"/>
                      <a:r>
                        <a:rPr lang="en-US" sz="2400"/>
                        <a:t>Paper 2</a:t>
                      </a:r>
                      <a:br>
                        <a:rPr lang="en-US" sz="2400"/>
                      </a:br>
                      <a:br>
                        <a:rPr lang="en-US" sz="2400"/>
                      </a:br>
                      <a:r>
                        <a:rPr lang="en-US" sz="2400"/>
                        <a:t>/80</a:t>
                      </a:r>
                    </a:p>
                  </a:txBody>
                  <a:tcPr>
                    <a:solidFill>
                      <a:srgbClr val="BFE09B"/>
                    </a:solidFill>
                  </a:tcPr>
                </a:tc>
                <a:tc>
                  <a:txBody>
                    <a:bodyPr/>
                    <a:lstStyle/>
                    <a:p>
                      <a:pPr algn="ctr"/>
                      <a:r>
                        <a:rPr lang="en-US" sz="3200"/>
                        <a:t>8</a:t>
                      </a:r>
                    </a:p>
                  </a:txBody>
                  <a:tcPr>
                    <a:solidFill>
                      <a:srgbClr val="BFE09B"/>
                    </a:solidFill>
                  </a:tcPr>
                </a:tc>
                <a:tc>
                  <a:txBody>
                    <a:bodyPr/>
                    <a:lstStyle/>
                    <a:p>
                      <a:pPr algn="ctr"/>
                      <a:r>
                        <a:rPr lang="en-US" sz="3200"/>
                        <a:t>17</a:t>
                      </a:r>
                    </a:p>
                  </a:txBody>
                  <a:tcPr>
                    <a:solidFill>
                      <a:srgbClr val="BFE09B"/>
                    </a:solidFill>
                  </a:tcPr>
                </a:tc>
                <a:tc>
                  <a:txBody>
                    <a:bodyPr/>
                    <a:lstStyle/>
                    <a:p>
                      <a:pPr algn="ctr"/>
                      <a:r>
                        <a:rPr lang="en-US" sz="3200"/>
                        <a:t>27</a:t>
                      </a:r>
                    </a:p>
                  </a:txBody>
                  <a:tcPr>
                    <a:solidFill>
                      <a:srgbClr val="BFE09B"/>
                    </a:solidFill>
                  </a:tcPr>
                </a:tc>
                <a:tc>
                  <a:txBody>
                    <a:bodyPr/>
                    <a:lstStyle/>
                    <a:p>
                      <a:pPr algn="ctr"/>
                      <a:r>
                        <a:rPr lang="en-US" sz="3200"/>
                        <a:t>37</a:t>
                      </a:r>
                    </a:p>
                  </a:txBody>
                  <a:tcPr>
                    <a:solidFill>
                      <a:srgbClr val="BFE09B"/>
                    </a:solidFill>
                  </a:tcPr>
                </a:tc>
                <a:tc>
                  <a:txBody>
                    <a:bodyPr/>
                    <a:lstStyle/>
                    <a:p>
                      <a:pPr algn="ctr"/>
                      <a:r>
                        <a:rPr lang="en-US" sz="3200"/>
                        <a:t>41</a:t>
                      </a:r>
                    </a:p>
                  </a:txBody>
                  <a:tcPr>
                    <a:solidFill>
                      <a:srgbClr val="BFE09B"/>
                    </a:solidFill>
                  </a:tcPr>
                </a:tc>
                <a:tc>
                  <a:txBody>
                    <a:bodyPr/>
                    <a:lstStyle/>
                    <a:p>
                      <a:pPr algn="ctr"/>
                      <a:r>
                        <a:rPr lang="en-US" sz="3200"/>
                        <a:t>46</a:t>
                      </a:r>
                    </a:p>
                  </a:txBody>
                  <a:tcPr>
                    <a:solidFill>
                      <a:srgbClr val="BFE09B"/>
                    </a:solidFill>
                  </a:tcPr>
                </a:tc>
                <a:tc>
                  <a:txBody>
                    <a:bodyPr/>
                    <a:lstStyle/>
                    <a:p>
                      <a:pPr algn="ctr"/>
                      <a:r>
                        <a:rPr lang="en-US" sz="3200"/>
                        <a:t>51</a:t>
                      </a:r>
                    </a:p>
                  </a:txBody>
                  <a:tcPr>
                    <a:solidFill>
                      <a:srgbClr val="BFE09B"/>
                    </a:solidFill>
                  </a:tcPr>
                </a:tc>
                <a:tc>
                  <a:txBody>
                    <a:bodyPr/>
                    <a:lstStyle/>
                    <a:p>
                      <a:pPr algn="ctr"/>
                      <a:r>
                        <a:rPr lang="en-US" sz="3200"/>
                        <a:t>55</a:t>
                      </a:r>
                    </a:p>
                  </a:txBody>
                  <a:tcPr>
                    <a:solidFill>
                      <a:srgbClr val="BFE09B"/>
                    </a:solidFill>
                  </a:tcPr>
                </a:tc>
                <a:tc>
                  <a:txBody>
                    <a:bodyPr/>
                    <a:lstStyle/>
                    <a:p>
                      <a:pPr algn="ctr"/>
                      <a:r>
                        <a:rPr lang="en-US" sz="3200"/>
                        <a:t>60</a:t>
                      </a:r>
                    </a:p>
                  </a:txBody>
                  <a:tcPr>
                    <a:solidFill>
                      <a:srgbClr val="BFE09B"/>
                    </a:solidFill>
                  </a:tcPr>
                </a:tc>
                <a:extLst>
                  <a:ext uri="{0D108BD9-81ED-4DB2-BD59-A6C34878D82A}">
                    <a16:rowId xmlns:a16="http://schemas.microsoft.com/office/drawing/2014/main" val="186931601"/>
                  </a:ext>
                </a:extLst>
              </a:tr>
            </a:tbl>
          </a:graphicData>
        </a:graphic>
      </p:graphicFrame>
    </p:spTree>
    <p:extLst>
      <p:ext uri="{BB962C8B-B14F-4D97-AF65-F5344CB8AC3E}">
        <p14:creationId xmlns:p14="http://schemas.microsoft.com/office/powerpoint/2010/main" val="323130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7CF6-45F7-83C2-EBCC-1F7D76D14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35B37-A007-E59A-EC46-2A316121BA24}"/>
              </a:ext>
            </a:extLst>
          </p:cNvPr>
          <p:cNvSpPr>
            <a:spLocks noGrp="1"/>
          </p:cNvSpPr>
          <p:nvPr>
            <p:ph type="title"/>
          </p:nvPr>
        </p:nvSpPr>
        <p:spPr>
          <a:xfrm>
            <a:off x="2440569" y="-3072"/>
            <a:ext cx="9765248" cy="1268054"/>
          </a:xfrm>
        </p:spPr>
        <p:txBody>
          <a:bodyPr>
            <a:normAutofit/>
          </a:bodyPr>
          <a:lstStyle/>
          <a:p>
            <a:r>
              <a:rPr lang="en-GB" sz="5400">
                <a:latin typeface="OpenDyslexicAlta"/>
              </a:rPr>
              <a:t>Grade Boundaries 2025 </a:t>
            </a:r>
          </a:p>
        </p:txBody>
      </p:sp>
      <p:sp>
        <p:nvSpPr>
          <p:cNvPr id="9" name="Content Placeholder 8">
            <a:extLst>
              <a:ext uri="{FF2B5EF4-FFF2-40B4-BE49-F238E27FC236}">
                <a16:creationId xmlns:a16="http://schemas.microsoft.com/office/drawing/2014/main" id="{45F91E3D-876A-C562-220E-C4E67CB457A3}"/>
              </a:ext>
            </a:extLst>
          </p:cNvPr>
          <p:cNvSpPr>
            <a:spLocks noGrp="1"/>
          </p:cNvSpPr>
          <p:nvPr>
            <p:ph idx="1"/>
          </p:nvPr>
        </p:nvSpPr>
        <p:spPr>
          <a:xfrm>
            <a:off x="1542691" y="1466191"/>
            <a:ext cx="5009071" cy="4998318"/>
          </a:xfrm>
        </p:spPr>
        <p:txBody>
          <a:bodyPr vert="horz" lIns="91440" tIns="45720" rIns="91440" bIns="45720" rtlCol="0" anchor="t">
            <a:normAutofit/>
          </a:bodyPr>
          <a:lstStyle/>
          <a:p>
            <a:pPr marL="0" indent="0" algn="ctr">
              <a:buNone/>
            </a:pPr>
            <a:endParaRPr lang="en-US" sz="2000" b="1" u="sng">
              <a:latin typeface="OpenDyslexicAlta"/>
              <a:ea typeface="Calibri" panose="020F0502020204030204"/>
              <a:cs typeface="Calibri" panose="020F0502020204030204"/>
            </a:endParaRPr>
          </a:p>
          <a:p>
            <a:endParaRPr lang="en-US">
              <a:ea typeface="Calibri"/>
              <a:cs typeface="Calibri"/>
            </a:endParaRPr>
          </a:p>
        </p:txBody>
      </p:sp>
      <p:pic>
        <p:nvPicPr>
          <p:cNvPr id="4" name="Picture 3">
            <a:extLst>
              <a:ext uri="{FF2B5EF4-FFF2-40B4-BE49-F238E27FC236}">
                <a16:creationId xmlns:a16="http://schemas.microsoft.com/office/drawing/2014/main" id="{D4938785-D2F5-8118-7583-D6773A1EA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69BCFFCC-1F9B-F91D-66DE-2ADCFC18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1026" name="Picture 2" descr="serious breaches ...">
            <a:extLst>
              <a:ext uri="{FF2B5EF4-FFF2-40B4-BE49-F238E27FC236}">
                <a16:creationId xmlns:a16="http://schemas.microsoft.com/office/drawing/2014/main" id="{BAF42288-804E-6EA5-E803-7D21A82F6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26" y="5532863"/>
            <a:ext cx="2406636" cy="12560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F86670-42CA-0972-1ED9-B138727289F7}"/>
              </a:ext>
            </a:extLst>
          </p:cNvPr>
          <p:cNvSpPr txBox="1"/>
          <p:nvPr/>
        </p:nvSpPr>
        <p:spPr>
          <a:xfrm>
            <a:off x="437482" y="6463307"/>
            <a:ext cx="469523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FF0000"/>
                </a:solidFill>
                <a:latin typeface="OpenDyslexicAlta"/>
                <a:ea typeface="+mn-lt"/>
                <a:cs typeface="+mn-lt"/>
              </a:rPr>
              <a:t>Grade boundaries can vary each year</a:t>
            </a:r>
            <a:endParaRPr lang="en-US">
              <a:solidFill>
                <a:srgbClr val="FF0000"/>
              </a:solidFill>
              <a:latin typeface="OpenDyslexicAlta"/>
              <a:ea typeface="Calibri"/>
              <a:cs typeface="Calibri"/>
            </a:endParaRPr>
          </a:p>
        </p:txBody>
      </p:sp>
      <p:graphicFrame>
        <p:nvGraphicFramePr>
          <p:cNvPr id="3" name="Table 2">
            <a:extLst>
              <a:ext uri="{FF2B5EF4-FFF2-40B4-BE49-F238E27FC236}">
                <a16:creationId xmlns:a16="http://schemas.microsoft.com/office/drawing/2014/main" id="{C9819AF9-C4D9-B414-029E-78ADCFD82BCE}"/>
              </a:ext>
            </a:extLst>
          </p:cNvPr>
          <p:cNvGraphicFramePr>
            <a:graphicFrameLocks noGrp="1"/>
          </p:cNvGraphicFramePr>
          <p:nvPr>
            <p:extLst>
              <p:ext uri="{D42A27DB-BD31-4B8C-83A1-F6EECF244321}">
                <p14:modId xmlns:p14="http://schemas.microsoft.com/office/powerpoint/2010/main" val="2550845081"/>
              </p:ext>
            </p:extLst>
          </p:nvPr>
        </p:nvGraphicFramePr>
        <p:xfrm>
          <a:off x="2070340" y="1523999"/>
          <a:ext cx="9259567" cy="4007717"/>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695022478"/>
                    </a:ext>
                  </a:extLst>
                </a:gridCol>
                <a:gridCol w="658944">
                  <a:extLst>
                    <a:ext uri="{9D8B030D-6E8A-4147-A177-3AD203B41FA5}">
                      <a16:colId xmlns:a16="http://schemas.microsoft.com/office/drawing/2014/main" val="449487956"/>
                    </a:ext>
                  </a:extLst>
                </a:gridCol>
                <a:gridCol w="777873">
                  <a:extLst>
                    <a:ext uri="{9D8B030D-6E8A-4147-A177-3AD203B41FA5}">
                      <a16:colId xmlns:a16="http://schemas.microsoft.com/office/drawing/2014/main" val="2339991005"/>
                    </a:ext>
                  </a:extLst>
                </a:gridCol>
                <a:gridCol w="763842">
                  <a:extLst>
                    <a:ext uri="{9D8B030D-6E8A-4147-A177-3AD203B41FA5}">
                      <a16:colId xmlns:a16="http://schemas.microsoft.com/office/drawing/2014/main" val="811939371"/>
                    </a:ext>
                  </a:extLst>
                </a:gridCol>
                <a:gridCol w="962912">
                  <a:extLst>
                    <a:ext uri="{9D8B030D-6E8A-4147-A177-3AD203B41FA5}">
                      <a16:colId xmlns:a16="http://schemas.microsoft.com/office/drawing/2014/main" val="3651173218"/>
                    </a:ext>
                  </a:extLst>
                </a:gridCol>
                <a:gridCol w="809625">
                  <a:extLst>
                    <a:ext uri="{9D8B030D-6E8A-4147-A177-3AD203B41FA5}">
                      <a16:colId xmlns:a16="http://schemas.microsoft.com/office/drawing/2014/main" val="1629634960"/>
                    </a:ext>
                  </a:extLst>
                </a:gridCol>
                <a:gridCol w="904874">
                  <a:extLst>
                    <a:ext uri="{9D8B030D-6E8A-4147-A177-3AD203B41FA5}">
                      <a16:colId xmlns:a16="http://schemas.microsoft.com/office/drawing/2014/main" val="1419966833"/>
                    </a:ext>
                  </a:extLst>
                </a:gridCol>
                <a:gridCol w="873124">
                  <a:extLst>
                    <a:ext uri="{9D8B030D-6E8A-4147-A177-3AD203B41FA5}">
                      <a16:colId xmlns:a16="http://schemas.microsoft.com/office/drawing/2014/main" val="699207406"/>
                    </a:ext>
                  </a:extLst>
                </a:gridCol>
                <a:gridCol w="920748">
                  <a:extLst>
                    <a:ext uri="{9D8B030D-6E8A-4147-A177-3AD203B41FA5}">
                      <a16:colId xmlns:a16="http://schemas.microsoft.com/office/drawing/2014/main" val="2915826565"/>
                    </a:ext>
                  </a:extLst>
                </a:gridCol>
                <a:gridCol w="936625">
                  <a:extLst>
                    <a:ext uri="{9D8B030D-6E8A-4147-A177-3AD203B41FA5}">
                      <a16:colId xmlns:a16="http://schemas.microsoft.com/office/drawing/2014/main" val="1983567448"/>
                    </a:ext>
                  </a:extLst>
                </a:gridCol>
              </a:tblGrid>
              <a:tr h="895843">
                <a:tc>
                  <a:txBody>
                    <a:bodyPr/>
                    <a:lstStyle/>
                    <a:p>
                      <a:pPr algn="ctr"/>
                      <a:r>
                        <a:rPr lang="en-US" sz="2400">
                          <a:solidFill>
                            <a:schemeClr val="tx1"/>
                          </a:solidFill>
                        </a:rPr>
                        <a:t>English Literature  </a:t>
                      </a:r>
                    </a:p>
                  </a:txBody>
                  <a:tcPr>
                    <a:solidFill>
                      <a:srgbClr val="FABE69"/>
                    </a:solidFill>
                  </a:tcPr>
                </a:tc>
                <a:tc>
                  <a:txBody>
                    <a:bodyPr/>
                    <a:lstStyle/>
                    <a:p>
                      <a:pPr algn="ctr"/>
                      <a:r>
                        <a:rPr lang="en-US" sz="4000">
                          <a:solidFill>
                            <a:schemeClr val="tx1"/>
                          </a:solidFill>
                        </a:rPr>
                        <a:t>1</a:t>
                      </a:r>
                    </a:p>
                  </a:txBody>
                  <a:tcPr>
                    <a:solidFill>
                      <a:srgbClr val="FABE69"/>
                    </a:solidFill>
                  </a:tcPr>
                </a:tc>
                <a:tc>
                  <a:txBody>
                    <a:bodyPr/>
                    <a:lstStyle/>
                    <a:p>
                      <a:pPr algn="ctr"/>
                      <a:r>
                        <a:rPr lang="en-US" sz="4000">
                          <a:solidFill>
                            <a:schemeClr val="tx1"/>
                          </a:solidFill>
                        </a:rPr>
                        <a:t>2</a:t>
                      </a:r>
                    </a:p>
                  </a:txBody>
                  <a:tcPr>
                    <a:solidFill>
                      <a:srgbClr val="FABE69"/>
                    </a:solidFill>
                  </a:tcPr>
                </a:tc>
                <a:tc>
                  <a:txBody>
                    <a:bodyPr/>
                    <a:lstStyle/>
                    <a:p>
                      <a:pPr algn="ctr"/>
                      <a:r>
                        <a:rPr lang="en-US" sz="4000">
                          <a:solidFill>
                            <a:schemeClr val="tx1"/>
                          </a:solidFill>
                        </a:rPr>
                        <a:t>3</a:t>
                      </a:r>
                    </a:p>
                  </a:txBody>
                  <a:tcPr>
                    <a:solidFill>
                      <a:srgbClr val="FABE69"/>
                    </a:solidFill>
                  </a:tcPr>
                </a:tc>
                <a:tc>
                  <a:txBody>
                    <a:bodyPr/>
                    <a:lstStyle/>
                    <a:p>
                      <a:pPr algn="ctr"/>
                      <a:r>
                        <a:rPr lang="en-US" sz="4000">
                          <a:solidFill>
                            <a:schemeClr val="tx1"/>
                          </a:solidFill>
                        </a:rPr>
                        <a:t>4</a:t>
                      </a:r>
                    </a:p>
                  </a:txBody>
                  <a:tcPr>
                    <a:solidFill>
                      <a:srgbClr val="FABE69"/>
                    </a:solidFill>
                  </a:tcPr>
                </a:tc>
                <a:tc>
                  <a:txBody>
                    <a:bodyPr/>
                    <a:lstStyle/>
                    <a:p>
                      <a:pPr algn="ctr"/>
                      <a:r>
                        <a:rPr lang="en-US" sz="4000">
                          <a:solidFill>
                            <a:schemeClr val="tx1"/>
                          </a:solidFill>
                        </a:rPr>
                        <a:t>5</a:t>
                      </a:r>
                    </a:p>
                  </a:txBody>
                  <a:tcPr>
                    <a:solidFill>
                      <a:srgbClr val="FABE69"/>
                    </a:solidFill>
                  </a:tcPr>
                </a:tc>
                <a:tc>
                  <a:txBody>
                    <a:bodyPr/>
                    <a:lstStyle/>
                    <a:p>
                      <a:pPr algn="ctr"/>
                      <a:r>
                        <a:rPr lang="en-US" sz="4000">
                          <a:solidFill>
                            <a:schemeClr val="tx1"/>
                          </a:solidFill>
                        </a:rPr>
                        <a:t>6</a:t>
                      </a:r>
                    </a:p>
                  </a:txBody>
                  <a:tcPr>
                    <a:solidFill>
                      <a:srgbClr val="FABE69"/>
                    </a:solidFill>
                  </a:tcPr>
                </a:tc>
                <a:tc>
                  <a:txBody>
                    <a:bodyPr/>
                    <a:lstStyle/>
                    <a:p>
                      <a:pPr algn="ctr"/>
                      <a:r>
                        <a:rPr lang="en-US" sz="4000">
                          <a:solidFill>
                            <a:schemeClr val="tx1"/>
                          </a:solidFill>
                        </a:rPr>
                        <a:t>7</a:t>
                      </a:r>
                    </a:p>
                  </a:txBody>
                  <a:tcPr>
                    <a:solidFill>
                      <a:srgbClr val="FABE69"/>
                    </a:solidFill>
                  </a:tcPr>
                </a:tc>
                <a:tc>
                  <a:txBody>
                    <a:bodyPr/>
                    <a:lstStyle/>
                    <a:p>
                      <a:pPr algn="ctr"/>
                      <a:r>
                        <a:rPr lang="en-US" sz="4000">
                          <a:solidFill>
                            <a:schemeClr val="tx1"/>
                          </a:solidFill>
                        </a:rPr>
                        <a:t>8</a:t>
                      </a:r>
                    </a:p>
                  </a:txBody>
                  <a:tcPr>
                    <a:solidFill>
                      <a:srgbClr val="FABE69"/>
                    </a:solidFill>
                  </a:tcPr>
                </a:tc>
                <a:tc>
                  <a:txBody>
                    <a:bodyPr/>
                    <a:lstStyle/>
                    <a:p>
                      <a:pPr algn="ctr"/>
                      <a:r>
                        <a:rPr lang="en-US" sz="4000">
                          <a:solidFill>
                            <a:schemeClr val="tx1"/>
                          </a:solidFill>
                        </a:rPr>
                        <a:t>9</a:t>
                      </a:r>
                    </a:p>
                  </a:txBody>
                  <a:tcPr>
                    <a:solidFill>
                      <a:srgbClr val="FABE69"/>
                    </a:solidFill>
                  </a:tcPr>
                </a:tc>
                <a:extLst>
                  <a:ext uri="{0D108BD9-81ED-4DB2-BD59-A6C34878D82A}">
                    <a16:rowId xmlns:a16="http://schemas.microsoft.com/office/drawing/2014/main" val="1055290747"/>
                  </a:ext>
                </a:extLst>
              </a:tr>
              <a:tr h="1555937">
                <a:tc>
                  <a:txBody>
                    <a:bodyPr/>
                    <a:lstStyle/>
                    <a:p>
                      <a:pPr algn="ctr"/>
                      <a:r>
                        <a:rPr lang="en-US" sz="2400">
                          <a:solidFill>
                            <a:schemeClr val="tx1"/>
                          </a:solidFill>
                        </a:rPr>
                        <a:t>Paper 1</a:t>
                      </a:r>
                      <a:br>
                        <a:rPr lang="en-US" sz="2400">
                          <a:solidFill>
                            <a:srgbClr val="000000"/>
                          </a:solidFill>
                        </a:rPr>
                      </a:br>
                      <a:br>
                        <a:rPr lang="en-US" sz="2400">
                          <a:solidFill>
                            <a:srgbClr val="000000"/>
                          </a:solidFill>
                        </a:rPr>
                      </a:br>
                      <a:r>
                        <a:rPr lang="en-US" sz="2400">
                          <a:solidFill>
                            <a:schemeClr val="tx1"/>
                          </a:solidFill>
                        </a:rPr>
                        <a:t>/64</a:t>
                      </a:r>
                      <a:endParaRPr lang="en-US">
                        <a:solidFill>
                          <a:schemeClr val="tx1"/>
                        </a:solidFill>
                      </a:endParaRPr>
                    </a:p>
                  </a:txBody>
                  <a:tcPr>
                    <a:solidFill>
                      <a:srgbClr val="FABE69"/>
                    </a:solidFill>
                  </a:tcPr>
                </a:tc>
                <a:tc>
                  <a:txBody>
                    <a:bodyPr/>
                    <a:lstStyle/>
                    <a:p>
                      <a:pPr algn="ctr"/>
                      <a:r>
                        <a:rPr lang="en-US" sz="2800">
                          <a:solidFill>
                            <a:schemeClr val="tx1"/>
                          </a:solidFill>
                        </a:rPr>
                        <a:t>6</a:t>
                      </a:r>
                    </a:p>
                  </a:txBody>
                  <a:tcPr>
                    <a:solidFill>
                      <a:srgbClr val="FABE69"/>
                    </a:solidFill>
                  </a:tcPr>
                </a:tc>
                <a:tc>
                  <a:txBody>
                    <a:bodyPr/>
                    <a:lstStyle/>
                    <a:p>
                      <a:pPr algn="ctr"/>
                      <a:r>
                        <a:rPr lang="en-US" sz="2800">
                          <a:solidFill>
                            <a:schemeClr val="tx1"/>
                          </a:solidFill>
                        </a:rPr>
                        <a:t>13</a:t>
                      </a:r>
                    </a:p>
                  </a:txBody>
                  <a:tcPr>
                    <a:solidFill>
                      <a:srgbClr val="FABE69"/>
                    </a:solidFill>
                  </a:tcPr>
                </a:tc>
                <a:tc>
                  <a:txBody>
                    <a:bodyPr/>
                    <a:lstStyle/>
                    <a:p>
                      <a:pPr algn="ctr"/>
                      <a:r>
                        <a:rPr lang="en-US" sz="2800">
                          <a:solidFill>
                            <a:schemeClr val="tx1"/>
                          </a:solidFill>
                        </a:rPr>
                        <a:t>20</a:t>
                      </a:r>
                    </a:p>
                  </a:txBody>
                  <a:tcPr>
                    <a:solidFill>
                      <a:srgbClr val="FABE69"/>
                    </a:solidFill>
                  </a:tcPr>
                </a:tc>
                <a:tc>
                  <a:txBody>
                    <a:bodyPr/>
                    <a:lstStyle/>
                    <a:p>
                      <a:pPr algn="ctr"/>
                      <a:r>
                        <a:rPr lang="en-US" sz="2800">
                          <a:solidFill>
                            <a:schemeClr val="tx1"/>
                          </a:solidFill>
                        </a:rPr>
                        <a:t>28</a:t>
                      </a:r>
                    </a:p>
                  </a:txBody>
                  <a:tcPr>
                    <a:solidFill>
                      <a:srgbClr val="FABE69"/>
                    </a:solidFill>
                  </a:tcPr>
                </a:tc>
                <a:tc>
                  <a:txBody>
                    <a:bodyPr/>
                    <a:lstStyle/>
                    <a:p>
                      <a:pPr algn="ctr"/>
                      <a:r>
                        <a:rPr lang="en-US" sz="2800">
                          <a:solidFill>
                            <a:schemeClr val="tx1"/>
                          </a:solidFill>
                        </a:rPr>
                        <a:t>33</a:t>
                      </a:r>
                    </a:p>
                  </a:txBody>
                  <a:tcPr>
                    <a:solidFill>
                      <a:srgbClr val="FABE69"/>
                    </a:solidFill>
                  </a:tcPr>
                </a:tc>
                <a:tc>
                  <a:txBody>
                    <a:bodyPr/>
                    <a:lstStyle/>
                    <a:p>
                      <a:pPr algn="ctr"/>
                      <a:r>
                        <a:rPr lang="en-US" sz="2800">
                          <a:solidFill>
                            <a:schemeClr val="tx1"/>
                          </a:solidFill>
                        </a:rPr>
                        <a:t>38</a:t>
                      </a:r>
                    </a:p>
                  </a:txBody>
                  <a:tcPr>
                    <a:solidFill>
                      <a:srgbClr val="FABE69"/>
                    </a:solidFill>
                  </a:tcPr>
                </a:tc>
                <a:tc>
                  <a:txBody>
                    <a:bodyPr/>
                    <a:lstStyle/>
                    <a:p>
                      <a:pPr algn="ctr"/>
                      <a:r>
                        <a:rPr lang="en-US" sz="2800">
                          <a:solidFill>
                            <a:schemeClr val="tx1"/>
                          </a:solidFill>
                        </a:rPr>
                        <a:t>44</a:t>
                      </a:r>
                    </a:p>
                  </a:txBody>
                  <a:tcPr>
                    <a:solidFill>
                      <a:srgbClr val="FABE69"/>
                    </a:solidFill>
                  </a:tcPr>
                </a:tc>
                <a:tc>
                  <a:txBody>
                    <a:bodyPr/>
                    <a:lstStyle/>
                    <a:p>
                      <a:pPr algn="ctr"/>
                      <a:r>
                        <a:rPr lang="en-US" sz="2800">
                          <a:solidFill>
                            <a:schemeClr val="tx1"/>
                          </a:solidFill>
                        </a:rPr>
                        <a:t>49</a:t>
                      </a:r>
                    </a:p>
                  </a:txBody>
                  <a:tcPr>
                    <a:solidFill>
                      <a:srgbClr val="FABE69"/>
                    </a:solidFill>
                  </a:tcPr>
                </a:tc>
                <a:tc>
                  <a:txBody>
                    <a:bodyPr/>
                    <a:lstStyle/>
                    <a:p>
                      <a:pPr algn="ctr"/>
                      <a:r>
                        <a:rPr lang="en-US" sz="2800">
                          <a:solidFill>
                            <a:schemeClr val="tx1"/>
                          </a:solidFill>
                        </a:rPr>
                        <a:t>55</a:t>
                      </a:r>
                    </a:p>
                  </a:txBody>
                  <a:tcPr>
                    <a:solidFill>
                      <a:srgbClr val="FABE69"/>
                    </a:solidFill>
                  </a:tcPr>
                </a:tc>
                <a:extLst>
                  <a:ext uri="{0D108BD9-81ED-4DB2-BD59-A6C34878D82A}">
                    <a16:rowId xmlns:a16="http://schemas.microsoft.com/office/drawing/2014/main" val="3675793965"/>
                  </a:ext>
                </a:extLst>
              </a:tr>
              <a:tr h="1555937">
                <a:tc>
                  <a:txBody>
                    <a:bodyPr/>
                    <a:lstStyle/>
                    <a:p>
                      <a:pPr algn="ctr"/>
                      <a:r>
                        <a:rPr lang="en-US" sz="2400">
                          <a:solidFill>
                            <a:schemeClr val="tx1"/>
                          </a:solidFill>
                        </a:rPr>
                        <a:t>Paper 2</a:t>
                      </a:r>
                      <a:br>
                        <a:rPr lang="en-US" sz="2400">
                          <a:solidFill>
                            <a:schemeClr val="tx1"/>
                          </a:solidFill>
                        </a:rPr>
                      </a:br>
                      <a:br>
                        <a:rPr lang="en-US" sz="2400">
                          <a:solidFill>
                            <a:schemeClr val="tx1"/>
                          </a:solidFill>
                        </a:rPr>
                      </a:br>
                      <a:r>
                        <a:rPr lang="en-US" sz="2400">
                          <a:solidFill>
                            <a:schemeClr val="tx1"/>
                          </a:solidFill>
                        </a:rPr>
                        <a:t>/96</a:t>
                      </a:r>
                    </a:p>
                  </a:txBody>
                  <a:tcPr>
                    <a:solidFill>
                      <a:srgbClr val="FABE69"/>
                    </a:solidFill>
                  </a:tcPr>
                </a:tc>
                <a:tc>
                  <a:txBody>
                    <a:bodyPr/>
                    <a:lstStyle/>
                    <a:p>
                      <a:pPr algn="ctr"/>
                      <a:r>
                        <a:rPr lang="en-US" sz="3200">
                          <a:solidFill>
                            <a:schemeClr val="tx1"/>
                          </a:solidFill>
                        </a:rPr>
                        <a:t>9</a:t>
                      </a:r>
                    </a:p>
                  </a:txBody>
                  <a:tcPr>
                    <a:solidFill>
                      <a:srgbClr val="FABE69"/>
                    </a:solidFill>
                  </a:tcPr>
                </a:tc>
                <a:tc>
                  <a:txBody>
                    <a:bodyPr/>
                    <a:lstStyle/>
                    <a:p>
                      <a:pPr algn="ctr"/>
                      <a:r>
                        <a:rPr lang="en-US" sz="3200">
                          <a:solidFill>
                            <a:schemeClr val="tx1"/>
                          </a:solidFill>
                        </a:rPr>
                        <a:t>17</a:t>
                      </a:r>
                    </a:p>
                  </a:txBody>
                  <a:tcPr>
                    <a:solidFill>
                      <a:srgbClr val="FABE69"/>
                    </a:solidFill>
                  </a:tcPr>
                </a:tc>
                <a:tc>
                  <a:txBody>
                    <a:bodyPr/>
                    <a:lstStyle/>
                    <a:p>
                      <a:pPr algn="ctr"/>
                      <a:r>
                        <a:rPr lang="en-US" sz="3200">
                          <a:solidFill>
                            <a:schemeClr val="tx1"/>
                          </a:solidFill>
                        </a:rPr>
                        <a:t>25</a:t>
                      </a:r>
                    </a:p>
                  </a:txBody>
                  <a:tcPr>
                    <a:solidFill>
                      <a:srgbClr val="FABE69"/>
                    </a:solidFill>
                  </a:tcPr>
                </a:tc>
                <a:tc>
                  <a:txBody>
                    <a:bodyPr/>
                    <a:lstStyle/>
                    <a:p>
                      <a:pPr algn="ctr"/>
                      <a:r>
                        <a:rPr lang="en-US" sz="3200">
                          <a:solidFill>
                            <a:schemeClr val="tx1"/>
                          </a:solidFill>
                        </a:rPr>
                        <a:t>34</a:t>
                      </a:r>
                    </a:p>
                  </a:txBody>
                  <a:tcPr>
                    <a:solidFill>
                      <a:srgbClr val="FABE69"/>
                    </a:solidFill>
                  </a:tcPr>
                </a:tc>
                <a:tc>
                  <a:txBody>
                    <a:bodyPr/>
                    <a:lstStyle/>
                    <a:p>
                      <a:pPr algn="ctr"/>
                      <a:r>
                        <a:rPr lang="en-US" sz="3200">
                          <a:solidFill>
                            <a:schemeClr val="tx1"/>
                          </a:solidFill>
                        </a:rPr>
                        <a:t>44</a:t>
                      </a:r>
                    </a:p>
                  </a:txBody>
                  <a:tcPr>
                    <a:solidFill>
                      <a:srgbClr val="FABE69"/>
                    </a:solidFill>
                  </a:tcPr>
                </a:tc>
                <a:tc>
                  <a:txBody>
                    <a:bodyPr/>
                    <a:lstStyle/>
                    <a:p>
                      <a:pPr algn="ctr"/>
                      <a:r>
                        <a:rPr lang="en-US" sz="3200">
                          <a:solidFill>
                            <a:schemeClr val="tx1"/>
                          </a:solidFill>
                        </a:rPr>
                        <a:t>54</a:t>
                      </a:r>
                    </a:p>
                  </a:txBody>
                  <a:tcPr>
                    <a:solidFill>
                      <a:srgbClr val="FABE69"/>
                    </a:solidFill>
                  </a:tcPr>
                </a:tc>
                <a:tc>
                  <a:txBody>
                    <a:bodyPr/>
                    <a:lstStyle/>
                    <a:p>
                      <a:pPr algn="ctr"/>
                      <a:r>
                        <a:rPr lang="en-US" sz="3200">
                          <a:solidFill>
                            <a:schemeClr val="tx1"/>
                          </a:solidFill>
                        </a:rPr>
                        <a:t>64</a:t>
                      </a:r>
                    </a:p>
                  </a:txBody>
                  <a:tcPr>
                    <a:solidFill>
                      <a:srgbClr val="FABE69"/>
                    </a:solidFill>
                  </a:tcPr>
                </a:tc>
                <a:tc>
                  <a:txBody>
                    <a:bodyPr/>
                    <a:lstStyle/>
                    <a:p>
                      <a:pPr algn="ctr"/>
                      <a:r>
                        <a:rPr lang="en-US" sz="3200">
                          <a:solidFill>
                            <a:schemeClr val="tx1"/>
                          </a:solidFill>
                        </a:rPr>
                        <a:t>72</a:t>
                      </a:r>
                    </a:p>
                  </a:txBody>
                  <a:tcPr>
                    <a:solidFill>
                      <a:srgbClr val="FABE69"/>
                    </a:solidFill>
                  </a:tcPr>
                </a:tc>
                <a:tc>
                  <a:txBody>
                    <a:bodyPr/>
                    <a:lstStyle/>
                    <a:p>
                      <a:pPr algn="ctr"/>
                      <a:r>
                        <a:rPr lang="en-US" sz="3200">
                          <a:solidFill>
                            <a:schemeClr val="tx1"/>
                          </a:solidFill>
                        </a:rPr>
                        <a:t>81</a:t>
                      </a:r>
                    </a:p>
                  </a:txBody>
                  <a:tcPr>
                    <a:solidFill>
                      <a:srgbClr val="FABE69"/>
                    </a:solidFill>
                  </a:tcPr>
                </a:tc>
                <a:extLst>
                  <a:ext uri="{0D108BD9-81ED-4DB2-BD59-A6C34878D82A}">
                    <a16:rowId xmlns:a16="http://schemas.microsoft.com/office/drawing/2014/main" val="186931601"/>
                  </a:ext>
                </a:extLst>
              </a:tr>
            </a:tbl>
          </a:graphicData>
        </a:graphic>
      </p:graphicFrame>
    </p:spTree>
    <p:extLst>
      <p:ext uri="{BB962C8B-B14F-4D97-AF65-F5344CB8AC3E}">
        <p14:creationId xmlns:p14="http://schemas.microsoft.com/office/powerpoint/2010/main" val="280937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84F8EBAC-F46E-4FBC-A5B5-65D961F47898}"/>
              </a:ext>
            </a:extLst>
          </p:cNvPr>
          <p:cNvSpPr txBox="1"/>
          <p:nvPr/>
        </p:nvSpPr>
        <p:spPr>
          <a:xfrm>
            <a:off x="5655075" y="328356"/>
            <a:ext cx="6871317" cy="646331"/>
          </a:xfrm>
          <a:prstGeom prst="rect">
            <a:avLst/>
          </a:prstGeom>
          <a:noFill/>
        </p:spPr>
        <p:txBody>
          <a:bodyPr wrap="square" rtlCol="0">
            <a:spAutoFit/>
          </a:bodyPr>
          <a:lstStyle/>
          <a:p>
            <a:r>
              <a:rPr lang="en-GB" sz="3600" b="1">
                <a:solidFill>
                  <a:schemeClr val="accent5">
                    <a:lumMod val="50000"/>
                  </a:schemeClr>
                </a:solidFill>
              </a:rPr>
              <a:t>Year 11 Overview </a:t>
            </a:r>
          </a:p>
        </p:txBody>
      </p:sp>
      <p:sp>
        <p:nvSpPr>
          <p:cNvPr id="2" name="Rectangle 1">
            <a:extLst>
              <a:ext uri="{FF2B5EF4-FFF2-40B4-BE49-F238E27FC236}">
                <a16:creationId xmlns:a16="http://schemas.microsoft.com/office/drawing/2014/main" id="{AAD6FE7D-D162-4AC3-88A2-1601BAE24760}"/>
              </a:ext>
            </a:extLst>
          </p:cNvPr>
          <p:cNvSpPr/>
          <p:nvPr/>
        </p:nvSpPr>
        <p:spPr>
          <a:xfrm>
            <a:off x="3048000" y="1659285"/>
            <a:ext cx="8217763" cy="4524315"/>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3200">
                <a:solidFill>
                  <a:srgbClr val="2D2B6F"/>
                </a:solidFill>
              </a:rPr>
              <a:t>11 School Weeks</a:t>
            </a:r>
            <a:endParaRPr lang="en-US"/>
          </a:p>
          <a:p>
            <a:endParaRPr lang="en-US" sz="3200">
              <a:solidFill>
                <a:srgbClr val="2D2B6F"/>
              </a:solidFill>
            </a:endParaRPr>
          </a:p>
          <a:p>
            <a:pPr marL="457200" indent="-457200">
              <a:buFont typeface="Arial" panose="020B0604020202020204" pitchFamily="34" charset="0"/>
              <a:buChar char="•"/>
            </a:pPr>
            <a:r>
              <a:rPr lang="en-US" sz="3200" dirty="0">
                <a:solidFill>
                  <a:srgbClr val="2D2B6F"/>
                </a:solidFill>
              </a:rPr>
              <a:t>Formal GCSE Written exams start on 11</a:t>
            </a:r>
            <a:r>
              <a:rPr lang="en-US" sz="3200" baseline="30000" dirty="0">
                <a:solidFill>
                  <a:srgbClr val="2D2B6F"/>
                </a:solidFill>
              </a:rPr>
              <a:t>th</a:t>
            </a:r>
            <a:r>
              <a:rPr lang="en-US" sz="3200" dirty="0">
                <a:solidFill>
                  <a:srgbClr val="2D2B6F"/>
                </a:solidFill>
              </a:rPr>
              <a:t> May</a:t>
            </a:r>
          </a:p>
          <a:p>
            <a:endParaRPr lang="en-US" sz="3200">
              <a:solidFill>
                <a:srgbClr val="2D2B6F"/>
              </a:solidFill>
            </a:endParaRPr>
          </a:p>
          <a:p>
            <a:pPr marL="457200" indent="-457200">
              <a:buFont typeface="Arial" panose="020B0604020202020204" pitchFamily="34" charset="0"/>
              <a:buChar char="•"/>
            </a:pPr>
            <a:r>
              <a:rPr lang="en-US" sz="3200" dirty="0">
                <a:solidFill>
                  <a:srgbClr val="2D2B6F"/>
                </a:solidFill>
              </a:rPr>
              <a:t>Final GCSE exam on 17th June (provisional)</a:t>
            </a:r>
          </a:p>
          <a:p>
            <a:endParaRPr lang="en-US" sz="3200">
              <a:solidFill>
                <a:srgbClr val="2D2B6F"/>
              </a:solidFill>
            </a:endParaRPr>
          </a:p>
          <a:p>
            <a:pPr marL="457200" indent="-457200">
              <a:buFont typeface="Arial" panose="020B0604020202020204" pitchFamily="34" charset="0"/>
              <a:buChar char="•"/>
            </a:pPr>
            <a:r>
              <a:rPr lang="en-US" sz="3200" dirty="0">
                <a:solidFill>
                  <a:srgbClr val="2D2B6F"/>
                </a:solidFill>
              </a:rPr>
              <a:t>Exam contingency day 24</a:t>
            </a:r>
            <a:r>
              <a:rPr lang="en-US" sz="3200" baseline="30000" dirty="0">
                <a:solidFill>
                  <a:srgbClr val="2D2B6F"/>
                </a:solidFill>
              </a:rPr>
              <a:t>th</a:t>
            </a:r>
            <a:r>
              <a:rPr lang="en-US" sz="3200" dirty="0">
                <a:solidFill>
                  <a:srgbClr val="2D2B6F"/>
                </a:solidFill>
              </a:rPr>
              <a:t> June</a:t>
            </a:r>
          </a:p>
        </p:txBody>
      </p:sp>
    </p:spTree>
    <p:extLst>
      <p:ext uri="{BB962C8B-B14F-4D97-AF65-F5344CB8AC3E}">
        <p14:creationId xmlns:p14="http://schemas.microsoft.com/office/powerpoint/2010/main" val="2108199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B8D58-AA82-29A3-D4BA-6339E418C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B6108-E12E-A86B-BDED-2EB3650F4183}"/>
              </a:ext>
            </a:extLst>
          </p:cNvPr>
          <p:cNvSpPr>
            <a:spLocks noGrp="1"/>
          </p:cNvSpPr>
          <p:nvPr>
            <p:ph type="title"/>
          </p:nvPr>
        </p:nvSpPr>
        <p:spPr>
          <a:xfrm>
            <a:off x="2440569" y="-60581"/>
            <a:ext cx="8974494" cy="1325563"/>
          </a:xfrm>
        </p:spPr>
        <p:txBody>
          <a:bodyPr>
            <a:normAutofit/>
          </a:bodyPr>
          <a:lstStyle/>
          <a:p>
            <a:r>
              <a:rPr lang="en-GB" sz="5400">
                <a:latin typeface="Calibri Light"/>
                <a:ea typeface="Calibri Light"/>
                <a:cs typeface="Calibri Light"/>
              </a:rPr>
              <a:t>GCSE Mathematics </a:t>
            </a:r>
          </a:p>
        </p:txBody>
      </p:sp>
      <p:pic>
        <p:nvPicPr>
          <p:cNvPr id="10" name="Content Placeholder 9" descr="A blue and white logo&#10;&#10;AI-generated content may be incorrect.">
            <a:extLst>
              <a:ext uri="{FF2B5EF4-FFF2-40B4-BE49-F238E27FC236}">
                <a16:creationId xmlns:a16="http://schemas.microsoft.com/office/drawing/2014/main" id="{A3197361-B92A-30BA-675E-A431886A557B}"/>
              </a:ext>
            </a:extLst>
          </p:cNvPr>
          <p:cNvPicPr>
            <a:picLocks noGrp="1" noChangeAspect="1"/>
          </p:cNvPicPr>
          <p:nvPr>
            <p:ph idx="1"/>
          </p:nvPr>
        </p:nvPicPr>
        <p:blipFill>
          <a:blip r:embed="rId2"/>
          <a:stretch>
            <a:fillRect/>
          </a:stretch>
        </p:blipFill>
        <p:spPr>
          <a:xfrm>
            <a:off x="146394" y="95975"/>
            <a:ext cx="1363732" cy="842204"/>
          </a:xfrm>
        </p:spPr>
      </p:pic>
      <p:pic>
        <p:nvPicPr>
          <p:cNvPr id="4" name="Picture 3">
            <a:extLst>
              <a:ext uri="{FF2B5EF4-FFF2-40B4-BE49-F238E27FC236}">
                <a16:creationId xmlns:a16="http://schemas.microsoft.com/office/drawing/2014/main" id="{28C5FED6-D43A-D1A4-AB28-1D75943B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783393" cy="6858000"/>
          </a:xfrm>
          <a:prstGeom prst="rect">
            <a:avLst/>
          </a:prstGeom>
        </p:spPr>
      </p:pic>
      <p:pic>
        <p:nvPicPr>
          <p:cNvPr id="11" name="Picture 10">
            <a:extLst>
              <a:ext uri="{FF2B5EF4-FFF2-40B4-BE49-F238E27FC236}">
                <a16:creationId xmlns:a16="http://schemas.microsoft.com/office/drawing/2014/main" id="{3ABE0F6A-C186-CF1A-4166-F748AA09C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graphicFrame>
        <p:nvGraphicFramePr>
          <p:cNvPr id="14" name="Table 13">
            <a:extLst>
              <a:ext uri="{FF2B5EF4-FFF2-40B4-BE49-F238E27FC236}">
                <a16:creationId xmlns:a16="http://schemas.microsoft.com/office/drawing/2014/main" id="{ED3A6C3B-0061-4126-1553-B45E17335437}"/>
              </a:ext>
            </a:extLst>
          </p:cNvPr>
          <p:cNvGraphicFramePr>
            <a:graphicFrameLocks noGrp="1"/>
          </p:cNvGraphicFramePr>
          <p:nvPr>
            <p:extLst>
              <p:ext uri="{D42A27DB-BD31-4B8C-83A1-F6EECF244321}">
                <p14:modId xmlns:p14="http://schemas.microsoft.com/office/powerpoint/2010/main" val="1233990742"/>
              </p:ext>
            </p:extLst>
          </p:nvPr>
        </p:nvGraphicFramePr>
        <p:xfrm>
          <a:off x="836543" y="898456"/>
          <a:ext cx="11048999" cy="5049520"/>
        </p:xfrm>
        <a:graphic>
          <a:graphicData uri="http://schemas.openxmlformats.org/drawingml/2006/table">
            <a:tbl>
              <a:tblPr firstRow="1" bandRow="1">
                <a:tableStyleId>{5C22544A-7EE6-4342-B048-85BDC9FD1C3A}</a:tableStyleId>
              </a:tblPr>
              <a:tblGrid>
                <a:gridCol w="3729513">
                  <a:extLst>
                    <a:ext uri="{9D8B030D-6E8A-4147-A177-3AD203B41FA5}">
                      <a16:colId xmlns:a16="http://schemas.microsoft.com/office/drawing/2014/main" val="763313737"/>
                    </a:ext>
                  </a:extLst>
                </a:gridCol>
                <a:gridCol w="3526546">
                  <a:extLst>
                    <a:ext uri="{9D8B030D-6E8A-4147-A177-3AD203B41FA5}">
                      <a16:colId xmlns:a16="http://schemas.microsoft.com/office/drawing/2014/main" val="4045930773"/>
                    </a:ext>
                  </a:extLst>
                </a:gridCol>
                <a:gridCol w="3792940">
                  <a:extLst>
                    <a:ext uri="{9D8B030D-6E8A-4147-A177-3AD203B41FA5}">
                      <a16:colId xmlns:a16="http://schemas.microsoft.com/office/drawing/2014/main" val="2843680695"/>
                    </a:ext>
                  </a:extLst>
                </a:gridCol>
              </a:tblGrid>
              <a:tr h="592582">
                <a:tc gridSpan="3">
                  <a:txBody>
                    <a:bodyPr/>
                    <a:lstStyle/>
                    <a:p>
                      <a:pPr marL="0" algn="ctr" rtl="0" eaLnBrk="1" fontAlgn="ctr" latinLnBrk="0" hangingPunct="1"/>
                      <a:r>
                        <a:rPr lang="en-GB" sz="2400" b="1" i="0" u="none" strike="noStrike" kern="1200">
                          <a:solidFill>
                            <a:srgbClr val="FFFFFF"/>
                          </a:solidFill>
                          <a:effectLst/>
                          <a:latin typeface="Calibri"/>
                        </a:rPr>
                        <a:t>All exams are 90 minutes long</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075994"/>
                  </a:ext>
                </a:extLst>
              </a:tr>
              <a:tr h="455549">
                <a:tc gridSpan="3">
                  <a:txBody>
                    <a:bodyPr/>
                    <a:lstStyle/>
                    <a:p>
                      <a:pPr marL="0" algn="ctr" rtl="0" eaLnBrk="1" fontAlgn="ctr" latinLnBrk="0" hangingPunct="1"/>
                      <a:r>
                        <a:rPr lang="en-GB" sz="3200" b="1" i="0" u="none" strike="noStrike" kern="1200">
                          <a:solidFill>
                            <a:srgbClr val="000000"/>
                          </a:solidFill>
                          <a:effectLst/>
                          <a:latin typeface="Calibri"/>
                        </a:rPr>
                        <a:t>Foundation</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3311831"/>
                  </a:ext>
                </a:extLst>
              </a:tr>
              <a:tr h="341630">
                <a:tc>
                  <a:txBody>
                    <a:bodyPr/>
                    <a:lstStyle/>
                    <a:p>
                      <a:pPr marL="0" algn="ctr" rtl="0" eaLnBrk="1" fontAlgn="ctr" latinLnBrk="0" hangingPunct="1"/>
                      <a:r>
                        <a:rPr lang="en-GB" sz="2400" b="1" i="0" u="none" strike="noStrike" kern="1200">
                          <a:solidFill>
                            <a:srgbClr val="000000"/>
                          </a:solidFill>
                          <a:effectLst/>
                          <a:latin typeface="Calibri"/>
                        </a:rPr>
                        <a:t>Paper 1</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1" i="0" u="none" strike="noStrike" kern="1200">
                          <a:solidFill>
                            <a:srgbClr val="000000"/>
                          </a:solidFill>
                          <a:effectLst/>
                          <a:latin typeface="Calibri"/>
                        </a:rPr>
                        <a:t>Paper 2</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1" i="0" u="none" strike="noStrike" kern="1200">
                          <a:solidFill>
                            <a:srgbClr val="000000"/>
                          </a:solidFill>
                          <a:effectLst/>
                          <a:latin typeface="Calibri"/>
                        </a:rPr>
                        <a:t>Paper 3</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13558289"/>
                  </a:ext>
                </a:extLst>
              </a:tr>
              <a:tr h="592582">
                <a:tc>
                  <a:txBody>
                    <a:bodyPr/>
                    <a:lstStyle/>
                    <a:p>
                      <a:pPr marL="0" algn="ctr" rtl="0" eaLnBrk="1" fontAlgn="ctr" latinLnBrk="0" hangingPunct="1"/>
                      <a:r>
                        <a:rPr lang="en-GB" sz="2400" b="0" i="0" u="none" strike="noStrike" kern="1200">
                          <a:solidFill>
                            <a:srgbClr val="000000"/>
                          </a:solidFill>
                          <a:effectLst/>
                          <a:latin typeface="Calibri"/>
                        </a:rPr>
                        <a:t>Calculator</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0" i="0" u="none" strike="noStrike" kern="1200">
                          <a:solidFill>
                            <a:srgbClr val="000000"/>
                          </a:solidFill>
                          <a:effectLst/>
                          <a:latin typeface="Calibri"/>
                        </a:rPr>
                        <a:t>Non-Calculator</a:t>
                      </a:r>
                      <a:endParaRPr lang="en-GB" sz="1800" b="0" i="0" u="none" strike="noStrike">
                        <a:effectLst/>
                        <a:latin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0" i="0" u="none" strike="noStrike" kern="1200">
                          <a:solidFill>
                            <a:srgbClr val="000000"/>
                          </a:solidFill>
                          <a:effectLst/>
                          <a:latin typeface="Calibri"/>
                        </a:rPr>
                        <a:t>Calculator</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837698868"/>
                  </a:ext>
                </a:extLst>
              </a:tr>
              <a:tr h="592582">
                <a:tc>
                  <a:txBody>
                    <a:bodyPr/>
                    <a:lstStyle/>
                    <a:p>
                      <a:pPr marL="0" algn="ctr" rtl="0" eaLnBrk="1" fontAlgn="ctr" latinLnBrk="0" hangingPunct="1"/>
                      <a:r>
                        <a:rPr lang="en-GB" sz="2400" b="0" i="0" u="none" strike="noStrike" kern="1200">
                          <a:solidFill>
                            <a:srgbClr val="000000"/>
                          </a:solidFill>
                          <a:effectLst/>
                          <a:latin typeface="Calibri"/>
                        </a:rPr>
                        <a:t>Thurs 14th May</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0" i="0" u="none" strike="noStrike" kern="1200">
                          <a:solidFill>
                            <a:srgbClr val="000000"/>
                          </a:solidFill>
                          <a:effectLst/>
                          <a:latin typeface="Calibri"/>
                        </a:rPr>
                        <a:t>Weds 3rd June</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0" i="0" u="none" strike="noStrike" kern="1200">
                          <a:solidFill>
                            <a:srgbClr val="000000"/>
                          </a:solidFill>
                          <a:effectLst/>
                          <a:latin typeface="Calibri"/>
                        </a:rPr>
                        <a:t>Weds 10th June</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54024042"/>
                  </a:ext>
                </a:extLst>
              </a:tr>
              <a:tr h="341630">
                <a:tc>
                  <a:txBody>
                    <a:bodyPr/>
                    <a:lstStyle/>
                    <a:p>
                      <a:pPr marL="0" algn="l" rtl="0" eaLnBrk="1" fontAlgn="b" latinLnBrk="0" hangingPunct="1"/>
                      <a:endParaRPr lang="en-GB" sz="1800" b="0" i="0" u="none" strike="noStrike">
                        <a:effectLst/>
                        <a:latin typeface="Calibri"/>
                      </a:endParaRPr>
                    </a:p>
                  </a:txBody>
                  <a:tcPr marL="68580" marR="6858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l" rtl="0" eaLnBrk="1" fontAlgn="b" latinLnBrk="0" hangingPunct="1"/>
                      <a:endParaRPr lang="en-GB" sz="1800" b="0" i="0" u="none" strike="noStrike">
                        <a:effectLst/>
                        <a:latin typeface="Calibri"/>
                      </a:endParaRPr>
                    </a:p>
                  </a:txBody>
                  <a:tcPr marL="68580" marR="6858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l" rtl="0" eaLnBrk="1" fontAlgn="b" latinLnBrk="0" hangingPunct="1"/>
                      <a:endParaRPr lang="en-GB" sz="1800" b="0" i="0" u="none" strike="noStrike">
                        <a:effectLst/>
                        <a:latin typeface="Calibri"/>
                      </a:endParaRPr>
                    </a:p>
                  </a:txBody>
                  <a:tcPr marL="68580" marR="6858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692971740"/>
                  </a:ext>
                </a:extLst>
              </a:tr>
              <a:tr h="455549">
                <a:tc gridSpan="3">
                  <a:txBody>
                    <a:bodyPr/>
                    <a:lstStyle/>
                    <a:p>
                      <a:pPr marL="0" algn="ctr" rtl="0" eaLnBrk="1" fontAlgn="ctr" latinLnBrk="0" hangingPunct="1"/>
                      <a:r>
                        <a:rPr lang="en-GB" sz="3200" b="1" i="0" u="none" strike="noStrike" kern="1200">
                          <a:solidFill>
                            <a:srgbClr val="000000"/>
                          </a:solidFill>
                          <a:effectLst/>
                          <a:latin typeface="Calibri"/>
                        </a:rPr>
                        <a:t>Higher</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846233"/>
                  </a:ext>
                </a:extLst>
              </a:tr>
              <a:tr h="341630">
                <a:tc>
                  <a:txBody>
                    <a:bodyPr/>
                    <a:lstStyle/>
                    <a:p>
                      <a:pPr marL="0" algn="ctr" rtl="0" eaLnBrk="1" fontAlgn="ctr" latinLnBrk="0" hangingPunct="1"/>
                      <a:r>
                        <a:rPr lang="en-GB" sz="2400" b="1" i="0" u="none" strike="noStrike" kern="1200">
                          <a:solidFill>
                            <a:srgbClr val="000000"/>
                          </a:solidFill>
                          <a:effectLst/>
                          <a:latin typeface="Calibri"/>
                        </a:rPr>
                        <a:t>Paper 4</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1" i="0" u="none" strike="noStrike" kern="1200">
                          <a:solidFill>
                            <a:srgbClr val="000000"/>
                          </a:solidFill>
                          <a:effectLst/>
                          <a:latin typeface="Calibri"/>
                        </a:rPr>
                        <a:t>Paper 5</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1" i="0" u="none" strike="noStrike" kern="1200">
                          <a:solidFill>
                            <a:srgbClr val="000000"/>
                          </a:solidFill>
                          <a:effectLst/>
                          <a:latin typeface="Calibri"/>
                        </a:rPr>
                        <a:t>Paper 6</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433399022"/>
                  </a:ext>
                </a:extLst>
              </a:tr>
              <a:tr h="592582">
                <a:tc>
                  <a:txBody>
                    <a:bodyPr/>
                    <a:lstStyle/>
                    <a:p>
                      <a:pPr marL="0" algn="ctr" rtl="0" eaLnBrk="1" fontAlgn="ctr" latinLnBrk="0" hangingPunct="1"/>
                      <a:r>
                        <a:rPr lang="en-GB" sz="2400" b="0" i="0" u="none" strike="noStrike" kern="1200">
                          <a:solidFill>
                            <a:srgbClr val="000000"/>
                          </a:solidFill>
                          <a:effectLst/>
                          <a:latin typeface="Calibri"/>
                        </a:rPr>
                        <a:t>Calculator</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0" i="0" u="none" strike="noStrike" kern="1200">
                          <a:solidFill>
                            <a:srgbClr val="000000"/>
                          </a:solidFill>
                          <a:effectLst/>
                          <a:latin typeface="Calibri"/>
                        </a:rPr>
                        <a:t>Non-Calculator</a:t>
                      </a:r>
                      <a:endParaRPr lang="en-GB" sz="1800" b="0" i="0" u="none" strike="noStrike">
                        <a:effectLst/>
                        <a:latin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ctr" latinLnBrk="0" hangingPunct="1"/>
                      <a:r>
                        <a:rPr lang="en-GB" sz="2400" b="0" i="0" u="none" strike="noStrike" kern="1200">
                          <a:solidFill>
                            <a:srgbClr val="000000"/>
                          </a:solidFill>
                          <a:effectLst/>
                          <a:latin typeface="Calibri"/>
                        </a:rPr>
                        <a:t>Calculator</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969902984"/>
                  </a:ext>
                </a:extLst>
              </a:tr>
              <a:tr h="592582">
                <a:tc>
                  <a:txBody>
                    <a:bodyPr/>
                    <a:lstStyle/>
                    <a:p>
                      <a:pPr marL="0" algn="ctr" rtl="0" eaLnBrk="1" fontAlgn="ctr" latinLnBrk="0" hangingPunct="1"/>
                      <a:r>
                        <a:rPr lang="en-GB" sz="2400" b="0" i="0" u="none" strike="noStrike" kern="1200">
                          <a:solidFill>
                            <a:srgbClr val="000000"/>
                          </a:solidFill>
                          <a:effectLst/>
                          <a:latin typeface="Calibri"/>
                        </a:rPr>
                        <a:t>Thurs 14th May</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0" i="0" u="none" strike="noStrike" kern="1200">
                          <a:solidFill>
                            <a:srgbClr val="000000"/>
                          </a:solidFill>
                          <a:effectLst/>
                          <a:latin typeface="Calibri"/>
                        </a:rPr>
                        <a:t>Weds 3rd June</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ctr" latinLnBrk="0" hangingPunct="1"/>
                      <a:r>
                        <a:rPr lang="en-GB" sz="2400" b="0" i="0" u="none" strike="noStrike" kern="1200">
                          <a:solidFill>
                            <a:srgbClr val="000000"/>
                          </a:solidFill>
                          <a:effectLst/>
                          <a:latin typeface="Calibri"/>
                        </a:rPr>
                        <a:t>Weds 10th June</a:t>
                      </a:r>
                      <a:endParaRPr lang="en-GB" sz="1800" b="0" i="0" u="none" strike="noStrike">
                        <a:effectLst/>
                        <a:latin typeface="Calibri"/>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034879680"/>
                  </a:ext>
                </a:extLst>
              </a:tr>
            </a:tbl>
          </a:graphicData>
        </a:graphic>
      </p:graphicFrame>
      <p:sp>
        <p:nvSpPr>
          <p:cNvPr id="15" name="TextBox 14">
            <a:extLst>
              <a:ext uri="{FF2B5EF4-FFF2-40B4-BE49-F238E27FC236}">
                <a16:creationId xmlns:a16="http://schemas.microsoft.com/office/drawing/2014/main" id="{5728A903-0175-88AA-BF49-4EF644FF7539}"/>
              </a:ext>
            </a:extLst>
          </p:cNvPr>
          <p:cNvSpPr txBox="1"/>
          <p:nvPr/>
        </p:nvSpPr>
        <p:spPr>
          <a:xfrm>
            <a:off x="824164" y="5967663"/>
            <a:ext cx="112555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All students will need normal equipment plus a scientific calculator, compass and protractor</a:t>
            </a:r>
          </a:p>
        </p:txBody>
      </p:sp>
    </p:spTree>
    <p:extLst>
      <p:ext uri="{BB962C8B-B14F-4D97-AF65-F5344CB8AC3E}">
        <p14:creationId xmlns:p14="http://schemas.microsoft.com/office/powerpoint/2010/main" val="116052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1C820-E1DF-AFC8-F384-B067EDDB9DC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07526F9-0070-40B3-3EE0-DDD055650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3" name="Picture 2" descr="A screenshot of a math problem&#10;&#10;AI-generated content may be incorrect.">
            <a:extLst>
              <a:ext uri="{FF2B5EF4-FFF2-40B4-BE49-F238E27FC236}">
                <a16:creationId xmlns:a16="http://schemas.microsoft.com/office/drawing/2014/main" id="{6044A9F0-DCA2-943A-2FEF-D311A940019E}"/>
              </a:ext>
            </a:extLst>
          </p:cNvPr>
          <p:cNvPicPr>
            <a:picLocks noChangeAspect="1"/>
          </p:cNvPicPr>
          <p:nvPr/>
        </p:nvPicPr>
        <p:blipFill>
          <a:blip r:embed="rId3"/>
          <a:stretch>
            <a:fillRect/>
          </a:stretch>
        </p:blipFill>
        <p:spPr>
          <a:xfrm>
            <a:off x="1582497" y="0"/>
            <a:ext cx="10611164" cy="6858000"/>
          </a:xfrm>
          <a:prstGeom prst="rect">
            <a:avLst/>
          </a:prstGeom>
        </p:spPr>
      </p:pic>
      <p:pic>
        <p:nvPicPr>
          <p:cNvPr id="7" name="Content Placeholder 9" descr="A blue and white logo&#10;&#10;AI-generated content may be incorrect.">
            <a:extLst>
              <a:ext uri="{FF2B5EF4-FFF2-40B4-BE49-F238E27FC236}">
                <a16:creationId xmlns:a16="http://schemas.microsoft.com/office/drawing/2014/main" id="{A4C2DF5C-F241-0532-8718-FF2DCB673D32}"/>
              </a:ext>
            </a:extLst>
          </p:cNvPr>
          <p:cNvPicPr>
            <a:picLocks noGrp="1" noChangeAspect="1"/>
          </p:cNvPicPr>
          <p:nvPr>
            <p:ph idx="1"/>
          </p:nvPr>
        </p:nvPicPr>
        <p:blipFill>
          <a:blip r:embed="rId4"/>
          <a:stretch>
            <a:fillRect/>
          </a:stretch>
        </p:blipFill>
        <p:spPr>
          <a:xfrm>
            <a:off x="146394" y="95975"/>
            <a:ext cx="1363732" cy="842204"/>
          </a:xfrm>
        </p:spPr>
      </p:pic>
      <p:pic>
        <p:nvPicPr>
          <p:cNvPr id="10" name="Picture 9" descr="A logo with colorful lines and dots&#10;&#10;AI-generated content may be incorrect.">
            <a:extLst>
              <a:ext uri="{FF2B5EF4-FFF2-40B4-BE49-F238E27FC236}">
                <a16:creationId xmlns:a16="http://schemas.microsoft.com/office/drawing/2014/main" id="{339B8CAB-6E5C-30D0-3AC6-C4B980AA6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196" y="6094661"/>
            <a:ext cx="1010444" cy="556232"/>
          </a:xfrm>
          <a:prstGeom prst="rect">
            <a:avLst/>
          </a:prstGeom>
        </p:spPr>
      </p:pic>
    </p:spTree>
    <p:extLst>
      <p:ext uri="{BB962C8B-B14F-4D97-AF65-F5344CB8AC3E}">
        <p14:creationId xmlns:p14="http://schemas.microsoft.com/office/powerpoint/2010/main" val="304822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C30BE-D40A-46A5-FFEE-B8E0E4C26DF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BA2CDE0-8112-7115-20AB-9AA292625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graphicFrame>
        <p:nvGraphicFramePr>
          <p:cNvPr id="7" name="Table 6">
            <a:extLst>
              <a:ext uri="{FF2B5EF4-FFF2-40B4-BE49-F238E27FC236}">
                <a16:creationId xmlns:a16="http://schemas.microsoft.com/office/drawing/2014/main" id="{F2DC2016-307F-1624-0D94-EA49EECF4623}"/>
              </a:ext>
            </a:extLst>
          </p:cNvPr>
          <p:cNvGraphicFramePr>
            <a:graphicFrameLocks noGrp="1"/>
          </p:cNvGraphicFramePr>
          <p:nvPr>
            <p:extLst>
              <p:ext uri="{D42A27DB-BD31-4B8C-83A1-F6EECF244321}">
                <p14:modId xmlns:p14="http://schemas.microsoft.com/office/powerpoint/2010/main" val="2911742802"/>
              </p:ext>
            </p:extLst>
          </p:nvPr>
        </p:nvGraphicFramePr>
        <p:xfrm>
          <a:off x="1826795" y="3058075"/>
          <a:ext cx="4267200" cy="194500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638941107"/>
                    </a:ext>
                  </a:extLst>
                </a:gridCol>
                <a:gridCol w="2133600">
                  <a:extLst>
                    <a:ext uri="{9D8B030D-6E8A-4147-A177-3AD203B41FA5}">
                      <a16:colId xmlns:a16="http://schemas.microsoft.com/office/drawing/2014/main" val="3859334902"/>
                    </a:ext>
                  </a:extLst>
                </a:gridCol>
              </a:tblGrid>
              <a:tr h="648335">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Grade</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Overall %</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152092227"/>
                  </a:ext>
                </a:extLst>
              </a:tr>
              <a:tr h="648335">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4</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44</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329699341"/>
                  </a:ext>
                </a:extLst>
              </a:tr>
              <a:tr h="648335">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5</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b" latinLnBrk="0" hangingPunct="1"/>
                      <a:r>
                        <a:rPr lang="en-GB" sz="3200" b="0" i="0" u="none" strike="noStrike" kern="1200">
                          <a:solidFill>
                            <a:srgbClr val="000000"/>
                          </a:solidFill>
                          <a:effectLst/>
                          <a:latin typeface="Calibri" panose="020F0502020204030204" pitchFamily="34" charset="0"/>
                        </a:rPr>
                        <a:t>60</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41335497"/>
                  </a:ext>
                </a:extLst>
              </a:tr>
            </a:tbl>
          </a:graphicData>
        </a:graphic>
      </p:graphicFrame>
      <p:graphicFrame>
        <p:nvGraphicFramePr>
          <p:cNvPr id="10" name="Table 9">
            <a:extLst>
              <a:ext uri="{FF2B5EF4-FFF2-40B4-BE49-F238E27FC236}">
                <a16:creationId xmlns:a16="http://schemas.microsoft.com/office/drawing/2014/main" id="{44611BBE-2342-91C5-BACE-48BFD15CDC2C}"/>
              </a:ext>
            </a:extLst>
          </p:cNvPr>
          <p:cNvGraphicFramePr>
            <a:graphicFrameLocks noGrp="1"/>
          </p:cNvGraphicFramePr>
          <p:nvPr>
            <p:extLst>
              <p:ext uri="{D42A27DB-BD31-4B8C-83A1-F6EECF244321}">
                <p14:modId xmlns:p14="http://schemas.microsoft.com/office/powerpoint/2010/main" val="2104916582"/>
              </p:ext>
            </p:extLst>
          </p:nvPr>
        </p:nvGraphicFramePr>
        <p:xfrm>
          <a:off x="6355013" y="3059062"/>
          <a:ext cx="4635500" cy="3246575"/>
        </p:xfrm>
        <a:graphic>
          <a:graphicData uri="http://schemas.openxmlformats.org/drawingml/2006/table">
            <a:tbl>
              <a:tblPr firstRow="1" bandRow="1">
                <a:tableStyleId>{5C22544A-7EE6-4342-B048-85BDC9FD1C3A}</a:tableStyleId>
              </a:tblPr>
              <a:tblGrid>
                <a:gridCol w="2317750">
                  <a:extLst>
                    <a:ext uri="{9D8B030D-6E8A-4147-A177-3AD203B41FA5}">
                      <a16:colId xmlns:a16="http://schemas.microsoft.com/office/drawing/2014/main" val="1949665420"/>
                    </a:ext>
                  </a:extLst>
                </a:gridCol>
                <a:gridCol w="2317750">
                  <a:extLst>
                    <a:ext uri="{9D8B030D-6E8A-4147-A177-3AD203B41FA5}">
                      <a16:colId xmlns:a16="http://schemas.microsoft.com/office/drawing/2014/main" val="598740756"/>
                    </a:ext>
                  </a:extLst>
                </a:gridCol>
              </a:tblGrid>
              <a:tr h="649315">
                <a:tc>
                  <a:txBody>
                    <a:bodyPr/>
                    <a:lstStyle/>
                    <a:p>
                      <a:pPr marL="0" algn="ctr" rtl="0" eaLnBrk="1" fontAlgn="b" latinLnBrk="0" hangingPunct="1"/>
                      <a:r>
                        <a:rPr lang="en-GB" sz="3200" b="0" i="0" u="none" strike="noStrike" kern="1200">
                          <a:solidFill>
                            <a:srgbClr val="000000"/>
                          </a:solidFill>
                          <a:effectLst/>
                          <a:latin typeface="Calibri"/>
                        </a:rPr>
                        <a:t>Grade</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algn="ctr" rtl="0" eaLnBrk="1" fontAlgn="b" latinLnBrk="0" hangingPunct="1"/>
                      <a:r>
                        <a:rPr lang="en-GB" sz="3200" b="0" i="0" u="none" strike="noStrike" kern="1200">
                          <a:solidFill>
                            <a:srgbClr val="000000"/>
                          </a:solidFill>
                          <a:effectLst/>
                          <a:latin typeface="Calibri"/>
                        </a:rPr>
                        <a:t>Overall %</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956629577"/>
                  </a:ext>
                </a:extLst>
              </a:tr>
              <a:tr h="649315">
                <a:tc>
                  <a:txBody>
                    <a:bodyPr/>
                    <a:lstStyle/>
                    <a:p>
                      <a:pPr marL="0" algn="ctr" rtl="0" eaLnBrk="1" fontAlgn="b" latinLnBrk="0" hangingPunct="1"/>
                      <a:r>
                        <a:rPr lang="en-GB" sz="3200" b="0" i="0" u="none" strike="noStrike" kern="1200">
                          <a:solidFill>
                            <a:srgbClr val="000000"/>
                          </a:solidFill>
                          <a:effectLst/>
                          <a:latin typeface="Calibri"/>
                        </a:rPr>
                        <a:t>4</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b" latinLnBrk="0" hangingPunct="1"/>
                      <a:r>
                        <a:rPr lang="en-GB" sz="3200" b="0" i="0" u="none" strike="noStrike" kern="1200">
                          <a:solidFill>
                            <a:srgbClr val="000000"/>
                          </a:solidFill>
                          <a:effectLst/>
                          <a:latin typeface="Calibri"/>
                        </a:rPr>
                        <a:t>16</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367818241"/>
                  </a:ext>
                </a:extLst>
              </a:tr>
              <a:tr h="649315">
                <a:tc>
                  <a:txBody>
                    <a:bodyPr/>
                    <a:lstStyle/>
                    <a:p>
                      <a:pPr marL="0" algn="ctr" rtl="0" eaLnBrk="1" fontAlgn="b" latinLnBrk="0" hangingPunct="1"/>
                      <a:r>
                        <a:rPr lang="en-GB" sz="3200" b="0" i="0" u="none" strike="noStrike" kern="1200">
                          <a:solidFill>
                            <a:srgbClr val="000000"/>
                          </a:solidFill>
                          <a:effectLst/>
                          <a:latin typeface="Calibri"/>
                        </a:rPr>
                        <a:t>5</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b" latinLnBrk="0" hangingPunct="1"/>
                      <a:r>
                        <a:rPr lang="en-GB" sz="3200" b="0" i="0" u="none" strike="noStrike" kern="1200">
                          <a:solidFill>
                            <a:srgbClr val="000000"/>
                          </a:solidFill>
                          <a:effectLst/>
                          <a:latin typeface="Calibri"/>
                        </a:rPr>
                        <a:t>29</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80647601"/>
                  </a:ext>
                </a:extLst>
              </a:tr>
              <a:tr h="649315">
                <a:tc>
                  <a:txBody>
                    <a:bodyPr/>
                    <a:lstStyle/>
                    <a:p>
                      <a:pPr marL="0" algn="ctr" rtl="0" eaLnBrk="1" fontAlgn="b" latinLnBrk="0" hangingPunct="1"/>
                      <a:r>
                        <a:rPr lang="en-GB" sz="3200" b="0" i="0" u="none" strike="noStrike" kern="1200">
                          <a:solidFill>
                            <a:srgbClr val="000000"/>
                          </a:solidFill>
                          <a:effectLst/>
                          <a:latin typeface="Calibri"/>
                        </a:rPr>
                        <a:t>6</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rtl="0" eaLnBrk="1" fontAlgn="b" latinLnBrk="0" hangingPunct="1"/>
                      <a:r>
                        <a:rPr lang="en-GB" sz="3200" b="0" i="0" u="none" strike="noStrike" kern="1200">
                          <a:solidFill>
                            <a:srgbClr val="000000"/>
                          </a:solidFill>
                          <a:effectLst/>
                          <a:latin typeface="Calibri"/>
                        </a:rPr>
                        <a:t>42</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193234880"/>
                  </a:ext>
                </a:extLst>
              </a:tr>
              <a:tr h="649315">
                <a:tc>
                  <a:txBody>
                    <a:bodyPr/>
                    <a:lstStyle/>
                    <a:p>
                      <a:pPr marL="0" algn="ctr" rtl="0" eaLnBrk="1" fontAlgn="b" latinLnBrk="0" hangingPunct="1"/>
                      <a:r>
                        <a:rPr lang="en-GB" sz="3200" b="0" i="0" u="none" strike="noStrike" kern="1200">
                          <a:solidFill>
                            <a:srgbClr val="000000"/>
                          </a:solidFill>
                          <a:effectLst/>
                          <a:latin typeface="Calibri"/>
                        </a:rPr>
                        <a:t>7</a:t>
                      </a:r>
                      <a:endParaRPr lang="en-GB" sz="1800" b="0" i="0" u="none" strike="noStrike">
                        <a:effectLst/>
                        <a:latin typeface="Calibri"/>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rtl="0" eaLnBrk="1" fontAlgn="b" latinLnBrk="0" hangingPunct="1"/>
                      <a:r>
                        <a:rPr lang="en-GB" sz="3200" b="0" i="0" u="none" strike="noStrike" kern="1200">
                          <a:solidFill>
                            <a:srgbClr val="000000"/>
                          </a:solidFill>
                          <a:effectLst/>
                          <a:latin typeface="Calibri"/>
                        </a:rPr>
                        <a:t>55</a:t>
                      </a:r>
                      <a:endParaRPr lang="en-GB" sz="1800" b="0" i="0" u="none" strike="noStrike">
                        <a:effectLst/>
                        <a:latin typeface="Arial" panose="020B060402020202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17047186"/>
                  </a:ext>
                </a:extLst>
              </a:tr>
            </a:tbl>
          </a:graphicData>
        </a:graphic>
      </p:graphicFrame>
      <p:sp>
        <p:nvSpPr>
          <p:cNvPr id="12" name="TextBox 11">
            <a:extLst>
              <a:ext uri="{FF2B5EF4-FFF2-40B4-BE49-F238E27FC236}">
                <a16:creationId xmlns:a16="http://schemas.microsoft.com/office/drawing/2014/main" id="{C3978084-EAF1-7050-2C43-FE720D7DDA93}"/>
              </a:ext>
            </a:extLst>
          </p:cNvPr>
          <p:cNvSpPr txBox="1"/>
          <p:nvPr/>
        </p:nvSpPr>
        <p:spPr>
          <a:xfrm>
            <a:off x="2900711" y="235171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ea typeface="Calibri"/>
                <a:cs typeface="Calibri"/>
              </a:rPr>
              <a:t>Foundation</a:t>
            </a:r>
          </a:p>
        </p:txBody>
      </p:sp>
      <p:sp>
        <p:nvSpPr>
          <p:cNvPr id="14" name="TextBox 13">
            <a:extLst>
              <a:ext uri="{FF2B5EF4-FFF2-40B4-BE49-F238E27FC236}">
                <a16:creationId xmlns:a16="http://schemas.microsoft.com/office/drawing/2014/main" id="{955F0A2D-E746-0118-8322-A36D061B29FF}"/>
              </a:ext>
            </a:extLst>
          </p:cNvPr>
          <p:cNvSpPr txBox="1"/>
          <p:nvPr/>
        </p:nvSpPr>
        <p:spPr>
          <a:xfrm>
            <a:off x="8014132" y="235171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ea typeface="Calibri"/>
                <a:cs typeface="Calibri"/>
              </a:rPr>
              <a:t>Higher</a:t>
            </a:r>
            <a:endParaRPr lang="en-US"/>
          </a:p>
        </p:txBody>
      </p:sp>
      <p:sp>
        <p:nvSpPr>
          <p:cNvPr id="15" name="TextBox 14">
            <a:extLst>
              <a:ext uri="{FF2B5EF4-FFF2-40B4-BE49-F238E27FC236}">
                <a16:creationId xmlns:a16="http://schemas.microsoft.com/office/drawing/2014/main" id="{A0F03FE9-C16F-6B23-C922-DBFFE0F373BF}"/>
              </a:ext>
            </a:extLst>
          </p:cNvPr>
          <p:cNvSpPr txBox="1"/>
          <p:nvPr/>
        </p:nvSpPr>
        <p:spPr>
          <a:xfrm>
            <a:off x="4172953" y="794085"/>
            <a:ext cx="70144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latin typeface="Calibri Light"/>
                <a:ea typeface="Calibri Light"/>
                <a:cs typeface="Calibri Light"/>
              </a:rPr>
              <a:t>2025 Grade Boundaries</a:t>
            </a:r>
            <a:endParaRPr lang="en-US"/>
          </a:p>
        </p:txBody>
      </p:sp>
      <p:pic>
        <p:nvPicPr>
          <p:cNvPr id="17" name="Content Placeholder 9" descr="A blue and white logo&#10;&#10;AI-generated content may be incorrect.">
            <a:extLst>
              <a:ext uri="{FF2B5EF4-FFF2-40B4-BE49-F238E27FC236}">
                <a16:creationId xmlns:a16="http://schemas.microsoft.com/office/drawing/2014/main" id="{5788639D-C492-E54C-3E8E-A1B5203F8602}"/>
              </a:ext>
            </a:extLst>
          </p:cNvPr>
          <p:cNvPicPr>
            <a:picLocks noGrp="1" noChangeAspect="1"/>
          </p:cNvPicPr>
          <p:nvPr>
            <p:ph idx="1"/>
          </p:nvPr>
        </p:nvPicPr>
        <p:blipFill>
          <a:blip r:embed="rId3"/>
          <a:stretch>
            <a:fillRect/>
          </a:stretch>
        </p:blipFill>
        <p:spPr>
          <a:xfrm>
            <a:off x="146394" y="95975"/>
            <a:ext cx="1363732" cy="842204"/>
          </a:xfrm>
        </p:spPr>
      </p:pic>
      <p:pic>
        <p:nvPicPr>
          <p:cNvPr id="19" name="Picture 18" descr="A logo with colorful lines and dots&#10;&#10;AI-generated content may be incorrect.">
            <a:extLst>
              <a:ext uri="{FF2B5EF4-FFF2-40B4-BE49-F238E27FC236}">
                <a16:creationId xmlns:a16="http://schemas.microsoft.com/office/drawing/2014/main" id="{321F4152-CB7E-4CF8-CDD2-B2B62DD45A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Tree>
    <p:extLst>
      <p:ext uri="{BB962C8B-B14F-4D97-AF65-F5344CB8AC3E}">
        <p14:creationId xmlns:p14="http://schemas.microsoft.com/office/powerpoint/2010/main" val="191944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C35F-A1B7-7507-7F37-2C7E75F6DF8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ED5CA4E-A0A2-7B0D-A2F6-B1BF29103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FAC1111F-1856-56D4-A3D4-C466CE9942AA}"/>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KS4 Class Structure</a:t>
            </a:r>
            <a:endParaRPr lang="en-US"/>
          </a:p>
        </p:txBody>
      </p:sp>
      <p:graphicFrame>
        <p:nvGraphicFramePr>
          <p:cNvPr id="5" name="Table 4">
            <a:extLst>
              <a:ext uri="{FF2B5EF4-FFF2-40B4-BE49-F238E27FC236}">
                <a16:creationId xmlns:a16="http://schemas.microsoft.com/office/drawing/2014/main" id="{3325C3EA-B1B7-3A3E-AE4E-9D1340B27E78}"/>
              </a:ext>
            </a:extLst>
          </p:cNvPr>
          <p:cNvGraphicFramePr>
            <a:graphicFrameLocks noGrp="1"/>
          </p:cNvGraphicFramePr>
          <p:nvPr>
            <p:extLst>
              <p:ext uri="{D42A27DB-BD31-4B8C-83A1-F6EECF244321}">
                <p14:modId xmlns:p14="http://schemas.microsoft.com/office/powerpoint/2010/main" val="3758475994"/>
              </p:ext>
            </p:extLst>
          </p:nvPr>
        </p:nvGraphicFramePr>
        <p:xfrm>
          <a:off x="1659038" y="1089949"/>
          <a:ext cx="10152604" cy="6133602"/>
        </p:xfrm>
        <a:graphic>
          <a:graphicData uri="http://schemas.openxmlformats.org/drawingml/2006/table">
            <a:tbl>
              <a:tblPr firstRow="1" bandRow="1">
                <a:tableStyleId>{5C22544A-7EE6-4342-B048-85BDC9FD1C3A}</a:tableStyleId>
              </a:tblPr>
              <a:tblGrid>
                <a:gridCol w="10152604">
                  <a:extLst>
                    <a:ext uri="{9D8B030D-6E8A-4147-A177-3AD203B41FA5}">
                      <a16:colId xmlns:a16="http://schemas.microsoft.com/office/drawing/2014/main" val="1244620211"/>
                    </a:ext>
                  </a:extLst>
                </a:gridCol>
              </a:tblGrid>
              <a:tr h="449826">
                <a:tc>
                  <a:txBody>
                    <a:bodyPr/>
                    <a:lstStyle/>
                    <a:p>
                      <a:pPr marL="0" algn="ctr" rtl="0" eaLnBrk="1" fontAlgn="ctr" latinLnBrk="0" hangingPunct="1"/>
                      <a:endParaRPr lang="en-GB" sz="1800" b="0" i="0" u="none" strike="noStrike">
                        <a:effectLst/>
                        <a:latin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545937772"/>
                  </a:ext>
                </a:extLst>
              </a:tr>
              <a:tr h="1625173">
                <a:tc>
                  <a:txBody>
                    <a:bodyPr/>
                    <a:lstStyle/>
                    <a:p>
                      <a:pPr marL="0" algn="l" rtl="0" eaLnBrk="1" fontAlgn="ctr" latinLnBrk="0" hangingPunct="1"/>
                      <a:r>
                        <a:rPr lang="en-GB" sz="3200" b="1" i="0" u="none" strike="noStrike" kern="1200">
                          <a:solidFill>
                            <a:srgbClr val="000000"/>
                          </a:solidFill>
                          <a:effectLst/>
                          <a:latin typeface="Calibri Light"/>
                        </a:rPr>
                        <a:t>Foundation Exam Classes</a:t>
                      </a:r>
                      <a:endParaRPr lang="en-GB" sz="1800" b="0" i="0" u="none" strike="noStrike">
                        <a:effectLst/>
                        <a:latin typeface="Calibri Light"/>
                      </a:endParaRPr>
                    </a:p>
                    <a:p>
                      <a:pPr marL="457200" indent="-457200" algn="l" rtl="0" eaLnBrk="1" fontAlgn="ctr" latinLnBrk="0" hangingPunct="1">
                        <a:buFont typeface="Arial"/>
                        <a:buChar char="•"/>
                      </a:pPr>
                      <a:r>
                        <a:rPr lang="en-GB" sz="3200" b="0" i="0" u="none" strike="noStrike" kern="1200">
                          <a:solidFill>
                            <a:srgbClr val="000000"/>
                          </a:solidFill>
                          <a:effectLst/>
                          <a:latin typeface="Calibri Light"/>
                        </a:rPr>
                        <a:t>Four mixed ability classes</a:t>
                      </a:r>
                      <a:endParaRPr lang="en-GB" sz="1800" b="0" i="0" u="none" strike="noStrike">
                        <a:effectLst/>
                        <a:latin typeface="Calibri Light"/>
                      </a:endParaRPr>
                    </a:p>
                    <a:p>
                      <a:pPr marL="457200" indent="-457200" algn="l" rtl="0" eaLnBrk="1" fontAlgn="ctr" latinLnBrk="0" hangingPunct="1">
                        <a:buFont typeface="Arial"/>
                        <a:buChar char="•"/>
                      </a:pPr>
                      <a:r>
                        <a:rPr lang="en-GB" sz="3200" b="0" i="0" u="none" strike="noStrike" kern="1200">
                          <a:solidFill>
                            <a:srgbClr val="000000"/>
                          </a:solidFill>
                          <a:effectLst/>
                          <a:latin typeface="Calibri Light"/>
                        </a:rPr>
                        <a:t>Aiming to achieve grades 3-5</a:t>
                      </a:r>
                      <a:endParaRPr lang="en-GB" sz="1800" b="0" i="0" u="none" strike="noStrike">
                        <a:effectLst/>
                        <a:latin typeface="Calibri Light"/>
                      </a:endParaRPr>
                    </a:p>
                    <a:p>
                      <a:pPr marL="457200" lvl="0" indent="-457200" algn="l">
                        <a:buFont typeface="Arial"/>
                        <a:buChar char="•"/>
                      </a:pPr>
                      <a:r>
                        <a:rPr lang="en-GB" sz="3200" b="0" i="0" u="none" strike="noStrike" kern="1200">
                          <a:solidFill>
                            <a:srgbClr val="000000"/>
                          </a:solidFill>
                          <a:effectLst/>
                          <a:latin typeface="Calibri Light"/>
                        </a:rPr>
                        <a:t>Following mocks, streamline into grade 4 &amp; grade 5 classes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185694627"/>
                  </a:ext>
                </a:extLst>
              </a:tr>
              <a:tr h="3235851">
                <a:tc>
                  <a:txBody>
                    <a:bodyPr/>
                    <a:lstStyle/>
                    <a:p>
                      <a:pPr marL="0" algn="l" rtl="0" eaLnBrk="1" fontAlgn="b" latinLnBrk="0" hangingPunct="1"/>
                      <a:r>
                        <a:rPr lang="en-GB" sz="3200" b="1" i="0" u="none" strike="noStrike" kern="1200" dirty="0">
                          <a:solidFill>
                            <a:srgbClr val="000000"/>
                          </a:solidFill>
                          <a:effectLst/>
                          <a:latin typeface="Calibri Light"/>
                        </a:rPr>
                        <a:t>Higher Exam Classes</a:t>
                      </a:r>
                      <a:endParaRPr lang="en-GB" sz="1800" b="0" i="0" u="none" strike="noStrike" dirty="0">
                        <a:effectLst/>
                        <a:latin typeface="Calibri Light"/>
                      </a:endParaRPr>
                    </a:p>
                    <a:p>
                      <a:pPr marL="457200" indent="-457200" algn="l" rtl="0" eaLnBrk="1" fontAlgn="b" latinLnBrk="0" hangingPunct="1">
                        <a:buFont typeface="Arial"/>
                        <a:buChar char="•"/>
                      </a:pPr>
                      <a:r>
                        <a:rPr lang="en-GB" sz="3200" b="0" i="0" u="none" strike="noStrike" kern="1200" dirty="0">
                          <a:solidFill>
                            <a:srgbClr val="000000"/>
                          </a:solidFill>
                          <a:effectLst/>
                          <a:latin typeface="Calibri Light"/>
                        </a:rPr>
                        <a:t>Learning mainly higher content since Year 10</a:t>
                      </a:r>
                      <a:endParaRPr lang="en-GB" sz="1800" b="0" i="0" u="none" strike="noStrike" dirty="0">
                        <a:effectLst/>
                        <a:latin typeface="Calibri Light"/>
                      </a:endParaRPr>
                    </a:p>
                    <a:p>
                      <a:pPr marL="457200" indent="-457200" algn="l" rtl="0" eaLnBrk="1" fontAlgn="b" latinLnBrk="0" hangingPunct="1">
                        <a:buFont typeface="Arial"/>
                        <a:buChar char="•"/>
                      </a:pPr>
                      <a:r>
                        <a:rPr lang="en-GB" sz="3200" b="0" i="0" u="none" strike="noStrike" kern="1200" dirty="0">
                          <a:solidFill>
                            <a:srgbClr val="000000"/>
                          </a:solidFill>
                          <a:effectLst/>
                          <a:latin typeface="Calibri Light"/>
                        </a:rPr>
                        <a:t>Two top sets aiming for grades 5 to 9</a:t>
                      </a:r>
                      <a:endParaRPr lang="en-GB" sz="1800" b="0" i="0" u="none" strike="noStrike" dirty="0">
                        <a:effectLst/>
                        <a:latin typeface="Calibri Light"/>
                      </a:endParaRPr>
                    </a:p>
                    <a:p>
                      <a:pPr marL="457200" indent="-457200" algn="l" rtl="0" eaLnBrk="1" fontAlgn="b" latinLnBrk="0" hangingPunct="1">
                        <a:buFont typeface="Arial"/>
                        <a:buChar char="•"/>
                      </a:pPr>
                      <a:r>
                        <a:rPr lang="en-GB" sz="3200" b="0" i="0" u="none" strike="noStrike" kern="1200" dirty="0">
                          <a:solidFill>
                            <a:srgbClr val="000000"/>
                          </a:solidFill>
                          <a:effectLst/>
                          <a:latin typeface="Calibri Light"/>
                        </a:rPr>
                        <a:t>Two intermediate sets </a:t>
                      </a:r>
                    </a:p>
                    <a:p>
                      <a:pPr marL="457200" indent="-457200" algn="l" rtl="0" eaLnBrk="1" fontAlgn="b" latinLnBrk="0" hangingPunct="1">
                        <a:buFont typeface="Arial"/>
                        <a:buChar char="•"/>
                      </a:pPr>
                      <a:r>
                        <a:rPr lang="en-GB" sz="3200" b="0" i="0" u="none" strike="noStrike" kern="1200" dirty="0">
                          <a:solidFill>
                            <a:srgbClr val="000000"/>
                          </a:solidFill>
                          <a:effectLst/>
                          <a:latin typeface="Calibri Light"/>
                        </a:rPr>
                        <a:t>Higher students achieving less than a 4 in the February Mocks may need to move to Foundation classes</a:t>
                      </a:r>
                      <a:endParaRPr lang="en-GB" sz="1800" b="0" i="0" u="none" strike="noStrike" dirty="0">
                        <a:effectLst/>
                        <a:latin typeface="Calibri Light"/>
                      </a:endParaRPr>
                    </a:p>
                  </a:txBody>
                  <a:tcPr marL="68580" marR="6858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38468157"/>
                  </a:ext>
                </a:extLst>
              </a:tr>
            </a:tbl>
          </a:graphicData>
        </a:graphic>
      </p:graphicFrame>
      <p:pic>
        <p:nvPicPr>
          <p:cNvPr id="7" name="Content Placeholder 9" descr="A blue and white logo&#10;&#10;AI-generated content may be incorrect.">
            <a:extLst>
              <a:ext uri="{FF2B5EF4-FFF2-40B4-BE49-F238E27FC236}">
                <a16:creationId xmlns:a16="http://schemas.microsoft.com/office/drawing/2014/main" id="{8FA261C2-F7BC-7730-5B07-69ABF7EB4107}"/>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142D3433-858D-AEB8-6B81-4B383CF48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Tree>
    <p:extLst>
      <p:ext uri="{BB962C8B-B14F-4D97-AF65-F5344CB8AC3E}">
        <p14:creationId xmlns:p14="http://schemas.microsoft.com/office/powerpoint/2010/main" val="266297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20BB-88DE-1030-E307-FC9F5BE29E9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7A947DC-B35D-2943-68CE-8BEAAD996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CEAF2C46-088D-037B-4977-BB46017143A7}"/>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Revision Suggestions</a:t>
            </a:r>
            <a:endParaRPr lang="en-US"/>
          </a:p>
        </p:txBody>
      </p:sp>
      <p:pic>
        <p:nvPicPr>
          <p:cNvPr id="7" name="Content Placeholder 9" descr="A blue and white logo&#10;&#10;AI-generated content may be incorrect.">
            <a:extLst>
              <a:ext uri="{FF2B5EF4-FFF2-40B4-BE49-F238E27FC236}">
                <a16:creationId xmlns:a16="http://schemas.microsoft.com/office/drawing/2014/main" id="{7529E231-9FF0-8781-2A1E-2D0964F02789}"/>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990E4F16-5AF9-AA4F-EC38-9A952367A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3" name="Picture 2" descr="A close-up of a paper&#10;&#10;AI-generated content may be incorrect.">
            <a:extLst>
              <a:ext uri="{FF2B5EF4-FFF2-40B4-BE49-F238E27FC236}">
                <a16:creationId xmlns:a16="http://schemas.microsoft.com/office/drawing/2014/main" id="{D94E6DF0-0910-E1C0-75C4-39CCAFC917AD}"/>
              </a:ext>
            </a:extLst>
          </p:cNvPr>
          <p:cNvPicPr>
            <a:picLocks noChangeAspect="1"/>
          </p:cNvPicPr>
          <p:nvPr/>
        </p:nvPicPr>
        <p:blipFill>
          <a:blip r:embed="rId5"/>
          <a:stretch>
            <a:fillRect/>
          </a:stretch>
        </p:blipFill>
        <p:spPr>
          <a:xfrm>
            <a:off x="3416643" y="1040153"/>
            <a:ext cx="8149283" cy="5807419"/>
          </a:xfrm>
          <a:prstGeom prst="rect">
            <a:avLst/>
          </a:prstGeom>
        </p:spPr>
      </p:pic>
    </p:spTree>
    <p:extLst>
      <p:ext uri="{BB962C8B-B14F-4D97-AF65-F5344CB8AC3E}">
        <p14:creationId xmlns:p14="http://schemas.microsoft.com/office/powerpoint/2010/main" val="344697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28034-461E-D203-E19F-B418BE7283B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D6C2838-652C-37DC-E21E-0CAF8D77A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028D4F34-D7A0-F766-F42C-C2B7122B5170}"/>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Things to Memorise!</a:t>
            </a:r>
            <a:endParaRPr lang="en-US"/>
          </a:p>
        </p:txBody>
      </p:sp>
      <p:pic>
        <p:nvPicPr>
          <p:cNvPr id="7" name="Content Placeholder 9" descr="A blue and white logo&#10;&#10;AI-generated content may be incorrect.">
            <a:extLst>
              <a:ext uri="{FF2B5EF4-FFF2-40B4-BE49-F238E27FC236}">
                <a16:creationId xmlns:a16="http://schemas.microsoft.com/office/drawing/2014/main" id="{09A36454-84B2-2CA2-F0BA-7F5593B18A06}"/>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1CCC6B38-97C8-E74D-829D-990575436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4" name="Picture 3" descr="A close-up of a math poster&#10;&#10;AI-generated content may be incorrect.">
            <a:extLst>
              <a:ext uri="{FF2B5EF4-FFF2-40B4-BE49-F238E27FC236}">
                <a16:creationId xmlns:a16="http://schemas.microsoft.com/office/drawing/2014/main" id="{A4E31B72-C5D4-8555-B5E3-D4A192357757}"/>
              </a:ext>
            </a:extLst>
          </p:cNvPr>
          <p:cNvPicPr>
            <a:picLocks noChangeAspect="1"/>
          </p:cNvPicPr>
          <p:nvPr/>
        </p:nvPicPr>
        <p:blipFill>
          <a:blip r:embed="rId5"/>
          <a:stretch>
            <a:fillRect/>
          </a:stretch>
        </p:blipFill>
        <p:spPr>
          <a:xfrm>
            <a:off x="3477654" y="1040154"/>
            <a:ext cx="8006664" cy="5632365"/>
          </a:xfrm>
          <a:prstGeom prst="rect">
            <a:avLst/>
          </a:prstGeom>
        </p:spPr>
      </p:pic>
    </p:spTree>
    <p:extLst>
      <p:ext uri="{BB962C8B-B14F-4D97-AF65-F5344CB8AC3E}">
        <p14:creationId xmlns:p14="http://schemas.microsoft.com/office/powerpoint/2010/main" val="3911857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B89B-0BBE-38FA-08EB-B48648CF090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C8C42DD-0091-C491-4ECA-F51F0ACF6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7016CB38-E046-185B-01CD-FB3FA1E1FB6A}"/>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Revision Suggestions</a:t>
            </a:r>
            <a:endParaRPr lang="en-US"/>
          </a:p>
        </p:txBody>
      </p:sp>
      <p:pic>
        <p:nvPicPr>
          <p:cNvPr id="7" name="Content Placeholder 9" descr="A blue and white logo&#10;&#10;AI-generated content may be incorrect.">
            <a:extLst>
              <a:ext uri="{FF2B5EF4-FFF2-40B4-BE49-F238E27FC236}">
                <a16:creationId xmlns:a16="http://schemas.microsoft.com/office/drawing/2014/main" id="{D40F153A-0F1D-27D2-47E7-95DC882B8792}"/>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B549A31C-7E03-5EC3-82F5-95F6C9E6E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4" name="Picture 3" descr="A paper with a barcode and a barcode on it&#10;&#10;AI-generated content may be incorrect.">
            <a:extLst>
              <a:ext uri="{FF2B5EF4-FFF2-40B4-BE49-F238E27FC236}">
                <a16:creationId xmlns:a16="http://schemas.microsoft.com/office/drawing/2014/main" id="{73A6A3A7-D815-EF66-FBBA-AA82BD9A93BF}"/>
              </a:ext>
            </a:extLst>
          </p:cNvPr>
          <p:cNvPicPr>
            <a:picLocks noChangeAspect="1"/>
          </p:cNvPicPr>
          <p:nvPr/>
        </p:nvPicPr>
        <p:blipFill>
          <a:blip r:embed="rId5"/>
          <a:stretch>
            <a:fillRect/>
          </a:stretch>
        </p:blipFill>
        <p:spPr>
          <a:xfrm>
            <a:off x="3179989" y="1019246"/>
            <a:ext cx="3788945" cy="5532522"/>
          </a:xfrm>
          <a:prstGeom prst="rect">
            <a:avLst/>
          </a:prstGeom>
          <a:ln>
            <a:solidFill>
              <a:schemeClr val="tx1"/>
            </a:solidFill>
          </a:ln>
        </p:spPr>
      </p:pic>
      <p:pic>
        <p:nvPicPr>
          <p:cNvPr id="5" name="Picture 4" descr="A qr code on a paper&#10;&#10;AI-generated content may be incorrect.">
            <a:extLst>
              <a:ext uri="{FF2B5EF4-FFF2-40B4-BE49-F238E27FC236}">
                <a16:creationId xmlns:a16="http://schemas.microsoft.com/office/drawing/2014/main" id="{FCF53F12-857B-DED3-0031-3EE1A917A8BF}"/>
              </a:ext>
            </a:extLst>
          </p:cNvPr>
          <p:cNvPicPr>
            <a:picLocks noChangeAspect="1"/>
          </p:cNvPicPr>
          <p:nvPr/>
        </p:nvPicPr>
        <p:blipFill>
          <a:blip r:embed="rId6"/>
          <a:stretch>
            <a:fillRect/>
          </a:stretch>
        </p:blipFill>
        <p:spPr>
          <a:xfrm>
            <a:off x="7785992" y="1024116"/>
            <a:ext cx="3783392" cy="5504447"/>
          </a:xfrm>
          <a:prstGeom prst="rect">
            <a:avLst/>
          </a:prstGeom>
          <a:ln>
            <a:solidFill>
              <a:schemeClr val="tx1"/>
            </a:solidFill>
          </a:ln>
        </p:spPr>
      </p:pic>
    </p:spTree>
    <p:extLst>
      <p:ext uri="{BB962C8B-B14F-4D97-AF65-F5344CB8AC3E}">
        <p14:creationId xmlns:p14="http://schemas.microsoft.com/office/powerpoint/2010/main" val="2593601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9374-D141-F229-8717-F10996FC55F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A95C57E-14C2-ADEC-6643-D251715CE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CE484059-1374-9659-CA1E-22FE6E6057AA}"/>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Revision Suggestions</a:t>
            </a:r>
            <a:endParaRPr lang="en-US"/>
          </a:p>
        </p:txBody>
      </p:sp>
      <p:pic>
        <p:nvPicPr>
          <p:cNvPr id="7" name="Content Placeholder 9" descr="A blue and white logo&#10;&#10;AI-generated content may be incorrect.">
            <a:extLst>
              <a:ext uri="{FF2B5EF4-FFF2-40B4-BE49-F238E27FC236}">
                <a16:creationId xmlns:a16="http://schemas.microsoft.com/office/drawing/2014/main" id="{970D032E-DB1F-3E03-0017-A142F08C2F20}"/>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43C76A76-38D4-1937-6F47-86819FF4B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7BFFF3C9-02E9-B6E7-36B1-94DBBA551C3C}"/>
              </a:ext>
            </a:extLst>
          </p:cNvPr>
          <p:cNvPicPr>
            <a:picLocks noChangeAspect="1"/>
          </p:cNvPicPr>
          <p:nvPr/>
        </p:nvPicPr>
        <p:blipFill>
          <a:blip r:embed="rId5"/>
          <a:stretch>
            <a:fillRect/>
          </a:stretch>
        </p:blipFill>
        <p:spPr>
          <a:xfrm>
            <a:off x="2437886" y="1911151"/>
            <a:ext cx="9652000" cy="4655509"/>
          </a:xfrm>
          <a:prstGeom prst="rect">
            <a:avLst/>
          </a:prstGeom>
        </p:spPr>
      </p:pic>
    </p:spTree>
    <p:extLst>
      <p:ext uri="{BB962C8B-B14F-4D97-AF65-F5344CB8AC3E}">
        <p14:creationId xmlns:p14="http://schemas.microsoft.com/office/powerpoint/2010/main" val="267211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C9FA-288D-7F00-0E22-980C5AFE871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F95FBD1-AFE3-C2C9-E99A-47AA57EC8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1B9397E0-2CB8-D0E1-5FBB-24F991259583}"/>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Revision Suggestions</a:t>
            </a:r>
            <a:endParaRPr lang="en-US"/>
          </a:p>
        </p:txBody>
      </p:sp>
      <p:pic>
        <p:nvPicPr>
          <p:cNvPr id="7" name="Content Placeholder 9" descr="A blue and white logo&#10;&#10;AI-generated content may be incorrect.">
            <a:extLst>
              <a:ext uri="{FF2B5EF4-FFF2-40B4-BE49-F238E27FC236}">
                <a16:creationId xmlns:a16="http://schemas.microsoft.com/office/drawing/2014/main" id="{C5B51EB9-CE31-A1B3-D1F9-A6947C47F9D5}"/>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E8EC9AA4-128D-A2C9-7E2C-6BAF95249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6" name="Picture 5" descr="A person looking at a computer&#10;&#10;AI-generated content may be incorrect.">
            <a:extLst>
              <a:ext uri="{FF2B5EF4-FFF2-40B4-BE49-F238E27FC236}">
                <a16:creationId xmlns:a16="http://schemas.microsoft.com/office/drawing/2014/main" id="{DA22B496-F486-59F3-9C9B-0F35DF5A34E5}"/>
              </a:ext>
            </a:extLst>
          </p:cNvPr>
          <p:cNvPicPr>
            <a:picLocks noChangeAspect="1"/>
          </p:cNvPicPr>
          <p:nvPr/>
        </p:nvPicPr>
        <p:blipFill>
          <a:blip r:embed="rId5"/>
          <a:stretch>
            <a:fillRect/>
          </a:stretch>
        </p:blipFill>
        <p:spPr>
          <a:xfrm>
            <a:off x="2357120" y="2336763"/>
            <a:ext cx="9560560" cy="4429835"/>
          </a:xfrm>
          <a:prstGeom prst="rect">
            <a:avLst/>
          </a:prstGeom>
        </p:spPr>
      </p:pic>
      <p:sp>
        <p:nvSpPr>
          <p:cNvPr id="8" name="TextBox 2">
            <a:extLst>
              <a:ext uri="{FF2B5EF4-FFF2-40B4-BE49-F238E27FC236}">
                <a16:creationId xmlns:a16="http://schemas.microsoft.com/office/drawing/2014/main" id="{79E7D6B2-FB42-F29A-327C-D92FE3FA3771}"/>
              </a:ext>
            </a:extLst>
          </p:cNvPr>
          <p:cNvSpPr txBox="1"/>
          <p:nvPr/>
        </p:nvSpPr>
        <p:spPr>
          <a:xfrm>
            <a:off x="3149600" y="939800"/>
            <a:ext cx="8910320" cy="218521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alibri"/>
                <a:ea typeface="Aptos"/>
                <a:hlinkClick r:id="rId6"/>
              </a:rPr>
              <a:t>www.learn-maths.online</a:t>
            </a:r>
            <a:r>
              <a:rPr lang="en-US" sz="2000" dirty="0">
                <a:latin typeface="Calibri"/>
                <a:ea typeface="Aptos"/>
              </a:rPr>
              <a:t> </a:t>
            </a:r>
            <a:endParaRPr lang="en-US" sz="2000" dirty="0">
              <a:latin typeface="Avenir Next LT Pro"/>
              <a:ea typeface="Aptos"/>
            </a:endParaRPr>
          </a:p>
          <a:p>
            <a:r>
              <a:rPr lang="en-US" sz="2000" dirty="0">
                <a:latin typeface="Aptos"/>
                <a:ea typeface="Calibri"/>
                <a:cs typeface="Calibri"/>
              </a:rPr>
              <a:t>A Foundation version will be available in mid February. </a:t>
            </a:r>
            <a:endParaRPr lang="en-US" dirty="0">
              <a:latin typeface="Avenir Next LT Pro"/>
              <a:ea typeface="Calibri"/>
              <a:cs typeface="Calibri"/>
            </a:endParaRPr>
          </a:p>
          <a:p>
            <a:r>
              <a:rPr lang="en-US" sz="2000" dirty="0">
                <a:latin typeface="Aptos"/>
                <a:ea typeface="Calibri"/>
                <a:cs typeface="Calibri"/>
              </a:rPr>
              <a:t>A year's subscription is £2.99</a:t>
            </a:r>
            <a:endParaRPr lang="en-US" dirty="0"/>
          </a:p>
          <a:p>
            <a:r>
              <a:rPr lang="en-US" sz="2000" dirty="0">
                <a:latin typeface="Aptos"/>
                <a:ea typeface="Calibri"/>
                <a:cs typeface="Calibri"/>
              </a:rPr>
              <a:t>Refer to this week's newsletter for further information</a:t>
            </a:r>
          </a:p>
          <a:p>
            <a:endParaRPr lang="en-US" sz="2000">
              <a:latin typeface="Calibri"/>
              <a:ea typeface="Calibri"/>
              <a:cs typeface="Calibri"/>
            </a:endParaRPr>
          </a:p>
          <a:p>
            <a:pPr algn="ctr"/>
            <a:endParaRPr lang="en-US" sz="3600"/>
          </a:p>
        </p:txBody>
      </p:sp>
    </p:spTree>
    <p:extLst>
      <p:ext uri="{BB962C8B-B14F-4D97-AF65-F5344CB8AC3E}">
        <p14:creationId xmlns:p14="http://schemas.microsoft.com/office/powerpoint/2010/main" val="55176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7843F-66E8-434D-CDEC-3D057099723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6500F35-CE0B-E896-D644-FA91768CA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B3BE6391-ADF3-D044-EF73-B8C70E0371B0}"/>
              </a:ext>
            </a:extLst>
          </p:cNvPr>
          <p:cNvSpPr txBox="1"/>
          <p:nvPr/>
        </p:nvSpPr>
        <p:spPr>
          <a:xfrm>
            <a:off x="5075321" y="212557"/>
            <a:ext cx="5931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Maths Period 6</a:t>
            </a:r>
            <a:endParaRPr lang="en-US"/>
          </a:p>
        </p:txBody>
      </p:sp>
      <p:pic>
        <p:nvPicPr>
          <p:cNvPr id="7" name="Content Placeholder 9" descr="A blue and white logo&#10;&#10;AI-generated content may be incorrect.">
            <a:extLst>
              <a:ext uri="{FF2B5EF4-FFF2-40B4-BE49-F238E27FC236}">
                <a16:creationId xmlns:a16="http://schemas.microsoft.com/office/drawing/2014/main" id="{21F53B15-9D59-CB36-ADEF-838BF75B6B72}"/>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ED18353C-8A9E-E8C2-C581-962DFE8D0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8" name="Picture 7" descr="A screenshot of a computer">
            <a:extLst>
              <a:ext uri="{FF2B5EF4-FFF2-40B4-BE49-F238E27FC236}">
                <a16:creationId xmlns:a16="http://schemas.microsoft.com/office/drawing/2014/main" id="{7B951264-225A-88A1-38CB-173272BE0820}"/>
              </a:ext>
            </a:extLst>
          </p:cNvPr>
          <p:cNvPicPr>
            <a:picLocks noChangeAspect="1"/>
          </p:cNvPicPr>
          <p:nvPr/>
        </p:nvPicPr>
        <p:blipFill>
          <a:blip r:embed="rId5"/>
          <a:stretch>
            <a:fillRect/>
          </a:stretch>
        </p:blipFill>
        <p:spPr>
          <a:xfrm>
            <a:off x="259255" y="1291241"/>
            <a:ext cx="11662759" cy="5273630"/>
          </a:xfrm>
          <a:prstGeom prst="rect">
            <a:avLst/>
          </a:prstGeom>
          <a:ln>
            <a:solidFill>
              <a:schemeClr val="tx1"/>
            </a:solidFill>
          </a:ln>
        </p:spPr>
      </p:pic>
    </p:spTree>
    <p:extLst>
      <p:ext uri="{BB962C8B-B14F-4D97-AF65-F5344CB8AC3E}">
        <p14:creationId xmlns:p14="http://schemas.microsoft.com/office/powerpoint/2010/main" val="215604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5155470" y="390617"/>
            <a:ext cx="5779363" cy="646331"/>
          </a:xfrm>
          <a:prstGeom prst="rect">
            <a:avLst/>
          </a:prstGeom>
          <a:noFill/>
        </p:spPr>
        <p:txBody>
          <a:bodyPr wrap="square" rtlCol="0">
            <a:spAutoFit/>
          </a:bodyPr>
          <a:lstStyle/>
          <a:p>
            <a:r>
              <a:rPr lang="en-GB" sz="3600" b="1">
                <a:solidFill>
                  <a:srgbClr val="2D2B6F"/>
                </a:solidFill>
              </a:rPr>
              <a:t>Year 11 Overview</a:t>
            </a:r>
          </a:p>
        </p:txBody>
      </p:sp>
      <p:sp>
        <p:nvSpPr>
          <p:cNvPr id="2" name="Rectangle 1">
            <a:extLst>
              <a:ext uri="{FF2B5EF4-FFF2-40B4-BE49-F238E27FC236}">
                <a16:creationId xmlns:a16="http://schemas.microsoft.com/office/drawing/2014/main" id="{0AE837E3-BB4B-4A35-ADE1-D3588F0D4ABF}"/>
              </a:ext>
            </a:extLst>
          </p:cNvPr>
          <p:cNvSpPr/>
          <p:nvPr/>
        </p:nvSpPr>
        <p:spPr>
          <a:xfrm>
            <a:off x="3048000" y="1184637"/>
            <a:ext cx="8870111"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solidFill>
                  <a:srgbClr val="2D2B6F"/>
                </a:solidFill>
              </a:rPr>
              <a:t>Students to attend lessons as normal during exam period</a:t>
            </a:r>
          </a:p>
          <a:p>
            <a:pPr marL="457200" indent="-457200">
              <a:buFont typeface="Arial" panose="020B0604020202020204" pitchFamily="34" charset="0"/>
              <a:buChar char="•"/>
            </a:pPr>
            <a:r>
              <a:rPr lang="en-US" sz="2600" dirty="0">
                <a:solidFill>
                  <a:srgbClr val="2D2B6F"/>
                </a:solidFill>
              </a:rPr>
              <a:t>Teaching will have a really tight focus on exam practice</a:t>
            </a:r>
          </a:p>
          <a:p>
            <a:pPr marL="457200" indent="-457200">
              <a:buFont typeface="Arial" panose="020B0604020202020204" pitchFamily="34" charset="0"/>
              <a:buChar char="•"/>
            </a:pPr>
            <a:r>
              <a:rPr lang="en-US" sz="2600" dirty="0">
                <a:solidFill>
                  <a:srgbClr val="2D2B6F"/>
                </a:solidFill>
              </a:rPr>
              <a:t>Revision sessions will be put on in school for all exams</a:t>
            </a:r>
          </a:p>
          <a:p>
            <a:pPr marL="457200" indent="-457200">
              <a:buFont typeface="Arial" panose="020B0604020202020204" pitchFamily="34" charset="0"/>
              <a:buChar char="•"/>
            </a:pPr>
            <a:r>
              <a:rPr lang="en-US" sz="2600" dirty="0">
                <a:solidFill>
                  <a:srgbClr val="2D2B6F"/>
                </a:solidFill>
              </a:rPr>
              <a:t>AM exams will have 8am breakfast / revision sessions</a:t>
            </a:r>
          </a:p>
          <a:p>
            <a:pPr marL="457200" indent="-457200">
              <a:buFont typeface="Arial" panose="020B0604020202020204" pitchFamily="34" charset="0"/>
              <a:buChar char="•"/>
            </a:pPr>
            <a:r>
              <a:rPr lang="en-US" sz="2600" dirty="0">
                <a:solidFill>
                  <a:srgbClr val="2D2B6F"/>
                </a:solidFill>
              </a:rPr>
              <a:t>PM exams will have revision sessions earlier in the day</a:t>
            </a:r>
          </a:p>
          <a:p>
            <a:pPr marL="457200" indent="-457200">
              <a:buFont typeface="Arial" panose="020B0604020202020204" pitchFamily="34" charset="0"/>
              <a:buChar char="•"/>
            </a:pPr>
            <a:r>
              <a:rPr lang="en-US" sz="2600" dirty="0">
                <a:solidFill>
                  <a:srgbClr val="2D2B6F"/>
                </a:solidFill>
              </a:rPr>
              <a:t>Results day Thursday 20th August</a:t>
            </a:r>
          </a:p>
          <a:p>
            <a:pPr marL="457200" indent="-457200">
              <a:buFont typeface="Arial" panose="020B0604020202020204" pitchFamily="34" charset="0"/>
              <a:buChar char="•"/>
            </a:pPr>
            <a:r>
              <a:rPr lang="en-US" sz="2600" dirty="0">
                <a:solidFill>
                  <a:srgbClr val="2D2B6F"/>
                </a:solidFill>
              </a:rPr>
              <a:t>Students must collect results in person</a:t>
            </a:r>
          </a:p>
        </p:txBody>
      </p:sp>
    </p:spTree>
    <p:extLst>
      <p:ext uri="{BB962C8B-B14F-4D97-AF65-F5344CB8AC3E}">
        <p14:creationId xmlns:p14="http://schemas.microsoft.com/office/powerpoint/2010/main" val="3852960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32D6-3D3B-EE5E-F1F3-5D4BAFB642F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32A185D-2B13-1E8F-B4F7-65AD7C8E0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26A8087D-DC56-2615-4EF7-7F4C6EE197F0}"/>
              </a:ext>
            </a:extLst>
          </p:cNvPr>
          <p:cNvSpPr txBox="1"/>
          <p:nvPr/>
        </p:nvSpPr>
        <p:spPr>
          <a:xfrm>
            <a:off x="3811752" y="164329"/>
            <a:ext cx="77642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What do we do?</a:t>
            </a:r>
            <a:endParaRPr lang="en-US"/>
          </a:p>
        </p:txBody>
      </p:sp>
      <p:pic>
        <p:nvPicPr>
          <p:cNvPr id="7" name="Content Placeholder 9" descr="A blue and white logo&#10;&#10;AI-generated content may be incorrect.">
            <a:extLst>
              <a:ext uri="{FF2B5EF4-FFF2-40B4-BE49-F238E27FC236}">
                <a16:creationId xmlns:a16="http://schemas.microsoft.com/office/drawing/2014/main" id="{AC2E173C-2A7C-28E4-A8FA-68A329A1B303}"/>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86BBDA0F-3047-0B03-941A-A539E0BDE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
        <p:nvSpPr>
          <p:cNvPr id="4" name="Content Placeholder 2">
            <a:extLst>
              <a:ext uri="{FF2B5EF4-FFF2-40B4-BE49-F238E27FC236}">
                <a16:creationId xmlns:a16="http://schemas.microsoft.com/office/drawing/2014/main" id="{F5EC175B-1A74-D8B0-D1BB-EE600EF560F6}"/>
              </a:ext>
            </a:extLst>
          </p:cNvPr>
          <p:cNvSpPr txBox="1">
            <a:spLocks/>
          </p:cNvSpPr>
          <p:nvPr/>
        </p:nvSpPr>
        <p:spPr>
          <a:xfrm>
            <a:off x="2687795" y="1224101"/>
            <a:ext cx="9116761" cy="480341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Quality assured lessons comprehensively covering all GCSE topics.</a:t>
            </a:r>
          </a:p>
          <a:p>
            <a:r>
              <a:rPr lang="en-US"/>
              <a:t>Administration of </a:t>
            </a:r>
            <a:r>
              <a:rPr lang="en-US" err="1"/>
              <a:t>Sparx</a:t>
            </a:r>
            <a:r>
              <a:rPr lang="en-US"/>
              <a:t> homework. Revision suggestions on Satchel.</a:t>
            </a:r>
          </a:p>
          <a:p>
            <a:r>
              <a:rPr lang="en-US"/>
              <a:t>Tuesday Period 6 covering targeted topics identified by mock exam analysis.</a:t>
            </a:r>
          </a:p>
          <a:p>
            <a:r>
              <a:rPr lang="en-US"/>
              <a:t>QR coded past papers printed for each holiday. </a:t>
            </a:r>
          </a:p>
          <a:p>
            <a:r>
              <a:rPr lang="en-US"/>
              <a:t>Walking Talking Mock yesterday, followed up on Satchel</a:t>
            </a:r>
          </a:p>
          <a:p>
            <a:endParaRPr lang="en-US"/>
          </a:p>
        </p:txBody>
      </p:sp>
    </p:spTree>
    <p:extLst>
      <p:ext uri="{BB962C8B-B14F-4D97-AF65-F5344CB8AC3E}">
        <p14:creationId xmlns:p14="http://schemas.microsoft.com/office/powerpoint/2010/main" val="44545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3AA5-6639-9D22-B0E1-2883C735F71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A476488-29C1-1EA4-1B05-18E9D3813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D67D6AC5-7673-179E-D93D-29F8C37E7E64}"/>
              </a:ext>
            </a:extLst>
          </p:cNvPr>
          <p:cNvSpPr txBox="1"/>
          <p:nvPr/>
        </p:nvSpPr>
        <p:spPr>
          <a:xfrm>
            <a:off x="3811752" y="164329"/>
            <a:ext cx="77642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mj-ea"/>
                <a:cs typeface="+mj-cs"/>
              </a:rPr>
              <a:t>What can you do?</a:t>
            </a:r>
            <a:endParaRPr lang="en-US"/>
          </a:p>
        </p:txBody>
      </p:sp>
      <p:pic>
        <p:nvPicPr>
          <p:cNvPr id="7" name="Content Placeholder 9" descr="A blue and white logo&#10;&#10;AI-generated content may be incorrect.">
            <a:extLst>
              <a:ext uri="{FF2B5EF4-FFF2-40B4-BE49-F238E27FC236}">
                <a16:creationId xmlns:a16="http://schemas.microsoft.com/office/drawing/2014/main" id="{BF1E463A-F67A-93DB-2DB7-A825D8C1A25A}"/>
              </a:ext>
            </a:extLst>
          </p:cNvPr>
          <p:cNvPicPr>
            <a:picLocks noGrp="1" noChangeAspect="1"/>
          </p:cNvPicPr>
          <p:nvPr>
            <p:ph idx="1"/>
          </p:nvPr>
        </p:nvPicPr>
        <p:blipFill>
          <a:blip r:embed="rId3"/>
          <a:stretch>
            <a:fillRect/>
          </a:stretch>
        </p:blipFill>
        <p:spPr>
          <a:xfrm>
            <a:off x="146394" y="95975"/>
            <a:ext cx="1363732" cy="842204"/>
          </a:xfrm>
        </p:spPr>
      </p:pic>
      <p:pic>
        <p:nvPicPr>
          <p:cNvPr id="10" name="Picture 9">
            <a:extLst>
              <a:ext uri="{FF2B5EF4-FFF2-40B4-BE49-F238E27FC236}">
                <a16:creationId xmlns:a16="http://schemas.microsoft.com/office/drawing/2014/main" id="{7C2BCCDA-45B5-FF0B-5E2E-1073D3458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
        <p:nvSpPr>
          <p:cNvPr id="4" name="Content Placeholder 2">
            <a:extLst>
              <a:ext uri="{FF2B5EF4-FFF2-40B4-BE49-F238E27FC236}">
                <a16:creationId xmlns:a16="http://schemas.microsoft.com/office/drawing/2014/main" id="{391F3D8A-8BBB-D652-05AA-9FCDDD53BDAA}"/>
              </a:ext>
            </a:extLst>
          </p:cNvPr>
          <p:cNvSpPr txBox="1">
            <a:spLocks/>
          </p:cNvSpPr>
          <p:nvPr/>
        </p:nvSpPr>
        <p:spPr>
          <a:xfrm>
            <a:off x="2687795" y="1224101"/>
            <a:ext cx="9116761" cy="4803415"/>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Find the best revision resources that suit you. Revise often. </a:t>
            </a:r>
            <a:r>
              <a:rPr lang="en-US" err="1"/>
              <a:t>Memorise</a:t>
            </a:r>
            <a:r>
              <a:rPr lang="en-US"/>
              <a:t> the </a:t>
            </a:r>
            <a:r>
              <a:rPr lang="en-US" err="1"/>
              <a:t>maths</a:t>
            </a:r>
            <a:r>
              <a:rPr lang="en-US"/>
              <a:t> facts!</a:t>
            </a:r>
          </a:p>
          <a:p>
            <a:r>
              <a:rPr lang="en-US"/>
              <a:t>Do your </a:t>
            </a:r>
            <a:r>
              <a:rPr lang="en-US" err="1"/>
              <a:t>Sparx</a:t>
            </a:r>
            <a:r>
              <a:rPr lang="en-US"/>
              <a:t> HW on time every time.</a:t>
            </a:r>
          </a:p>
          <a:p>
            <a:r>
              <a:rPr lang="en-US"/>
              <a:t>Come to Tuesday Period 6, use your revision guide.</a:t>
            </a:r>
          </a:p>
          <a:p>
            <a:r>
              <a:rPr lang="en-US"/>
              <a:t>Practice with the QR coded past papers.</a:t>
            </a:r>
          </a:p>
          <a:p>
            <a:r>
              <a:rPr lang="en-US"/>
              <a:t>Ensure you have all of the correct exam equipment, especially a scientific calculator!</a:t>
            </a:r>
          </a:p>
          <a:p>
            <a:endParaRPr lang="en-US"/>
          </a:p>
        </p:txBody>
      </p:sp>
    </p:spTree>
    <p:extLst>
      <p:ext uri="{BB962C8B-B14F-4D97-AF65-F5344CB8AC3E}">
        <p14:creationId xmlns:p14="http://schemas.microsoft.com/office/powerpoint/2010/main" val="2500255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8A7B-E743-4F98-792A-A59C35846C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86521F-60EC-BC28-E06B-383D789B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24D50830-BF04-5D9D-FDBA-84B079E895E9}"/>
              </a:ext>
            </a:extLst>
          </p:cNvPr>
          <p:cNvSpPr txBox="1"/>
          <p:nvPr/>
        </p:nvSpPr>
        <p:spPr>
          <a:xfrm>
            <a:off x="5225716" y="92242"/>
            <a:ext cx="40867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Calibri Light"/>
                <a:cs typeface="Calibri Light"/>
              </a:rPr>
              <a:t>The Final Plan</a:t>
            </a:r>
            <a:endParaRPr lang="en-US" sz="5400">
              <a:latin typeface="Calibri Light"/>
              <a:ea typeface="Calibri Light"/>
              <a:cs typeface="Calibri Light"/>
            </a:endParaRPr>
          </a:p>
        </p:txBody>
      </p:sp>
      <p:sp>
        <p:nvSpPr>
          <p:cNvPr id="3" name="TextBox 2">
            <a:extLst>
              <a:ext uri="{FF2B5EF4-FFF2-40B4-BE49-F238E27FC236}">
                <a16:creationId xmlns:a16="http://schemas.microsoft.com/office/drawing/2014/main" id="{C2D33E46-C3C9-2F53-4CBA-09905DA2EF4F}"/>
              </a:ext>
            </a:extLst>
          </p:cNvPr>
          <p:cNvSpPr txBox="1"/>
          <p:nvPr/>
        </p:nvSpPr>
        <p:spPr>
          <a:xfrm>
            <a:off x="2909003" y="1451626"/>
            <a:ext cx="928616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en-GB" sz="2400"/>
              <a:t>All classes will finish learning content mid March.</a:t>
            </a:r>
            <a:endParaRPr lang="en-GB" sz="2400">
              <a:ea typeface="Calibri"/>
              <a:cs typeface="Calibri"/>
            </a:endParaRPr>
          </a:p>
          <a:p>
            <a:pPr marL="283210" indent="-283210"/>
            <a:endParaRPr lang="en-GB" sz="2400">
              <a:ea typeface="Calibri"/>
              <a:cs typeface="Calibri"/>
            </a:endParaRPr>
          </a:p>
          <a:p>
            <a:pPr marL="283210" indent="-283210">
              <a:buFont typeface="Arial"/>
              <a:buChar char="•"/>
            </a:pPr>
            <a:r>
              <a:rPr lang="en-GB" sz="2400"/>
              <a:t>Three fortnightly in lesson exam cycles:</a:t>
            </a:r>
            <a:endParaRPr lang="en-GB" sz="2400">
              <a:ea typeface="Calibri"/>
              <a:cs typeface="Calibri"/>
            </a:endParaRPr>
          </a:p>
          <a:p>
            <a:r>
              <a:rPr lang="en-GB" sz="2400"/>
              <a:t>Complete a practice exam, review and analysis, revise weak topics.</a:t>
            </a:r>
            <a:endParaRPr lang="en-GB" sz="2400">
              <a:ea typeface="Calibri"/>
              <a:cs typeface="Calibri"/>
            </a:endParaRPr>
          </a:p>
          <a:p>
            <a:pPr marL="283210" indent="-283210"/>
            <a:endParaRPr lang="en-GB" sz="2400">
              <a:ea typeface="Calibri"/>
              <a:cs typeface="Calibri"/>
            </a:endParaRPr>
          </a:p>
          <a:p>
            <a:pPr marL="283210" indent="-283210">
              <a:buFont typeface="Arial"/>
              <a:buChar char="•"/>
            </a:pPr>
            <a:r>
              <a:rPr lang="en-GB" sz="2400"/>
              <a:t>Students need to be complementing their lessons with personal revision from now, all the way up to their final exam.</a:t>
            </a:r>
            <a:endParaRPr lang="en-GB" sz="2400">
              <a:ea typeface="Calibri"/>
              <a:cs typeface="Calibri"/>
            </a:endParaRPr>
          </a:p>
          <a:p>
            <a:pPr marL="283210" indent="-283210"/>
            <a:endParaRPr lang="en-GB" sz="2400">
              <a:ea typeface="Calibri"/>
              <a:cs typeface="Calibri"/>
            </a:endParaRPr>
          </a:p>
          <a:p>
            <a:pPr marL="283210" indent="-283210">
              <a:buFont typeface="Arial"/>
              <a:buChar char="•"/>
            </a:pPr>
            <a:r>
              <a:rPr lang="en-GB" sz="2400"/>
              <a:t>Final lessons in exam season will consist of mini predicted paper exam cycles</a:t>
            </a:r>
            <a:endParaRPr lang="en-GB" sz="2400">
              <a:ea typeface="Calibri"/>
              <a:cs typeface="Calibri"/>
            </a:endParaRPr>
          </a:p>
          <a:p>
            <a:pPr marL="283210" indent="-283210">
              <a:buFont typeface="Arial"/>
              <a:buChar char="•"/>
            </a:pPr>
            <a:endParaRPr lang="en-GB" sz="2400">
              <a:ea typeface="Calibri"/>
              <a:cs typeface="Calibri"/>
            </a:endParaRPr>
          </a:p>
          <a:p>
            <a:pPr marL="283210" indent="-283210">
              <a:buFont typeface="Arial"/>
              <a:buChar char="•"/>
            </a:pPr>
            <a:r>
              <a:rPr lang="en-GB" sz="2400">
                <a:ea typeface="Calibri"/>
                <a:cs typeface="Calibri"/>
              </a:rPr>
              <a:t>Finally – If you work as hard as last year's Y11, you will get your predicted grade</a:t>
            </a:r>
          </a:p>
          <a:p>
            <a:pPr marL="283210" indent="-283210"/>
            <a:endParaRPr lang="en-GB" sz="2400">
              <a:ea typeface="Calibri"/>
              <a:cs typeface="Calibri"/>
            </a:endParaRPr>
          </a:p>
          <a:p>
            <a:pPr marL="283210" indent="-283210">
              <a:buFont typeface="Arial"/>
              <a:buChar char="•"/>
            </a:pPr>
            <a:endParaRPr lang="en-GB" sz="2400">
              <a:ea typeface="Calibri"/>
              <a:cs typeface="Calibri"/>
            </a:endParaRPr>
          </a:p>
        </p:txBody>
      </p:sp>
      <p:pic>
        <p:nvPicPr>
          <p:cNvPr id="6" name="Content Placeholder 9" descr="A blue and white logo&#10;&#10;AI-generated content may be incorrect.">
            <a:extLst>
              <a:ext uri="{FF2B5EF4-FFF2-40B4-BE49-F238E27FC236}">
                <a16:creationId xmlns:a16="http://schemas.microsoft.com/office/drawing/2014/main" id="{41C3F823-0E6B-301D-AB23-54EBF9A787C4}"/>
              </a:ext>
            </a:extLst>
          </p:cNvPr>
          <p:cNvPicPr>
            <a:picLocks noGrp="1" noChangeAspect="1"/>
          </p:cNvPicPr>
          <p:nvPr>
            <p:ph idx="1"/>
          </p:nvPr>
        </p:nvPicPr>
        <p:blipFill>
          <a:blip r:embed="rId3"/>
          <a:stretch>
            <a:fillRect/>
          </a:stretch>
        </p:blipFill>
        <p:spPr>
          <a:xfrm>
            <a:off x="146394" y="95975"/>
            <a:ext cx="1363732" cy="842204"/>
          </a:xfrm>
        </p:spPr>
      </p:pic>
      <p:pic>
        <p:nvPicPr>
          <p:cNvPr id="8" name="Picture 7" descr="A logo with colorful lines and dots&#10;&#10;AI-generated content may be incorrect.">
            <a:extLst>
              <a:ext uri="{FF2B5EF4-FFF2-40B4-BE49-F238E27FC236}">
                <a16:creationId xmlns:a16="http://schemas.microsoft.com/office/drawing/2014/main" id="{4FAC3734-70DF-AA8C-C65C-87D716EC6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Tree>
    <p:extLst>
      <p:ext uri="{BB962C8B-B14F-4D97-AF65-F5344CB8AC3E}">
        <p14:creationId xmlns:p14="http://schemas.microsoft.com/office/powerpoint/2010/main" val="3999394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6751C-358D-D954-E770-67A21240402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43FF029-C099-6453-CC9C-8AE5DB4CD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1161E19C-298D-3672-34F7-59C68D6AFB9B}"/>
              </a:ext>
            </a:extLst>
          </p:cNvPr>
          <p:cNvSpPr txBox="1"/>
          <p:nvPr/>
        </p:nvSpPr>
        <p:spPr>
          <a:xfrm>
            <a:off x="3854116" y="92242"/>
            <a:ext cx="54583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Calibri Light"/>
                <a:cs typeface="Calibri Light"/>
              </a:rPr>
              <a:t>Combined science</a:t>
            </a:r>
            <a:endParaRPr lang="en-US"/>
          </a:p>
        </p:txBody>
      </p:sp>
      <p:pic>
        <p:nvPicPr>
          <p:cNvPr id="8" name="Picture 7" descr="A logo with colorful lines and dots&#10;&#10;AI-generated content may be incorrect.">
            <a:extLst>
              <a:ext uri="{FF2B5EF4-FFF2-40B4-BE49-F238E27FC236}">
                <a16:creationId xmlns:a16="http://schemas.microsoft.com/office/drawing/2014/main" id="{6D30985F-1BF9-46D2-C953-F1220CB96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7" name="Content Placeholder 6" descr="A purple and pink logo&#10;&#10;AI-generated content may be incorrect.">
            <a:extLst>
              <a:ext uri="{FF2B5EF4-FFF2-40B4-BE49-F238E27FC236}">
                <a16:creationId xmlns:a16="http://schemas.microsoft.com/office/drawing/2014/main" id="{79534CF7-A5BD-F0E9-E0AF-4895142A1542}"/>
              </a:ext>
            </a:extLst>
          </p:cNvPr>
          <p:cNvPicPr>
            <a:picLocks noGrp="1" noChangeAspect="1"/>
          </p:cNvPicPr>
          <p:nvPr>
            <p:ph idx="1"/>
          </p:nvPr>
        </p:nvPicPr>
        <p:blipFill>
          <a:blip r:embed="rId4"/>
          <a:stretch>
            <a:fillRect/>
          </a:stretch>
        </p:blipFill>
        <p:spPr>
          <a:xfrm>
            <a:off x="270949" y="-355893"/>
            <a:ext cx="1409700" cy="1419225"/>
          </a:xfrm>
        </p:spPr>
      </p:pic>
      <p:graphicFrame>
        <p:nvGraphicFramePr>
          <p:cNvPr id="11" name="Table 10">
            <a:extLst>
              <a:ext uri="{FF2B5EF4-FFF2-40B4-BE49-F238E27FC236}">
                <a16:creationId xmlns:a16="http://schemas.microsoft.com/office/drawing/2014/main" id="{E773A796-41CD-54B6-E834-33ADFA89A1FD}"/>
              </a:ext>
            </a:extLst>
          </p:cNvPr>
          <p:cNvGraphicFramePr>
            <a:graphicFrameLocks noGrp="1"/>
          </p:cNvGraphicFramePr>
          <p:nvPr>
            <p:extLst>
              <p:ext uri="{D42A27DB-BD31-4B8C-83A1-F6EECF244321}">
                <p14:modId xmlns:p14="http://schemas.microsoft.com/office/powerpoint/2010/main" val="3890283803"/>
              </p:ext>
            </p:extLst>
          </p:nvPr>
        </p:nvGraphicFramePr>
        <p:xfrm>
          <a:off x="2775451" y="1281916"/>
          <a:ext cx="8058150" cy="5570936"/>
        </p:xfrm>
        <a:graphic>
          <a:graphicData uri="http://schemas.openxmlformats.org/drawingml/2006/table">
            <a:tbl>
              <a:tblPr bandRow="1">
                <a:tableStyleId>{5C22544A-7EE6-4342-B048-85BDC9FD1C3A}</a:tableStyleId>
              </a:tblPr>
              <a:tblGrid>
                <a:gridCol w="2190750">
                  <a:extLst>
                    <a:ext uri="{9D8B030D-6E8A-4147-A177-3AD203B41FA5}">
                      <a16:colId xmlns:a16="http://schemas.microsoft.com/office/drawing/2014/main" val="3958369415"/>
                    </a:ext>
                  </a:extLst>
                </a:gridCol>
                <a:gridCol w="2190750">
                  <a:extLst>
                    <a:ext uri="{9D8B030D-6E8A-4147-A177-3AD203B41FA5}">
                      <a16:colId xmlns:a16="http://schemas.microsoft.com/office/drawing/2014/main" val="1510647100"/>
                    </a:ext>
                  </a:extLst>
                </a:gridCol>
                <a:gridCol w="1238250">
                  <a:extLst>
                    <a:ext uri="{9D8B030D-6E8A-4147-A177-3AD203B41FA5}">
                      <a16:colId xmlns:a16="http://schemas.microsoft.com/office/drawing/2014/main" val="1480647059"/>
                    </a:ext>
                  </a:extLst>
                </a:gridCol>
                <a:gridCol w="1238250">
                  <a:extLst>
                    <a:ext uri="{9D8B030D-6E8A-4147-A177-3AD203B41FA5}">
                      <a16:colId xmlns:a16="http://schemas.microsoft.com/office/drawing/2014/main" val="4074681846"/>
                    </a:ext>
                  </a:extLst>
                </a:gridCol>
                <a:gridCol w="1200150">
                  <a:extLst>
                    <a:ext uri="{9D8B030D-6E8A-4147-A177-3AD203B41FA5}">
                      <a16:colId xmlns:a16="http://schemas.microsoft.com/office/drawing/2014/main" val="3902712764"/>
                    </a:ext>
                  </a:extLst>
                </a:gridCol>
              </a:tblGrid>
              <a:tr h="371475">
                <a:tc rowSpan="2">
                  <a:txBody>
                    <a:bodyPr/>
                    <a:lstStyle/>
                    <a:p>
                      <a:pPr algn="l" fontAlgn="auto">
                        <a:lnSpc>
                          <a:spcPts val="2175"/>
                        </a:lnSpc>
                      </a:pPr>
                      <a:endParaRPr lang="en-US" sz="1800" b="0" i="0">
                        <a:solidFill>
                          <a:srgbClr val="000000"/>
                        </a:solidFill>
                        <a:effectLst/>
                        <a:latin typeface="Calibri" panose="020F0502020204030204" pitchFamily="34" charset="0"/>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algn="ctr" fontAlgn="base">
                        <a:lnSpc>
                          <a:spcPts val="2175"/>
                        </a:lnSpc>
                      </a:pPr>
                      <a:r>
                        <a:rPr lang="en-GB" sz="1800" b="1" i="0">
                          <a:solidFill>
                            <a:srgbClr val="000000"/>
                          </a:solidFill>
                          <a:effectLst/>
                          <a:latin typeface="Calibri" panose="020F0502020204030204" pitchFamily="34" charset="0"/>
                        </a:rPr>
                        <a:t>Combined Science Pathway</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tc gridSpan="3">
                  <a:txBody>
                    <a:bodyPr/>
                    <a:lstStyle/>
                    <a:p>
                      <a:pPr algn="ctr" fontAlgn="base">
                        <a:lnSpc>
                          <a:spcPts val="2175"/>
                        </a:lnSpc>
                      </a:pPr>
                      <a:r>
                        <a:rPr lang="en-GB" sz="1800" b="1" i="0">
                          <a:solidFill>
                            <a:srgbClr val="000000"/>
                          </a:solidFill>
                          <a:effectLst/>
                          <a:latin typeface="Calibri" panose="020F0502020204030204" pitchFamily="34" charset="0"/>
                        </a:rPr>
                        <a:t>Separate Science Pathway</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14100"/>
                  </a:ext>
                </a:extLst>
              </a:tr>
              <a:tr h="371475">
                <a:tc vMerge="1">
                  <a:txBody>
                    <a:bodyPr/>
                    <a:lstStyle/>
                    <a:p>
                      <a:endParaRPr lang="en-US"/>
                    </a:p>
                  </a:txBody>
                  <a:tcPr/>
                </a:tc>
                <a:tc>
                  <a:txBody>
                    <a:bodyPr/>
                    <a:lstStyle/>
                    <a:p>
                      <a:pPr algn="ctr" fontAlgn="base">
                        <a:lnSpc>
                          <a:spcPts val="2175"/>
                        </a:lnSpc>
                      </a:pPr>
                      <a:r>
                        <a:rPr lang="en-GB" sz="1800" b="1" i="0">
                          <a:solidFill>
                            <a:srgbClr val="000000"/>
                          </a:solidFill>
                          <a:effectLst/>
                          <a:latin typeface="Calibri" panose="020F0502020204030204" pitchFamily="34" charset="0"/>
                        </a:rPr>
                        <a:t>Combined Science</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tc>
                  <a:txBody>
                    <a:bodyPr/>
                    <a:lstStyle/>
                    <a:p>
                      <a:pPr algn="ctr" fontAlgn="base">
                        <a:lnSpc>
                          <a:spcPts val="2175"/>
                        </a:lnSpc>
                      </a:pPr>
                      <a:r>
                        <a:rPr lang="en-GB" sz="1800" b="1" i="0">
                          <a:solidFill>
                            <a:srgbClr val="000000"/>
                          </a:solidFill>
                          <a:effectLst/>
                          <a:latin typeface="Calibri" panose="020F0502020204030204" pitchFamily="34" charset="0"/>
                        </a:rPr>
                        <a:t>Biology</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tc>
                  <a:txBody>
                    <a:bodyPr/>
                    <a:lstStyle/>
                    <a:p>
                      <a:pPr algn="ctr" fontAlgn="base">
                        <a:lnSpc>
                          <a:spcPts val="2175"/>
                        </a:lnSpc>
                      </a:pPr>
                      <a:r>
                        <a:rPr lang="en-GB" sz="1800" b="1" i="0">
                          <a:solidFill>
                            <a:srgbClr val="000000"/>
                          </a:solidFill>
                          <a:effectLst/>
                          <a:latin typeface="Calibri" panose="020F0502020204030204" pitchFamily="34" charset="0"/>
                        </a:rPr>
                        <a:t>Chemistry</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4CCCC"/>
                    </a:solidFill>
                  </a:tcPr>
                </a:tc>
                <a:tc>
                  <a:txBody>
                    <a:bodyPr/>
                    <a:lstStyle/>
                    <a:p>
                      <a:pPr algn="ctr" fontAlgn="base">
                        <a:lnSpc>
                          <a:spcPts val="2175"/>
                        </a:lnSpc>
                      </a:pPr>
                      <a:r>
                        <a:rPr lang="en-GB" sz="1800" b="1" i="0">
                          <a:solidFill>
                            <a:srgbClr val="000000"/>
                          </a:solidFill>
                          <a:effectLst/>
                          <a:latin typeface="Calibri" panose="020F0502020204030204" pitchFamily="34" charset="0"/>
                        </a:rPr>
                        <a:t>Physics</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FE2F3"/>
                    </a:solidFill>
                  </a:tcPr>
                </a:tc>
                <a:extLst>
                  <a:ext uri="{0D108BD9-81ED-4DB2-BD59-A6C34878D82A}">
                    <a16:rowId xmlns:a16="http://schemas.microsoft.com/office/drawing/2014/main" val="2817350068"/>
                  </a:ext>
                </a:extLst>
              </a:tr>
              <a:tr h="371475">
                <a:tc>
                  <a:txBody>
                    <a:bodyPr/>
                    <a:lstStyle/>
                    <a:p>
                      <a:pPr algn="ctr" fontAlgn="base">
                        <a:lnSpc>
                          <a:spcPts val="2175"/>
                        </a:lnSpc>
                      </a:pPr>
                      <a:r>
                        <a:rPr lang="en-GB" sz="1800" b="1" i="0">
                          <a:solidFill>
                            <a:srgbClr val="000000"/>
                          </a:solidFill>
                          <a:effectLst/>
                          <a:latin typeface="Calibri" panose="020F0502020204030204" pitchFamily="34" charset="0"/>
                        </a:rPr>
                        <a:t>GCSEs</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algn="ctr" fontAlgn="base">
                        <a:lnSpc>
                          <a:spcPts val="2175"/>
                        </a:lnSpc>
                      </a:pPr>
                      <a:r>
                        <a:rPr lang="en-GB" sz="1800" b="1" i="0">
                          <a:solidFill>
                            <a:srgbClr val="000000"/>
                          </a:solidFill>
                          <a:effectLst/>
                          <a:latin typeface="Calibri" panose="020F0502020204030204" pitchFamily="34" charset="0"/>
                        </a:rPr>
                        <a:t>2</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tc>
                  <a:txBody>
                    <a:bodyPr/>
                    <a:lstStyle/>
                    <a:p>
                      <a:pPr algn="ctr" fontAlgn="base">
                        <a:lnSpc>
                          <a:spcPts val="2175"/>
                        </a:lnSpc>
                      </a:pPr>
                      <a:r>
                        <a:rPr lang="en-GB" sz="1800" b="1" i="0">
                          <a:solidFill>
                            <a:srgbClr val="000000"/>
                          </a:solidFill>
                          <a:effectLst/>
                          <a:latin typeface="Calibri" panose="020F0502020204030204" pitchFamily="34" charset="0"/>
                        </a:rPr>
                        <a:t>1</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tc>
                  <a:txBody>
                    <a:bodyPr/>
                    <a:lstStyle/>
                    <a:p>
                      <a:pPr algn="ctr" fontAlgn="base">
                        <a:lnSpc>
                          <a:spcPts val="2175"/>
                        </a:lnSpc>
                      </a:pPr>
                      <a:r>
                        <a:rPr lang="en-GB" sz="1800" b="1" i="0">
                          <a:solidFill>
                            <a:srgbClr val="000000"/>
                          </a:solidFill>
                          <a:effectLst/>
                          <a:latin typeface="Calibri" panose="020F0502020204030204" pitchFamily="34" charset="0"/>
                        </a:rPr>
                        <a:t>1</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4CCCC"/>
                    </a:solidFill>
                  </a:tcPr>
                </a:tc>
                <a:tc>
                  <a:txBody>
                    <a:bodyPr/>
                    <a:lstStyle/>
                    <a:p>
                      <a:pPr algn="ctr" fontAlgn="base">
                        <a:lnSpc>
                          <a:spcPts val="2175"/>
                        </a:lnSpc>
                      </a:pPr>
                      <a:r>
                        <a:rPr lang="en-GB" sz="1800" b="1" i="0">
                          <a:solidFill>
                            <a:srgbClr val="000000"/>
                          </a:solidFill>
                          <a:effectLst/>
                          <a:latin typeface="Calibri" panose="020F0502020204030204" pitchFamily="34" charset="0"/>
                        </a:rPr>
                        <a:t>1</a:t>
                      </a:r>
                      <a:endParaRPr lang="en-GB" b="0" i="0">
                        <a:solidFill>
                          <a:srgbClr val="000000"/>
                        </a:solidFill>
                        <a:effectLst/>
                      </a:endParaRPr>
                    </a:p>
                  </a:txBody>
                  <a:tcPr marL="91421" marR="91421" marT="91421" marB="91421"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FE2F3"/>
                    </a:solidFill>
                  </a:tcPr>
                </a:tc>
                <a:extLst>
                  <a:ext uri="{0D108BD9-81ED-4DB2-BD59-A6C34878D82A}">
                    <a16:rowId xmlns:a16="http://schemas.microsoft.com/office/drawing/2014/main" val="769067328"/>
                  </a:ext>
                </a:extLst>
              </a:tr>
              <a:tr h="371475">
                <a:tc rowSpan="2">
                  <a:txBody>
                    <a:bodyPr/>
                    <a:lstStyle/>
                    <a:p>
                      <a:pPr algn="ctr" fontAlgn="base">
                        <a:lnSpc>
                          <a:spcPts val="2175"/>
                        </a:lnSpc>
                      </a:pPr>
                      <a:r>
                        <a:rPr lang="en-GB" sz="1800" b="1" i="0">
                          <a:solidFill>
                            <a:srgbClr val="000000"/>
                          </a:solidFill>
                          <a:effectLst/>
                          <a:latin typeface="Calibri" panose="020F0502020204030204" pitchFamily="34" charset="0"/>
                        </a:rPr>
                        <a:t>Exams</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a:solidFill>
                            <a:srgbClr val="000000"/>
                          </a:solidFill>
                          <a:effectLst/>
                          <a:latin typeface="Calibri" panose="020F0502020204030204" pitchFamily="34" charset="0"/>
                        </a:rPr>
                        <a:t>Biology 1</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Chemistry 1</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Physics 1</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Biology 1</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fontAlgn="base">
                        <a:lnSpc>
                          <a:spcPts val="2175"/>
                        </a:lnSpc>
                      </a:pPr>
                      <a:r>
                        <a:rPr lang="en-GB" sz="1800" b="0" i="0">
                          <a:solidFill>
                            <a:srgbClr val="000000"/>
                          </a:solidFill>
                          <a:effectLst/>
                          <a:latin typeface="Calibri" panose="020F0502020204030204" pitchFamily="34" charset="0"/>
                        </a:rPr>
                        <a:t>Chemistry 1</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Physics 1</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349007106"/>
                  </a:ext>
                </a:extLst>
              </a:tr>
              <a:tr h="371475">
                <a:tc vMerge="1">
                  <a:txBody>
                    <a:bodyPr/>
                    <a:lstStyle/>
                    <a:p>
                      <a:endParaRPr lang="en-US"/>
                    </a:p>
                  </a:txBody>
                  <a:tcPr/>
                </a:tc>
                <a:tc>
                  <a:txBody>
                    <a:bodyPr/>
                    <a:lstStyle/>
                    <a:p>
                      <a:pPr algn="ctr" fontAlgn="base">
                        <a:lnSpc>
                          <a:spcPts val="2175"/>
                        </a:lnSpc>
                      </a:pPr>
                      <a:r>
                        <a:rPr lang="en-GB" sz="1800" b="0" i="0">
                          <a:solidFill>
                            <a:srgbClr val="000000"/>
                          </a:solidFill>
                          <a:effectLst/>
                          <a:latin typeface="Calibri" panose="020F0502020204030204" pitchFamily="34" charset="0"/>
                        </a:rPr>
                        <a:t>Biology 2</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Chemistry 2</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Physics 2</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Biology 2</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fontAlgn="base">
                        <a:lnSpc>
                          <a:spcPts val="2175"/>
                        </a:lnSpc>
                      </a:pPr>
                      <a:r>
                        <a:rPr lang="en-GB" sz="1800" b="0" i="0">
                          <a:solidFill>
                            <a:srgbClr val="000000"/>
                          </a:solidFill>
                          <a:effectLst/>
                          <a:latin typeface="Calibri" panose="020F0502020204030204" pitchFamily="34" charset="0"/>
                        </a:rPr>
                        <a:t>Chemistry 2</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Physics 2</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2490223414"/>
                  </a:ext>
                </a:extLst>
              </a:tr>
              <a:tr h="371475">
                <a:tc>
                  <a:txBody>
                    <a:bodyPr/>
                    <a:lstStyle/>
                    <a:p>
                      <a:pPr algn="ctr" fontAlgn="base">
                        <a:lnSpc>
                          <a:spcPts val="2175"/>
                        </a:lnSpc>
                      </a:pPr>
                      <a:r>
                        <a:rPr lang="en-GB" sz="1800" b="1" i="0">
                          <a:solidFill>
                            <a:srgbClr val="000000"/>
                          </a:solidFill>
                          <a:effectLst/>
                          <a:latin typeface="Calibri" panose="020F0502020204030204" pitchFamily="34" charset="0"/>
                        </a:rPr>
                        <a:t>Paper Length</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a:solidFill>
                            <a:srgbClr val="000000"/>
                          </a:solidFill>
                          <a:effectLst/>
                          <a:latin typeface="Calibri" panose="020F0502020204030204" pitchFamily="34" charset="0"/>
                        </a:rPr>
                        <a:t>1h 15mins</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(each)</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1h 45mins</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(each)</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fontAlgn="base">
                        <a:lnSpc>
                          <a:spcPts val="2175"/>
                        </a:lnSpc>
                      </a:pPr>
                      <a:r>
                        <a:rPr lang="en-GB" sz="1800" b="0" i="0">
                          <a:solidFill>
                            <a:srgbClr val="000000"/>
                          </a:solidFill>
                          <a:effectLst/>
                          <a:latin typeface="Calibri" panose="020F0502020204030204" pitchFamily="34" charset="0"/>
                        </a:rPr>
                        <a:t>1h 45 mins</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(each)</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1h 45 mins</a:t>
                      </a:r>
                      <a:endParaRPr lang="en-GB" b="0" i="0">
                        <a:solidFill>
                          <a:srgbClr val="000000"/>
                        </a:solidFill>
                        <a:effectLst/>
                      </a:endParaRPr>
                    </a:p>
                    <a:p>
                      <a:pPr algn="ctr" fontAlgn="base">
                        <a:lnSpc>
                          <a:spcPts val="2175"/>
                        </a:lnSpc>
                      </a:pPr>
                      <a:r>
                        <a:rPr lang="en-GB" sz="1800" b="0" i="0">
                          <a:solidFill>
                            <a:srgbClr val="000000"/>
                          </a:solidFill>
                          <a:effectLst/>
                          <a:latin typeface="Calibri" panose="020F0502020204030204" pitchFamily="34" charset="0"/>
                        </a:rPr>
                        <a:t>(each)</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2637674087"/>
                  </a:ext>
                </a:extLst>
              </a:tr>
              <a:tr h="371475">
                <a:tc>
                  <a:txBody>
                    <a:bodyPr/>
                    <a:lstStyle/>
                    <a:p>
                      <a:pPr algn="ctr" fontAlgn="base">
                        <a:lnSpc>
                          <a:spcPts val="2175"/>
                        </a:lnSpc>
                      </a:pPr>
                      <a:r>
                        <a:rPr lang="en-GB" sz="1800" b="1" i="0">
                          <a:solidFill>
                            <a:srgbClr val="000000"/>
                          </a:solidFill>
                          <a:effectLst/>
                          <a:latin typeface="Calibri" panose="020F0502020204030204" pitchFamily="34" charset="0"/>
                        </a:rPr>
                        <a:t>Grade Higher:</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a:solidFill>
                            <a:srgbClr val="000000"/>
                          </a:solidFill>
                          <a:effectLst/>
                          <a:latin typeface="Calibri" panose="020F0502020204030204" pitchFamily="34" charset="0"/>
                        </a:rPr>
                        <a:t>4-4 to 9-9</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4 to 9</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fontAlgn="base">
                        <a:lnSpc>
                          <a:spcPts val="2175"/>
                        </a:lnSpc>
                      </a:pPr>
                      <a:r>
                        <a:rPr lang="en-GB" sz="1800" b="0" i="0">
                          <a:solidFill>
                            <a:srgbClr val="000000"/>
                          </a:solidFill>
                          <a:effectLst/>
                          <a:latin typeface="Calibri" panose="020F0502020204030204" pitchFamily="34" charset="0"/>
                        </a:rPr>
                        <a:t>4 to 9</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4 to 9</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533016754"/>
                  </a:ext>
                </a:extLst>
              </a:tr>
              <a:tr h="371475">
                <a:tc>
                  <a:txBody>
                    <a:bodyPr/>
                    <a:lstStyle/>
                    <a:p>
                      <a:pPr algn="ctr" fontAlgn="base">
                        <a:lnSpc>
                          <a:spcPts val="2175"/>
                        </a:lnSpc>
                      </a:pPr>
                      <a:r>
                        <a:rPr lang="en-GB" sz="1800" b="1" i="0">
                          <a:solidFill>
                            <a:srgbClr val="000000"/>
                          </a:solidFill>
                          <a:effectLst/>
                          <a:latin typeface="Calibri" panose="020F0502020204030204" pitchFamily="34" charset="0"/>
                        </a:rPr>
                        <a:t>Grade Foundation:</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a:solidFill>
                            <a:srgbClr val="000000"/>
                          </a:solidFill>
                          <a:effectLst/>
                          <a:latin typeface="Calibri" panose="020F0502020204030204" pitchFamily="34" charset="0"/>
                        </a:rPr>
                        <a:t>1-1 to 5-5</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1 to 5</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fontAlgn="base">
                        <a:lnSpc>
                          <a:spcPts val="2175"/>
                        </a:lnSpc>
                      </a:pPr>
                      <a:r>
                        <a:rPr lang="en-GB" sz="1800" b="0" i="0">
                          <a:solidFill>
                            <a:srgbClr val="000000"/>
                          </a:solidFill>
                          <a:effectLst/>
                          <a:latin typeface="Calibri" panose="020F0502020204030204" pitchFamily="34" charset="0"/>
                        </a:rPr>
                        <a:t>1 to 5</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fontAlgn="base">
                        <a:lnSpc>
                          <a:spcPts val="2175"/>
                        </a:lnSpc>
                      </a:pPr>
                      <a:r>
                        <a:rPr lang="en-GB" sz="1800" b="0" i="0">
                          <a:solidFill>
                            <a:srgbClr val="000000"/>
                          </a:solidFill>
                          <a:effectLst/>
                          <a:latin typeface="Calibri" panose="020F0502020204030204" pitchFamily="34" charset="0"/>
                        </a:rPr>
                        <a:t>1 to 5</a:t>
                      </a:r>
                      <a:endParaRPr lang="en-GB" b="0" i="0">
                        <a:solidFill>
                          <a:srgbClr val="000000"/>
                        </a:solidFill>
                        <a:effectLst/>
                      </a:endParaRPr>
                    </a:p>
                  </a:txBody>
                  <a:tcPr marL="91421" marR="91421" marT="91421" marB="914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95083630"/>
                  </a:ext>
                </a:extLst>
              </a:tr>
            </a:tbl>
          </a:graphicData>
        </a:graphic>
      </p:graphicFrame>
    </p:spTree>
    <p:extLst>
      <p:ext uri="{BB962C8B-B14F-4D97-AF65-F5344CB8AC3E}">
        <p14:creationId xmlns:p14="http://schemas.microsoft.com/office/powerpoint/2010/main" val="2306871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BFC4-B637-14A1-AEAD-3C479EE1E2D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E6821FF-B00E-A233-8BE1-C3D31CF374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8B6601BE-704D-5D34-3629-136D58F1B997}"/>
              </a:ext>
            </a:extLst>
          </p:cNvPr>
          <p:cNvSpPr txBox="1"/>
          <p:nvPr/>
        </p:nvSpPr>
        <p:spPr>
          <a:xfrm>
            <a:off x="3854116" y="92242"/>
            <a:ext cx="54583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Calibri Light"/>
                <a:cs typeface="Calibri Light"/>
              </a:rPr>
              <a:t>Combined science</a:t>
            </a:r>
            <a:endParaRPr lang="en-US"/>
          </a:p>
        </p:txBody>
      </p:sp>
      <p:pic>
        <p:nvPicPr>
          <p:cNvPr id="8" name="Picture 7" descr="A logo with colorful lines and dots&#10;&#10;AI-generated content may be incorrect.">
            <a:extLst>
              <a:ext uri="{FF2B5EF4-FFF2-40B4-BE49-F238E27FC236}">
                <a16:creationId xmlns:a16="http://schemas.microsoft.com/office/drawing/2014/main" id="{8B0A47B5-D0F1-D746-3E36-9E87735C2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7" name="Content Placeholder 6" descr="A purple and pink logo&#10;&#10;AI-generated content may be incorrect.">
            <a:extLst>
              <a:ext uri="{FF2B5EF4-FFF2-40B4-BE49-F238E27FC236}">
                <a16:creationId xmlns:a16="http://schemas.microsoft.com/office/drawing/2014/main" id="{A7457A0E-1482-ADC2-91BB-F5B1912BECBE}"/>
              </a:ext>
            </a:extLst>
          </p:cNvPr>
          <p:cNvPicPr>
            <a:picLocks noGrp="1" noChangeAspect="1"/>
          </p:cNvPicPr>
          <p:nvPr>
            <p:ph idx="1"/>
          </p:nvPr>
        </p:nvPicPr>
        <p:blipFill>
          <a:blip r:embed="rId4"/>
          <a:stretch>
            <a:fillRect/>
          </a:stretch>
        </p:blipFill>
        <p:spPr>
          <a:xfrm>
            <a:off x="270949" y="-355893"/>
            <a:ext cx="1409700" cy="1419225"/>
          </a:xfrm>
        </p:spPr>
      </p:pic>
      <p:pic>
        <p:nvPicPr>
          <p:cNvPr id="3" name="Picture 2" descr="A sheet of paper with text and symbols&#10;&#10;AI-generated content may be incorrect.">
            <a:extLst>
              <a:ext uri="{FF2B5EF4-FFF2-40B4-BE49-F238E27FC236}">
                <a16:creationId xmlns:a16="http://schemas.microsoft.com/office/drawing/2014/main" id="{2D72AC1B-93AF-27D8-CFA9-9F474C0B38DD}"/>
              </a:ext>
            </a:extLst>
          </p:cNvPr>
          <p:cNvPicPr>
            <a:picLocks noChangeAspect="1"/>
          </p:cNvPicPr>
          <p:nvPr/>
        </p:nvPicPr>
        <p:blipFill>
          <a:blip r:embed="rId5"/>
          <a:stretch>
            <a:fillRect/>
          </a:stretch>
        </p:blipFill>
        <p:spPr>
          <a:xfrm>
            <a:off x="7954958" y="1015999"/>
            <a:ext cx="3968925" cy="5534527"/>
          </a:xfrm>
          <a:prstGeom prst="rect">
            <a:avLst/>
          </a:prstGeom>
        </p:spPr>
      </p:pic>
      <p:sp>
        <p:nvSpPr>
          <p:cNvPr id="5" name="TextBox 4">
            <a:extLst>
              <a:ext uri="{FF2B5EF4-FFF2-40B4-BE49-F238E27FC236}">
                <a16:creationId xmlns:a16="http://schemas.microsoft.com/office/drawing/2014/main" id="{5CA8F2F3-E7DC-35C7-2162-3B7DDC121CD1}"/>
              </a:ext>
            </a:extLst>
          </p:cNvPr>
          <p:cNvSpPr txBox="1"/>
          <p:nvPr/>
        </p:nvSpPr>
        <p:spPr>
          <a:xfrm>
            <a:off x="1963733" y="1004051"/>
            <a:ext cx="701133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en-GB" sz="2800"/>
              <a:t>Students will receive the full equation sheet</a:t>
            </a:r>
          </a:p>
          <a:p>
            <a:pPr marL="283210" indent="-283210">
              <a:buFont typeface="Arial"/>
              <a:buChar char="•"/>
            </a:pPr>
            <a:r>
              <a:rPr lang="en-GB" sz="2800">
                <a:ea typeface="Calibri"/>
                <a:cs typeface="Calibri"/>
              </a:rPr>
              <a:t>Maths skills in physics is worth approximately 30% of the marks – overall 20% of Science GCSE is dependent on Maths skills</a:t>
            </a:r>
          </a:p>
        </p:txBody>
      </p:sp>
      <p:pic>
        <p:nvPicPr>
          <p:cNvPr id="6" name="Picture 5" descr="Ruler - Free vector clipart images on creazilla.com">
            <a:extLst>
              <a:ext uri="{FF2B5EF4-FFF2-40B4-BE49-F238E27FC236}">
                <a16:creationId xmlns:a16="http://schemas.microsoft.com/office/drawing/2014/main" id="{8230490E-328A-E459-908C-1D21876724ED}"/>
              </a:ext>
            </a:extLst>
          </p:cNvPr>
          <p:cNvPicPr>
            <a:picLocks noChangeAspect="1"/>
          </p:cNvPicPr>
          <p:nvPr/>
        </p:nvPicPr>
        <p:blipFill>
          <a:blip r:embed="rId6"/>
          <a:stretch>
            <a:fillRect/>
          </a:stretch>
        </p:blipFill>
        <p:spPr>
          <a:xfrm>
            <a:off x="981242" y="5933522"/>
            <a:ext cx="2743200" cy="739378"/>
          </a:xfrm>
          <a:prstGeom prst="rect">
            <a:avLst/>
          </a:prstGeom>
        </p:spPr>
      </p:pic>
      <p:pic>
        <p:nvPicPr>
          <p:cNvPr id="10" name="Picture 9" descr="Casio FX-85GTplus-SB-UH Scientific Calculator">
            <a:extLst>
              <a:ext uri="{FF2B5EF4-FFF2-40B4-BE49-F238E27FC236}">
                <a16:creationId xmlns:a16="http://schemas.microsoft.com/office/drawing/2014/main" id="{DF2C3E39-5E0F-966C-09D3-5806416C5114}"/>
              </a:ext>
            </a:extLst>
          </p:cNvPr>
          <p:cNvPicPr>
            <a:picLocks noChangeAspect="1"/>
          </p:cNvPicPr>
          <p:nvPr/>
        </p:nvPicPr>
        <p:blipFill>
          <a:blip r:embed="rId7"/>
          <a:srcRect l="26714" t="309" r="26134" b="-1317"/>
          <a:stretch/>
        </p:blipFill>
        <p:spPr>
          <a:xfrm>
            <a:off x="6310312" y="4036412"/>
            <a:ext cx="1335439" cy="2513764"/>
          </a:xfrm>
          <a:prstGeom prst="rect">
            <a:avLst/>
          </a:prstGeom>
        </p:spPr>
      </p:pic>
      <p:pic>
        <p:nvPicPr>
          <p:cNvPr id="11" name="Picture 10" descr="Staedtler Noris Pencil">
            <a:extLst>
              <a:ext uri="{FF2B5EF4-FFF2-40B4-BE49-F238E27FC236}">
                <a16:creationId xmlns:a16="http://schemas.microsoft.com/office/drawing/2014/main" id="{315432C9-3439-52BB-6944-B7A9AEC4F8B5}"/>
              </a:ext>
            </a:extLst>
          </p:cNvPr>
          <p:cNvPicPr>
            <a:picLocks noChangeAspect="1"/>
          </p:cNvPicPr>
          <p:nvPr/>
        </p:nvPicPr>
        <p:blipFill>
          <a:blip r:embed="rId8"/>
          <a:stretch>
            <a:fillRect/>
          </a:stretch>
        </p:blipFill>
        <p:spPr>
          <a:xfrm>
            <a:off x="3750678" y="4439151"/>
            <a:ext cx="2164014" cy="2230856"/>
          </a:xfrm>
          <a:prstGeom prst="rect">
            <a:avLst/>
          </a:prstGeom>
        </p:spPr>
      </p:pic>
      <p:pic>
        <p:nvPicPr>
          <p:cNvPr id="12" name="Picture 11" descr="Highlighter Pens">
            <a:extLst>
              <a:ext uri="{FF2B5EF4-FFF2-40B4-BE49-F238E27FC236}">
                <a16:creationId xmlns:a16="http://schemas.microsoft.com/office/drawing/2014/main" id="{FEDFA507-1486-9907-3A00-63E518EB3399}"/>
              </a:ext>
            </a:extLst>
          </p:cNvPr>
          <p:cNvPicPr>
            <a:picLocks noChangeAspect="1"/>
          </p:cNvPicPr>
          <p:nvPr/>
        </p:nvPicPr>
        <p:blipFill>
          <a:blip r:embed="rId9"/>
          <a:stretch>
            <a:fillRect/>
          </a:stretch>
        </p:blipFill>
        <p:spPr>
          <a:xfrm>
            <a:off x="1306763" y="4107866"/>
            <a:ext cx="1918369" cy="1823954"/>
          </a:xfrm>
          <a:prstGeom prst="rect">
            <a:avLst/>
          </a:prstGeom>
        </p:spPr>
      </p:pic>
    </p:spTree>
    <p:extLst>
      <p:ext uri="{BB962C8B-B14F-4D97-AF65-F5344CB8AC3E}">
        <p14:creationId xmlns:p14="http://schemas.microsoft.com/office/powerpoint/2010/main" val="3172601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67FA-1820-3DD4-CC7E-A039B970B14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712E9F4-B7C2-4283-D939-233E12EC6C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9B7BBC7E-BBF0-046C-BA63-63C784F39A6A}"/>
              </a:ext>
            </a:extLst>
          </p:cNvPr>
          <p:cNvSpPr txBox="1"/>
          <p:nvPr/>
        </p:nvSpPr>
        <p:spPr>
          <a:xfrm>
            <a:off x="3854116" y="92242"/>
            <a:ext cx="54583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Calibri Light"/>
                <a:ea typeface="Calibri Light"/>
                <a:cs typeface="Calibri Light"/>
              </a:rPr>
              <a:t>Combined science</a:t>
            </a:r>
            <a:endParaRPr lang="en-US"/>
          </a:p>
        </p:txBody>
      </p:sp>
      <p:pic>
        <p:nvPicPr>
          <p:cNvPr id="8" name="Picture 7" descr="A logo with colorful lines and dots&#10;&#10;AI-generated content may be incorrect.">
            <a:extLst>
              <a:ext uri="{FF2B5EF4-FFF2-40B4-BE49-F238E27FC236}">
                <a16:creationId xmlns:a16="http://schemas.microsoft.com/office/drawing/2014/main" id="{8BF47407-8FF2-1F00-3F3E-DAA2480FA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pic>
        <p:nvPicPr>
          <p:cNvPr id="7" name="Content Placeholder 6" descr="A purple and pink logo&#10;&#10;AI-generated content may be incorrect.">
            <a:extLst>
              <a:ext uri="{FF2B5EF4-FFF2-40B4-BE49-F238E27FC236}">
                <a16:creationId xmlns:a16="http://schemas.microsoft.com/office/drawing/2014/main" id="{EB20C5A1-9072-669A-3387-334F50CBB5FB}"/>
              </a:ext>
            </a:extLst>
          </p:cNvPr>
          <p:cNvPicPr>
            <a:picLocks noGrp="1" noChangeAspect="1"/>
          </p:cNvPicPr>
          <p:nvPr>
            <p:ph idx="1"/>
          </p:nvPr>
        </p:nvPicPr>
        <p:blipFill>
          <a:blip r:embed="rId4"/>
          <a:stretch>
            <a:fillRect/>
          </a:stretch>
        </p:blipFill>
        <p:spPr>
          <a:xfrm>
            <a:off x="270949" y="-355893"/>
            <a:ext cx="1409700" cy="1419225"/>
          </a:xfrm>
        </p:spPr>
      </p:pic>
      <p:sp>
        <p:nvSpPr>
          <p:cNvPr id="4" name="Google Shape;705;p90">
            <a:extLst>
              <a:ext uri="{FF2B5EF4-FFF2-40B4-BE49-F238E27FC236}">
                <a16:creationId xmlns:a16="http://schemas.microsoft.com/office/drawing/2014/main" id="{35CF5902-8BC9-B0D9-4AEA-C8D932A092AE}"/>
              </a:ext>
            </a:extLst>
          </p:cNvPr>
          <p:cNvSpPr txBox="1"/>
          <p:nvPr/>
        </p:nvSpPr>
        <p:spPr>
          <a:xfrm>
            <a:off x="2266216" y="1858193"/>
            <a:ext cx="6096579" cy="4748871"/>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381000">
              <a:lnSpc>
                <a:spcPct val="115000"/>
              </a:lnSpc>
              <a:buClr>
                <a:schemeClr val="dk1"/>
              </a:buClr>
              <a:buSzPts val="2400"/>
              <a:buFont typeface="Calibri"/>
              <a:buChar char="●"/>
            </a:pPr>
            <a:r>
              <a:rPr lang="en-GB" sz="3200">
                <a:solidFill>
                  <a:schemeClr val="dk1"/>
                </a:solidFill>
                <a:latin typeface="Calibri"/>
                <a:ea typeface="Calibri"/>
                <a:cs typeface="Calibri"/>
                <a:sym typeface="Calibri"/>
              </a:rPr>
              <a:t>Revision guides</a:t>
            </a:r>
            <a:endParaRPr lang="en-US" sz="3200">
              <a:solidFill>
                <a:schemeClr val="dk1"/>
              </a:solidFill>
              <a:latin typeface="Calibri"/>
              <a:ea typeface="Calibri"/>
              <a:cs typeface="Calibri"/>
              <a:sym typeface="Calibri"/>
            </a:endParaRPr>
          </a:p>
          <a:p>
            <a:pPr marL="457200" lvl="0" indent="-381000" algn="l">
              <a:lnSpc>
                <a:spcPct val="114999"/>
              </a:lnSpc>
              <a:spcBef>
                <a:spcPts val="0"/>
              </a:spcBef>
              <a:spcAft>
                <a:spcPts val="0"/>
              </a:spcAft>
              <a:buClr>
                <a:srgbClr val="000000"/>
              </a:buClr>
              <a:buSzPts val="2400"/>
              <a:buFont typeface="Calibri"/>
              <a:buChar char="●"/>
            </a:pPr>
            <a:r>
              <a:rPr lang="en-GB" sz="3200">
                <a:solidFill>
                  <a:schemeClr val="dk1"/>
                </a:solidFill>
                <a:latin typeface="Calibri"/>
                <a:ea typeface="Calibri"/>
                <a:cs typeface="Calibri"/>
                <a:sym typeface="Calibri"/>
              </a:rPr>
              <a:t>Online resources:</a:t>
            </a:r>
            <a:endParaRPr lang="en-US" sz="3200">
              <a:solidFill>
                <a:schemeClr val="dk1"/>
              </a:solidFill>
              <a:latin typeface="Calibri"/>
              <a:ea typeface="Calibri"/>
              <a:cs typeface="Calibri"/>
            </a:endParaRPr>
          </a:p>
          <a:p>
            <a:pPr marL="914400" lvl="1" indent="-342900" algn="l" rtl="0">
              <a:lnSpc>
                <a:spcPct val="115000"/>
              </a:lnSpc>
              <a:spcBef>
                <a:spcPts val="0"/>
              </a:spcBef>
              <a:spcAft>
                <a:spcPts val="0"/>
              </a:spcAft>
              <a:buClr>
                <a:schemeClr val="dk1"/>
              </a:buClr>
              <a:buSzPts val="1800"/>
              <a:buFont typeface="Calibri"/>
              <a:buChar char="○"/>
            </a:pPr>
            <a:r>
              <a:rPr lang="en-GB" sz="3200" err="1">
                <a:solidFill>
                  <a:schemeClr val="dk1"/>
                </a:solidFill>
                <a:latin typeface="Calibri"/>
                <a:ea typeface="Calibri"/>
                <a:cs typeface="Calibri"/>
                <a:sym typeface="Calibri"/>
              </a:rPr>
              <a:t>Tassomai</a:t>
            </a:r>
            <a:r>
              <a:rPr lang="en-GB" sz="3200">
                <a:solidFill>
                  <a:schemeClr val="dk1"/>
                </a:solidFill>
                <a:latin typeface="Calibri"/>
                <a:ea typeface="Calibri"/>
                <a:cs typeface="Calibri"/>
                <a:sym typeface="Calibri"/>
              </a:rPr>
              <a:t> - tailored self quizzing app</a:t>
            </a:r>
            <a:endParaRPr sz="3200">
              <a:solidFill>
                <a:schemeClr val="dk1"/>
              </a:solidFill>
              <a:latin typeface="Calibri"/>
              <a:ea typeface="Calibri"/>
              <a:cs typeface="Calibri"/>
            </a:endParaRPr>
          </a:p>
          <a:p>
            <a:pPr marL="914400" lvl="1" indent="-342900" algn="l" rtl="0">
              <a:lnSpc>
                <a:spcPct val="115000"/>
              </a:lnSpc>
              <a:spcBef>
                <a:spcPts val="0"/>
              </a:spcBef>
              <a:spcAft>
                <a:spcPts val="0"/>
              </a:spcAft>
              <a:buClr>
                <a:schemeClr val="dk1"/>
              </a:buClr>
              <a:buSzPts val="1800"/>
              <a:buFont typeface="Calibri"/>
              <a:buChar char="○"/>
            </a:pPr>
            <a:r>
              <a:rPr lang="en-GB" sz="3200">
                <a:solidFill>
                  <a:schemeClr val="dk1"/>
                </a:solidFill>
                <a:latin typeface="Calibri"/>
                <a:ea typeface="Calibri"/>
                <a:cs typeface="Calibri"/>
                <a:sym typeface="Calibri"/>
              </a:rPr>
              <a:t>Seneca - online revision</a:t>
            </a:r>
            <a:endParaRPr sz="3200">
              <a:solidFill>
                <a:schemeClr val="dk1"/>
              </a:solidFill>
              <a:latin typeface="Calibri"/>
              <a:ea typeface="Calibri"/>
              <a:cs typeface="Calibri"/>
            </a:endParaRPr>
          </a:p>
          <a:p>
            <a:pPr marL="914400" lvl="1" indent="-342900" algn="l" rtl="0">
              <a:lnSpc>
                <a:spcPct val="115000"/>
              </a:lnSpc>
              <a:spcBef>
                <a:spcPts val="0"/>
              </a:spcBef>
              <a:spcAft>
                <a:spcPts val="0"/>
              </a:spcAft>
              <a:buClr>
                <a:schemeClr val="dk1"/>
              </a:buClr>
              <a:buSzPts val="1800"/>
              <a:buFont typeface="Calibri"/>
              <a:buChar char="○"/>
            </a:pPr>
            <a:r>
              <a:rPr lang="en-GB" sz="3200">
                <a:solidFill>
                  <a:schemeClr val="dk1"/>
                </a:solidFill>
                <a:latin typeface="Calibri"/>
                <a:ea typeface="Calibri"/>
                <a:cs typeface="Calibri"/>
                <a:sym typeface="Calibri"/>
              </a:rPr>
              <a:t>Quizlet - online flashcards</a:t>
            </a:r>
            <a:endParaRPr sz="3200">
              <a:solidFill>
                <a:schemeClr val="dk1"/>
              </a:solidFill>
              <a:latin typeface="Calibri"/>
              <a:ea typeface="Calibri"/>
              <a:cs typeface="Calibri"/>
            </a:endParaRPr>
          </a:p>
          <a:p>
            <a:pPr marL="914400" lvl="1" indent="-342900" algn="l" rtl="0">
              <a:lnSpc>
                <a:spcPct val="115000"/>
              </a:lnSpc>
              <a:spcBef>
                <a:spcPts val="0"/>
              </a:spcBef>
              <a:spcAft>
                <a:spcPts val="0"/>
              </a:spcAft>
              <a:buClr>
                <a:schemeClr val="dk1"/>
              </a:buClr>
              <a:buSzPts val="1800"/>
              <a:buFont typeface="Calibri"/>
              <a:buChar char="○"/>
            </a:pPr>
            <a:r>
              <a:rPr lang="en-GB" sz="3200">
                <a:solidFill>
                  <a:schemeClr val="dk1"/>
                </a:solidFill>
                <a:latin typeface="Calibri"/>
                <a:ea typeface="Calibri"/>
                <a:cs typeface="Calibri"/>
                <a:sym typeface="Calibri"/>
              </a:rPr>
              <a:t>AQA Website - past papers</a:t>
            </a:r>
            <a:endParaRPr sz="3200">
              <a:solidFill>
                <a:schemeClr val="dk1"/>
              </a:solidFill>
              <a:latin typeface="Calibri"/>
              <a:ea typeface="Calibri"/>
              <a:cs typeface="Calibri"/>
            </a:endParaRPr>
          </a:p>
          <a:p>
            <a:pPr marL="0" lvl="0" indent="0" algn="l" rtl="0">
              <a:lnSpc>
                <a:spcPct val="115000"/>
              </a:lnSpc>
              <a:spcBef>
                <a:spcPts val="0"/>
              </a:spcBef>
              <a:spcAft>
                <a:spcPts val="0"/>
              </a:spcAft>
              <a:buClr>
                <a:schemeClr val="dk1"/>
              </a:buClr>
              <a:buSzPts val="1100"/>
              <a:buFont typeface="Arial"/>
              <a:buNone/>
            </a:pPr>
            <a:endParaRPr sz="3200">
              <a:solidFill>
                <a:schemeClr val="dk1"/>
              </a:solidFill>
              <a:latin typeface="Calibri"/>
              <a:ea typeface="Calibri"/>
              <a:cs typeface="Calibri"/>
            </a:endParaRPr>
          </a:p>
        </p:txBody>
      </p:sp>
      <p:pic>
        <p:nvPicPr>
          <p:cNvPr id="6" name="Google Shape;706;p90" descr="A purple letters on a black background&#10;&#10;AI-generated content may be incorrect.">
            <a:extLst>
              <a:ext uri="{FF2B5EF4-FFF2-40B4-BE49-F238E27FC236}">
                <a16:creationId xmlns:a16="http://schemas.microsoft.com/office/drawing/2014/main" id="{2F445BBE-37B5-35B0-7E8E-ED2A0217B8D5}"/>
              </a:ext>
            </a:extLst>
          </p:cNvPr>
          <p:cNvPicPr preferRelativeResize="0"/>
          <p:nvPr/>
        </p:nvPicPr>
        <p:blipFill rotWithShape="1">
          <a:blip r:embed="rId5">
            <a:alphaModFix/>
          </a:blip>
          <a:srcRect t="26043" b="24046"/>
          <a:stretch/>
        </p:blipFill>
        <p:spPr>
          <a:xfrm>
            <a:off x="8556538" y="4784074"/>
            <a:ext cx="1143000" cy="570500"/>
          </a:xfrm>
          <a:prstGeom prst="rect">
            <a:avLst/>
          </a:prstGeom>
          <a:noFill/>
          <a:ln>
            <a:noFill/>
          </a:ln>
        </p:spPr>
      </p:pic>
      <p:pic>
        <p:nvPicPr>
          <p:cNvPr id="11" name="Google Shape;707;p90" descr="A close up of a logo&#10;&#10;AI-generated content may be incorrect.">
            <a:extLst>
              <a:ext uri="{FF2B5EF4-FFF2-40B4-BE49-F238E27FC236}">
                <a16:creationId xmlns:a16="http://schemas.microsoft.com/office/drawing/2014/main" id="{8847B94B-4694-F6FD-2114-58DAFA94AB92}"/>
              </a:ext>
            </a:extLst>
          </p:cNvPr>
          <p:cNvPicPr preferRelativeResize="0"/>
          <p:nvPr/>
        </p:nvPicPr>
        <p:blipFill>
          <a:blip r:embed="rId6">
            <a:alphaModFix/>
          </a:blip>
          <a:stretch>
            <a:fillRect/>
          </a:stretch>
        </p:blipFill>
        <p:spPr>
          <a:xfrm>
            <a:off x="8372620" y="5944850"/>
            <a:ext cx="1510825" cy="671475"/>
          </a:xfrm>
          <a:prstGeom prst="rect">
            <a:avLst/>
          </a:prstGeom>
          <a:noFill/>
          <a:ln>
            <a:noFill/>
          </a:ln>
        </p:spPr>
      </p:pic>
      <p:pic>
        <p:nvPicPr>
          <p:cNvPr id="13" name="Google Shape;708;p90">
            <a:extLst>
              <a:ext uri="{FF2B5EF4-FFF2-40B4-BE49-F238E27FC236}">
                <a16:creationId xmlns:a16="http://schemas.microsoft.com/office/drawing/2014/main" id="{080870E7-AB68-EF14-8447-00837FAF7D4B}"/>
              </a:ext>
            </a:extLst>
          </p:cNvPr>
          <p:cNvPicPr preferRelativeResize="0"/>
          <p:nvPr/>
        </p:nvPicPr>
        <p:blipFill rotWithShape="1">
          <a:blip r:embed="rId7">
            <a:alphaModFix/>
          </a:blip>
          <a:srcRect t="15880" b="23693"/>
          <a:stretch/>
        </p:blipFill>
        <p:spPr>
          <a:xfrm>
            <a:off x="8411451" y="5425600"/>
            <a:ext cx="1468725" cy="448225"/>
          </a:xfrm>
          <a:prstGeom prst="rect">
            <a:avLst/>
          </a:prstGeom>
          <a:noFill/>
          <a:ln>
            <a:noFill/>
          </a:ln>
        </p:spPr>
      </p:pic>
      <p:pic>
        <p:nvPicPr>
          <p:cNvPr id="15" name="Google Shape;710;p90" descr="A blue sign with white text&#10;&#10;AI-generated content may be incorrect.">
            <a:extLst>
              <a:ext uri="{FF2B5EF4-FFF2-40B4-BE49-F238E27FC236}">
                <a16:creationId xmlns:a16="http://schemas.microsoft.com/office/drawing/2014/main" id="{F0374213-AAD0-3E94-7DA1-D264D9A78EA7}"/>
              </a:ext>
            </a:extLst>
          </p:cNvPr>
          <p:cNvPicPr preferRelativeResize="0"/>
          <p:nvPr/>
        </p:nvPicPr>
        <p:blipFill>
          <a:blip r:embed="rId8">
            <a:alphaModFix/>
          </a:blip>
          <a:stretch>
            <a:fillRect/>
          </a:stretch>
        </p:blipFill>
        <p:spPr>
          <a:xfrm>
            <a:off x="10211939" y="5945123"/>
            <a:ext cx="1468725" cy="670919"/>
          </a:xfrm>
          <a:prstGeom prst="rect">
            <a:avLst/>
          </a:prstGeom>
          <a:noFill/>
          <a:ln>
            <a:noFill/>
          </a:ln>
        </p:spPr>
      </p:pic>
      <p:pic>
        <p:nvPicPr>
          <p:cNvPr id="17" name="Google Shape;711;p90" descr="A blue text on a black background&#10;&#10;AI-generated content may be incorrect.">
            <a:extLst>
              <a:ext uri="{FF2B5EF4-FFF2-40B4-BE49-F238E27FC236}">
                <a16:creationId xmlns:a16="http://schemas.microsoft.com/office/drawing/2014/main" id="{CB3E5D26-4E14-1DC5-B11D-FC6C2078D797}"/>
              </a:ext>
            </a:extLst>
          </p:cNvPr>
          <p:cNvPicPr preferRelativeResize="0"/>
          <p:nvPr/>
        </p:nvPicPr>
        <p:blipFill>
          <a:blip r:embed="rId9">
            <a:alphaModFix/>
          </a:blip>
          <a:stretch>
            <a:fillRect/>
          </a:stretch>
        </p:blipFill>
        <p:spPr>
          <a:xfrm>
            <a:off x="10115126" y="5103050"/>
            <a:ext cx="1901125" cy="629250"/>
          </a:xfrm>
          <a:prstGeom prst="rect">
            <a:avLst/>
          </a:prstGeom>
          <a:noFill/>
          <a:ln>
            <a:noFill/>
          </a:ln>
        </p:spPr>
      </p:pic>
      <p:pic>
        <p:nvPicPr>
          <p:cNvPr id="3" name="Picture 2" descr="https://d1p4wjjwzl8fa7.cloudfront.net/assets/images/product/gcse/9_1_explained/gcse-sc-range-explain-02.jpg">
            <a:extLst>
              <a:ext uri="{FF2B5EF4-FFF2-40B4-BE49-F238E27FC236}">
                <a16:creationId xmlns:a16="http://schemas.microsoft.com/office/drawing/2014/main" id="{D694D3A4-8E84-E2A0-85B7-4306D8E5761F}"/>
              </a:ext>
            </a:extLst>
          </p:cNvPr>
          <p:cNvPicPr>
            <a:picLocks noChangeAspect="1"/>
          </p:cNvPicPr>
          <p:nvPr/>
        </p:nvPicPr>
        <p:blipFill>
          <a:blip r:embed="rId10"/>
          <a:stretch>
            <a:fillRect/>
          </a:stretch>
        </p:blipFill>
        <p:spPr>
          <a:xfrm>
            <a:off x="7532233" y="1492024"/>
            <a:ext cx="4486275" cy="3286125"/>
          </a:xfrm>
          <a:prstGeom prst="rect">
            <a:avLst/>
          </a:prstGeom>
        </p:spPr>
      </p:pic>
    </p:spTree>
    <p:extLst>
      <p:ext uri="{BB962C8B-B14F-4D97-AF65-F5344CB8AC3E}">
        <p14:creationId xmlns:p14="http://schemas.microsoft.com/office/powerpoint/2010/main" val="3973314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8A7B-E743-4F98-792A-A59C35846C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86521F-60EC-BC28-E06B-383D789B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24D50830-BF04-5D9D-FDBA-84B079E895E9}"/>
              </a:ext>
            </a:extLst>
          </p:cNvPr>
          <p:cNvSpPr txBox="1"/>
          <p:nvPr/>
        </p:nvSpPr>
        <p:spPr>
          <a:xfrm>
            <a:off x="3842427" y="92242"/>
            <a:ext cx="80836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latin typeface="Calibri Light"/>
                <a:ea typeface="Calibri Light"/>
                <a:cs typeface="Calibri Light"/>
              </a:rPr>
              <a:t>Science Revision strategy</a:t>
            </a:r>
            <a:endParaRPr lang="en-US" sz="5400" dirty="0">
              <a:latin typeface="Calibri Light"/>
              <a:ea typeface="Calibri Light"/>
              <a:cs typeface="Calibri Light"/>
            </a:endParaRPr>
          </a:p>
        </p:txBody>
      </p:sp>
      <p:pic>
        <p:nvPicPr>
          <p:cNvPr id="8" name="Picture 7" descr="A logo with colorful lines and dots&#10;&#10;AI-generated content may be incorrect.">
            <a:extLst>
              <a:ext uri="{FF2B5EF4-FFF2-40B4-BE49-F238E27FC236}">
                <a16:creationId xmlns:a16="http://schemas.microsoft.com/office/drawing/2014/main" id="{4FAC3734-70DF-AA8C-C65C-87D716EC6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
        <p:nvSpPr>
          <p:cNvPr id="7" name="Content Placeholder 6">
            <a:extLst>
              <a:ext uri="{FF2B5EF4-FFF2-40B4-BE49-F238E27FC236}">
                <a16:creationId xmlns:a16="http://schemas.microsoft.com/office/drawing/2014/main" id="{C2D33E46-C3C9-2F53-4CBA-09905DA2EF4F}"/>
              </a:ext>
            </a:extLst>
          </p:cNvPr>
          <p:cNvSpPr txBox="1">
            <a:spLocks noGrp="1"/>
          </p:cNvSpPr>
          <p:nvPr>
            <p:ph idx="1"/>
          </p:nvPr>
        </p:nvSpPr>
        <p:spPr>
          <a:xfrm>
            <a:off x="2879558" y="892480"/>
            <a:ext cx="9046553" cy="6596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ea typeface="+mn-lt"/>
                <a:cs typeface="+mn-lt"/>
              </a:rPr>
              <a:t>This is </a:t>
            </a:r>
            <a:r>
              <a:rPr lang="en-US" sz="2200" b="1" dirty="0">
                <a:ea typeface="+mn-lt"/>
                <a:cs typeface="+mn-lt"/>
              </a:rPr>
              <a:t>the single best revision method</a:t>
            </a:r>
            <a:r>
              <a:rPr lang="en-US" sz="2200" dirty="0">
                <a:ea typeface="+mn-lt"/>
                <a:cs typeface="+mn-lt"/>
              </a:rPr>
              <a:t> for science.</a:t>
            </a:r>
            <a:endParaRPr lang="en-US" sz="2200" dirty="0"/>
          </a:p>
          <a:p>
            <a:r>
              <a:rPr lang="en-US" sz="2200" b="1" dirty="0">
                <a:ea typeface="+mn-lt"/>
                <a:cs typeface="+mn-lt"/>
              </a:rPr>
              <a:t>How to do it</a:t>
            </a:r>
            <a:endParaRPr lang="en-US" sz="2200" dirty="0"/>
          </a:p>
          <a:p>
            <a:r>
              <a:rPr lang="en-US" sz="2200" dirty="0">
                <a:ea typeface="+mn-lt"/>
                <a:cs typeface="+mn-lt"/>
              </a:rPr>
              <a:t>Answer questions </a:t>
            </a:r>
            <a:r>
              <a:rPr lang="en-US" sz="2200" b="1" dirty="0">
                <a:ea typeface="+mn-lt"/>
                <a:cs typeface="+mn-lt"/>
              </a:rPr>
              <a:t>from memory</a:t>
            </a:r>
            <a:r>
              <a:rPr lang="en-US" sz="2200" dirty="0">
                <a:ea typeface="+mn-lt"/>
                <a:cs typeface="+mn-lt"/>
              </a:rPr>
              <a:t> (no notes).</a:t>
            </a:r>
            <a:endParaRPr lang="en-US" sz="2200" dirty="0"/>
          </a:p>
          <a:p>
            <a:r>
              <a:rPr lang="en-US" sz="2200" dirty="0">
                <a:ea typeface="+mn-lt"/>
                <a:cs typeface="+mn-lt"/>
              </a:rPr>
              <a:t>Use:</a:t>
            </a:r>
            <a:endParaRPr lang="en-US" sz="2200" dirty="0"/>
          </a:p>
          <a:p>
            <a:pPr lvl="1"/>
            <a:r>
              <a:rPr lang="en-US" sz="2200" dirty="0">
                <a:ea typeface="+mn-lt"/>
                <a:cs typeface="+mn-lt"/>
              </a:rPr>
              <a:t>Past paper questions</a:t>
            </a:r>
            <a:endParaRPr lang="en-US" sz="2200" dirty="0"/>
          </a:p>
          <a:p>
            <a:pPr lvl="1"/>
            <a:r>
              <a:rPr lang="en-US" sz="2200" dirty="0">
                <a:ea typeface="+mn-lt"/>
                <a:cs typeface="+mn-lt"/>
              </a:rPr>
              <a:t>Topic-based exam questions</a:t>
            </a:r>
            <a:endParaRPr lang="en-US" sz="2200" dirty="0"/>
          </a:p>
          <a:p>
            <a:pPr lvl="1"/>
            <a:r>
              <a:rPr lang="en-US" sz="2200" dirty="0">
                <a:ea typeface="+mn-lt"/>
                <a:cs typeface="+mn-lt"/>
              </a:rPr>
              <a:t>Flashcards (question on one side, answer on the other)</a:t>
            </a:r>
          </a:p>
          <a:p>
            <a:pPr lvl="1"/>
            <a:r>
              <a:rPr lang="en-US" sz="2200" b="1" dirty="0">
                <a:ea typeface="+mn-lt"/>
                <a:cs typeface="+mn-lt"/>
              </a:rPr>
              <a:t>Why it works</a:t>
            </a:r>
            <a:endParaRPr lang="en-US" sz="2200" dirty="0"/>
          </a:p>
          <a:p>
            <a:r>
              <a:rPr lang="en-US" sz="2200" dirty="0">
                <a:ea typeface="+mn-lt"/>
                <a:cs typeface="+mn-lt"/>
              </a:rPr>
              <a:t>Strengthens long-term memory</a:t>
            </a:r>
            <a:endParaRPr lang="en-US" sz="2200" dirty="0"/>
          </a:p>
          <a:p>
            <a:r>
              <a:rPr lang="en-US" sz="2200" dirty="0">
                <a:ea typeface="+mn-lt"/>
                <a:cs typeface="+mn-lt"/>
              </a:rPr>
              <a:t>Improves exam recall</a:t>
            </a:r>
            <a:endParaRPr lang="en-US" sz="2200" dirty="0"/>
          </a:p>
          <a:p>
            <a:r>
              <a:rPr lang="en-US" sz="2200" dirty="0">
                <a:ea typeface="+mn-lt"/>
                <a:cs typeface="+mn-lt"/>
              </a:rPr>
              <a:t>Shows gaps quickly</a:t>
            </a:r>
            <a:endParaRPr lang="en-US" sz="2200" dirty="0"/>
          </a:p>
          <a:p>
            <a:r>
              <a:rPr lang="en-US" sz="2200" b="1" dirty="0">
                <a:ea typeface="+mn-lt"/>
                <a:cs typeface="+mn-lt"/>
              </a:rPr>
              <a:t>Parent tip:</a:t>
            </a:r>
            <a:r>
              <a:rPr lang="en-US" sz="2200" dirty="0">
                <a:ea typeface="+mn-lt"/>
                <a:cs typeface="+mn-lt"/>
              </a:rPr>
              <a:t> Encourage short, regular quizzes rather than rereading notes.</a:t>
            </a:r>
            <a:endParaRPr lang="en-GB" sz="2200" dirty="0">
              <a:ea typeface="Calibri"/>
              <a:cs typeface="Calibri"/>
            </a:endParaRPr>
          </a:p>
          <a:p>
            <a:pPr marL="283210" indent="-283210">
              <a:buFont typeface="Arial"/>
              <a:buChar char="•"/>
            </a:pPr>
            <a:endParaRPr lang="en-GB" sz="2400" dirty="0">
              <a:ea typeface="Calibri"/>
              <a:cs typeface="Calibri"/>
            </a:endParaRPr>
          </a:p>
        </p:txBody>
      </p:sp>
    </p:spTree>
    <p:extLst>
      <p:ext uri="{BB962C8B-B14F-4D97-AF65-F5344CB8AC3E}">
        <p14:creationId xmlns:p14="http://schemas.microsoft.com/office/powerpoint/2010/main" val="499622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8A7B-E743-4F98-792A-A59C35846C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86521F-60EC-BC28-E06B-383D789B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24D50830-BF04-5D9D-FDBA-84B079E895E9}"/>
              </a:ext>
            </a:extLst>
          </p:cNvPr>
          <p:cNvSpPr txBox="1"/>
          <p:nvPr/>
        </p:nvSpPr>
        <p:spPr>
          <a:xfrm>
            <a:off x="3842427" y="92242"/>
            <a:ext cx="80836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latin typeface="Calibri Light"/>
                <a:ea typeface="Calibri Light"/>
                <a:cs typeface="Calibri Light"/>
              </a:rPr>
              <a:t>Using Past Papers Science</a:t>
            </a:r>
            <a:endParaRPr lang="en-US" sz="5400" dirty="0">
              <a:latin typeface="Calibri Light"/>
              <a:ea typeface="Calibri Light"/>
              <a:cs typeface="Calibri Light"/>
            </a:endParaRPr>
          </a:p>
        </p:txBody>
      </p:sp>
      <p:pic>
        <p:nvPicPr>
          <p:cNvPr id="8" name="Picture 7" descr="A logo with colorful lines and dots&#10;&#10;AI-generated content may be incorrect.">
            <a:extLst>
              <a:ext uri="{FF2B5EF4-FFF2-40B4-BE49-F238E27FC236}">
                <a16:creationId xmlns:a16="http://schemas.microsoft.com/office/drawing/2014/main" id="{4FAC3734-70DF-AA8C-C65C-87D716EC6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
        <p:nvSpPr>
          <p:cNvPr id="7" name="Content Placeholder 6">
            <a:extLst>
              <a:ext uri="{FF2B5EF4-FFF2-40B4-BE49-F238E27FC236}">
                <a16:creationId xmlns:a16="http://schemas.microsoft.com/office/drawing/2014/main" id="{C2D33E46-C3C9-2F53-4CBA-09905DA2EF4F}"/>
              </a:ext>
            </a:extLst>
          </p:cNvPr>
          <p:cNvSpPr txBox="1">
            <a:spLocks noGrp="1"/>
          </p:cNvSpPr>
          <p:nvPr>
            <p:ph idx="1"/>
          </p:nvPr>
        </p:nvSpPr>
        <p:spPr>
          <a:xfrm>
            <a:off x="2772554" y="1464218"/>
            <a:ext cx="9046553" cy="49451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AQA questions are very </a:t>
            </a:r>
            <a:r>
              <a:rPr lang="en-US" sz="2000" b="1" dirty="0">
                <a:ea typeface="+mn-lt"/>
                <a:cs typeface="+mn-lt"/>
              </a:rPr>
              <a:t>style-specific</a:t>
            </a:r>
            <a:r>
              <a:rPr lang="en-US" sz="2000" dirty="0">
                <a:ea typeface="+mn-lt"/>
                <a:cs typeface="+mn-lt"/>
              </a:rPr>
              <a:t>, so this is essential.</a:t>
            </a:r>
            <a:endParaRPr lang="en-US" sz="2000" dirty="0"/>
          </a:p>
          <a:p>
            <a:r>
              <a:rPr lang="en-US" sz="2000" b="1" dirty="0">
                <a:ea typeface="+mn-lt"/>
                <a:cs typeface="+mn-lt"/>
              </a:rPr>
              <a:t>Best practice</a:t>
            </a:r>
            <a:endParaRPr lang="en-US" sz="2000" dirty="0"/>
          </a:p>
          <a:p>
            <a:r>
              <a:rPr lang="en-US" sz="2000" dirty="0">
                <a:ea typeface="+mn-lt"/>
                <a:cs typeface="+mn-lt"/>
              </a:rPr>
              <a:t>Start with </a:t>
            </a:r>
            <a:r>
              <a:rPr lang="en-US" sz="2000" b="1" dirty="0">
                <a:ea typeface="+mn-lt"/>
                <a:cs typeface="+mn-lt"/>
              </a:rPr>
              <a:t>topic questions</a:t>
            </a:r>
            <a:r>
              <a:rPr lang="en-US" sz="2000" dirty="0">
                <a:ea typeface="+mn-lt"/>
                <a:cs typeface="+mn-lt"/>
              </a:rPr>
              <a:t>, then full papers later.</a:t>
            </a:r>
            <a:endParaRPr lang="en-US" sz="2000" dirty="0"/>
          </a:p>
          <a:p>
            <a:r>
              <a:rPr lang="en-US" sz="2000" dirty="0">
                <a:ea typeface="+mn-lt"/>
                <a:cs typeface="+mn-lt"/>
              </a:rPr>
              <a:t>Use </a:t>
            </a:r>
            <a:r>
              <a:rPr lang="en-US" sz="2000" b="1" dirty="0">
                <a:ea typeface="+mn-lt"/>
                <a:cs typeface="+mn-lt"/>
              </a:rPr>
              <a:t>mark schemes</a:t>
            </a:r>
            <a:r>
              <a:rPr lang="en-US" sz="2000" dirty="0">
                <a:ea typeface="+mn-lt"/>
                <a:cs typeface="+mn-lt"/>
              </a:rPr>
              <a:t> to:</a:t>
            </a:r>
            <a:endParaRPr lang="en-US" sz="2000" dirty="0"/>
          </a:p>
          <a:p>
            <a:pPr lvl="1"/>
            <a:r>
              <a:rPr lang="en-US" sz="1800" dirty="0">
                <a:ea typeface="+mn-lt"/>
                <a:cs typeface="+mn-lt"/>
              </a:rPr>
              <a:t>Check key wording</a:t>
            </a:r>
            <a:endParaRPr lang="en-US" sz="1800" dirty="0"/>
          </a:p>
          <a:p>
            <a:pPr lvl="1"/>
            <a:r>
              <a:rPr lang="en-US" sz="1800" dirty="0">
                <a:ea typeface="+mn-lt"/>
                <a:cs typeface="+mn-lt"/>
              </a:rPr>
              <a:t>See how marks are awarded</a:t>
            </a:r>
            <a:endParaRPr lang="en-US" sz="1800" dirty="0"/>
          </a:p>
          <a:p>
            <a:r>
              <a:rPr lang="en-US" sz="2000" dirty="0">
                <a:ea typeface="+mn-lt"/>
                <a:cs typeface="+mn-lt"/>
              </a:rPr>
              <a:t>Rewrite incorrect answers in </a:t>
            </a:r>
            <a:r>
              <a:rPr lang="en-US" sz="2000" b="1" dirty="0">
                <a:ea typeface="+mn-lt"/>
                <a:cs typeface="+mn-lt"/>
              </a:rPr>
              <a:t>purple pen</a:t>
            </a:r>
            <a:endParaRPr lang="en-US" sz="2000" dirty="0"/>
          </a:p>
          <a:p>
            <a:r>
              <a:rPr lang="en-US" sz="2000" b="1" dirty="0">
                <a:ea typeface="+mn-lt"/>
                <a:cs typeface="+mn-lt"/>
              </a:rPr>
              <a:t>Triple Science students</a:t>
            </a:r>
            <a:r>
              <a:rPr lang="en-US" sz="2000" dirty="0">
                <a:ea typeface="+mn-lt"/>
                <a:cs typeface="+mn-lt"/>
              </a:rPr>
              <a:t> should:</a:t>
            </a:r>
            <a:endParaRPr lang="en-US" sz="2000" dirty="0"/>
          </a:p>
          <a:p>
            <a:r>
              <a:rPr lang="en-US" sz="2000" dirty="0" err="1">
                <a:ea typeface="+mn-lt"/>
                <a:cs typeface="+mn-lt"/>
              </a:rPr>
              <a:t>Practise</a:t>
            </a:r>
            <a:r>
              <a:rPr lang="en-US" sz="2000" dirty="0">
                <a:ea typeface="+mn-lt"/>
                <a:cs typeface="+mn-lt"/>
              </a:rPr>
              <a:t> </a:t>
            </a:r>
            <a:r>
              <a:rPr lang="en-US" sz="2000" b="1" dirty="0">
                <a:ea typeface="+mn-lt"/>
                <a:cs typeface="+mn-lt"/>
              </a:rPr>
              <a:t>extended 6-mark questions</a:t>
            </a:r>
            <a:r>
              <a:rPr lang="en-US" sz="2000" dirty="0">
                <a:ea typeface="+mn-lt"/>
                <a:cs typeface="+mn-lt"/>
              </a:rPr>
              <a:t> regularly.</a:t>
            </a:r>
            <a:endParaRPr lang="en-US" sz="2000" dirty="0"/>
          </a:p>
          <a:p>
            <a:r>
              <a:rPr lang="en-US" sz="2000" dirty="0">
                <a:ea typeface="+mn-lt"/>
                <a:cs typeface="+mn-lt"/>
              </a:rPr>
              <a:t>Focus on command words: </a:t>
            </a:r>
            <a:r>
              <a:rPr lang="en-US" sz="2000" i="1" dirty="0">
                <a:ea typeface="+mn-lt"/>
                <a:cs typeface="+mn-lt"/>
              </a:rPr>
              <a:t>explain, evaluate, compare</a:t>
            </a:r>
            <a:r>
              <a:rPr lang="en-US" sz="2000" dirty="0">
                <a:ea typeface="+mn-lt"/>
                <a:cs typeface="+mn-lt"/>
              </a:rPr>
              <a:t>.</a:t>
            </a:r>
            <a:endParaRPr lang="en-US" sz="2000" dirty="0"/>
          </a:p>
          <a:p>
            <a:pPr marL="283210" indent="-283210">
              <a:buFont typeface="Arial"/>
              <a:buChar char="•"/>
            </a:pPr>
            <a:endParaRPr lang="en-GB" sz="2400" dirty="0">
              <a:ea typeface="Calibri"/>
              <a:cs typeface="Calibri"/>
            </a:endParaRPr>
          </a:p>
        </p:txBody>
      </p:sp>
    </p:spTree>
    <p:extLst>
      <p:ext uri="{BB962C8B-B14F-4D97-AF65-F5344CB8AC3E}">
        <p14:creationId xmlns:p14="http://schemas.microsoft.com/office/powerpoint/2010/main" val="1350634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8A7B-E743-4F98-792A-A59C35846C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86521F-60EC-BC28-E06B-383D789B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sp>
        <p:nvSpPr>
          <p:cNvPr id="2" name="TextBox 1">
            <a:extLst>
              <a:ext uri="{FF2B5EF4-FFF2-40B4-BE49-F238E27FC236}">
                <a16:creationId xmlns:a16="http://schemas.microsoft.com/office/drawing/2014/main" id="{24D50830-BF04-5D9D-FDBA-84B079E895E9}"/>
              </a:ext>
            </a:extLst>
          </p:cNvPr>
          <p:cNvSpPr txBox="1"/>
          <p:nvPr/>
        </p:nvSpPr>
        <p:spPr>
          <a:xfrm>
            <a:off x="3842427" y="92242"/>
            <a:ext cx="80836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latin typeface="Calibri Light"/>
                <a:ea typeface="Calibri Light"/>
                <a:cs typeface="Calibri Light"/>
              </a:rPr>
              <a:t>Required </a:t>
            </a:r>
            <a:r>
              <a:rPr lang="en-GB" sz="5400" dirty="0" err="1">
                <a:latin typeface="Calibri Light"/>
                <a:ea typeface="Calibri Light"/>
                <a:cs typeface="Calibri Light"/>
              </a:rPr>
              <a:t>Practicals</a:t>
            </a:r>
            <a:r>
              <a:rPr lang="en-GB" sz="5400" dirty="0">
                <a:latin typeface="Calibri Light"/>
                <a:ea typeface="Calibri Light"/>
                <a:cs typeface="Calibri Light"/>
              </a:rPr>
              <a:t> Science</a:t>
            </a:r>
            <a:endParaRPr lang="en-US" sz="5400" dirty="0">
              <a:latin typeface="Calibri Light"/>
              <a:ea typeface="Calibri Light"/>
              <a:cs typeface="Calibri Light"/>
            </a:endParaRPr>
          </a:p>
        </p:txBody>
      </p:sp>
      <p:pic>
        <p:nvPicPr>
          <p:cNvPr id="8" name="Picture 7" descr="A logo with colorful lines and dots&#10;&#10;AI-generated content may be incorrect.">
            <a:extLst>
              <a:ext uri="{FF2B5EF4-FFF2-40B4-BE49-F238E27FC236}">
                <a16:creationId xmlns:a16="http://schemas.microsoft.com/office/drawing/2014/main" id="{4FAC3734-70DF-AA8C-C65C-87D716EC6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239" y="87009"/>
            <a:ext cx="1010444" cy="556232"/>
          </a:xfrm>
          <a:prstGeom prst="rect">
            <a:avLst/>
          </a:prstGeom>
        </p:spPr>
      </p:pic>
      <p:sp>
        <p:nvSpPr>
          <p:cNvPr id="7" name="Content Placeholder 6">
            <a:extLst>
              <a:ext uri="{FF2B5EF4-FFF2-40B4-BE49-F238E27FC236}">
                <a16:creationId xmlns:a16="http://schemas.microsoft.com/office/drawing/2014/main" id="{C2D33E46-C3C9-2F53-4CBA-09905DA2EF4F}"/>
              </a:ext>
            </a:extLst>
          </p:cNvPr>
          <p:cNvSpPr txBox="1">
            <a:spLocks noGrp="1"/>
          </p:cNvSpPr>
          <p:nvPr>
            <p:ph idx="1"/>
          </p:nvPr>
        </p:nvSpPr>
        <p:spPr>
          <a:xfrm>
            <a:off x="2772554" y="1464218"/>
            <a:ext cx="9046553" cy="5141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AQA assesses practical knowledge heavily.</a:t>
            </a:r>
            <a:endParaRPr lang="en-US" sz="2000" dirty="0"/>
          </a:p>
          <a:p>
            <a:r>
              <a:rPr lang="en-US" sz="2000" b="1" dirty="0">
                <a:ea typeface="+mn-lt"/>
                <a:cs typeface="+mn-lt"/>
              </a:rPr>
              <a:t>Students should revise</a:t>
            </a:r>
            <a:endParaRPr lang="en-US" sz="2000" dirty="0"/>
          </a:p>
          <a:p>
            <a:r>
              <a:rPr lang="en-US" sz="2000" dirty="0">
                <a:ea typeface="+mn-lt"/>
                <a:cs typeface="+mn-lt"/>
              </a:rPr>
              <a:t>Method (what was done and why)</a:t>
            </a:r>
            <a:endParaRPr lang="en-US" sz="2000" dirty="0"/>
          </a:p>
          <a:p>
            <a:r>
              <a:rPr lang="en-US" sz="2000" dirty="0">
                <a:ea typeface="+mn-lt"/>
                <a:cs typeface="+mn-lt"/>
              </a:rPr>
              <a:t>Variables (independent, dependent, control)</a:t>
            </a:r>
            <a:endParaRPr lang="en-US" sz="2000" dirty="0"/>
          </a:p>
          <a:p>
            <a:r>
              <a:rPr lang="en-US" sz="2000" dirty="0">
                <a:ea typeface="+mn-lt"/>
                <a:cs typeface="+mn-lt"/>
              </a:rPr>
              <a:t>Equipment and diagrams</a:t>
            </a:r>
            <a:endParaRPr lang="en-US" sz="2000" dirty="0"/>
          </a:p>
          <a:p>
            <a:r>
              <a:rPr lang="en-US" sz="2000" dirty="0">
                <a:ea typeface="+mn-lt"/>
                <a:cs typeface="+mn-lt"/>
              </a:rPr>
              <a:t>Common errors and improvements</a:t>
            </a:r>
            <a:endParaRPr lang="en-US" sz="2000" dirty="0"/>
          </a:p>
          <a:p>
            <a:r>
              <a:rPr lang="en-US" sz="2000" dirty="0">
                <a:ea typeface="+mn-lt"/>
                <a:cs typeface="+mn-lt"/>
              </a:rPr>
              <a:t>Graph skills</a:t>
            </a:r>
            <a:endParaRPr lang="en-US" sz="2000" dirty="0"/>
          </a:p>
          <a:p>
            <a:r>
              <a:rPr lang="en-US" sz="2000" b="1" dirty="0">
                <a:ea typeface="+mn-lt"/>
                <a:cs typeface="+mn-lt"/>
              </a:rPr>
              <a:t>Good techniques</a:t>
            </a:r>
            <a:endParaRPr lang="en-US" sz="2000" dirty="0"/>
          </a:p>
          <a:p>
            <a:r>
              <a:rPr lang="en-US" sz="2000" dirty="0">
                <a:ea typeface="+mn-lt"/>
                <a:cs typeface="+mn-lt"/>
              </a:rPr>
              <a:t>Create a </a:t>
            </a:r>
            <a:r>
              <a:rPr lang="en-US" sz="2000" b="1" dirty="0">
                <a:ea typeface="+mn-lt"/>
                <a:cs typeface="+mn-lt"/>
              </a:rPr>
              <a:t>one-page practical summary</a:t>
            </a:r>
            <a:r>
              <a:rPr lang="en-US" sz="2000" dirty="0">
                <a:ea typeface="+mn-lt"/>
                <a:cs typeface="+mn-lt"/>
              </a:rPr>
              <a:t> per experiment</a:t>
            </a:r>
            <a:endParaRPr lang="en-US" sz="2000" dirty="0"/>
          </a:p>
          <a:p>
            <a:r>
              <a:rPr lang="en-US" sz="2000" dirty="0" err="1">
                <a:ea typeface="+mn-lt"/>
                <a:cs typeface="+mn-lt"/>
              </a:rPr>
              <a:t>Practise</a:t>
            </a:r>
            <a:r>
              <a:rPr lang="en-US" sz="2000" dirty="0">
                <a:ea typeface="+mn-lt"/>
                <a:cs typeface="+mn-lt"/>
              </a:rPr>
              <a:t> “describe an experiment” questions</a:t>
            </a:r>
            <a:endParaRPr lang="en-US" sz="2000" dirty="0"/>
          </a:p>
          <a:p>
            <a:pPr marL="283210" indent="-283210">
              <a:buFont typeface="Arial"/>
              <a:buChar char="•"/>
            </a:pPr>
            <a:endParaRPr lang="en-GB" sz="2400" dirty="0">
              <a:ea typeface="Calibri"/>
              <a:cs typeface="Calibri"/>
            </a:endParaRPr>
          </a:p>
        </p:txBody>
      </p:sp>
    </p:spTree>
    <p:extLst>
      <p:ext uri="{BB962C8B-B14F-4D97-AF65-F5344CB8AC3E}">
        <p14:creationId xmlns:p14="http://schemas.microsoft.com/office/powerpoint/2010/main" val="192684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4765831" y="206193"/>
            <a:ext cx="6856673" cy="523220"/>
          </a:xfrm>
          <a:prstGeom prst="rect">
            <a:avLst/>
          </a:prstGeom>
          <a:noFill/>
        </p:spPr>
        <p:txBody>
          <a:bodyPr wrap="square" rtlCol="0">
            <a:spAutoFit/>
          </a:bodyPr>
          <a:lstStyle/>
          <a:p>
            <a:r>
              <a:rPr lang="en-GB" sz="2800" b="1">
                <a:solidFill>
                  <a:srgbClr val="2D2B6F"/>
                </a:solidFill>
              </a:rPr>
              <a:t>Year 11 – Supporting our Students</a:t>
            </a:r>
          </a:p>
        </p:txBody>
      </p:sp>
      <p:sp>
        <p:nvSpPr>
          <p:cNvPr id="2" name="Rectangle 1">
            <a:extLst>
              <a:ext uri="{FF2B5EF4-FFF2-40B4-BE49-F238E27FC236}">
                <a16:creationId xmlns:a16="http://schemas.microsoft.com/office/drawing/2014/main" id="{0AE837E3-BB4B-4A35-ADE1-D3588F0D4ABF}"/>
              </a:ext>
            </a:extLst>
          </p:cNvPr>
          <p:cNvSpPr/>
          <p:nvPr/>
        </p:nvSpPr>
        <p:spPr>
          <a:xfrm>
            <a:off x="3417171" y="1372185"/>
            <a:ext cx="8475216" cy="397031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800" dirty="0">
                <a:solidFill>
                  <a:srgbClr val="2D2B6F"/>
                </a:solidFill>
              </a:rPr>
              <a:t>Period 6 Revision and support sessions</a:t>
            </a:r>
          </a:p>
          <a:p>
            <a:pPr marL="285750" indent="-285750">
              <a:buFont typeface="Arial" panose="020B0604020202020204" pitchFamily="34" charset="0"/>
              <a:buChar char="•"/>
            </a:pPr>
            <a:r>
              <a:rPr lang="en-US" sz="2800" dirty="0">
                <a:solidFill>
                  <a:srgbClr val="2D2B6F"/>
                </a:solidFill>
              </a:rPr>
              <a:t>Science, English and </a:t>
            </a:r>
            <a:r>
              <a:rPr lang="en-US" sz="2800" dirty="0" err="1">
                <a:solidFill>
                  <a:srgbClr val="2D2B6F"/>
                </a:solidFill>
              </a:rPr>
              <a:t>Maths</a:t>
            </a:r>
            <a:r>
              <a:rPr lang="en-US" sz="2800" dirty="0">
                <a:solidFill>
                  <a:srgbClr val="2D2B6F"/>
                </a:solidFill>
              </a:rPr>
              <a:t> tutor time revision</a:t>
            </a:r>
          </a:p>
          <a:p>
            <a:pPr marL="285750" indent="-285750">
              <a:buFont typeface="Arial" panose="020B0604020202020204" pitchFamily="34" charset="0"/>
              <a:buChar char="•"/>
            </a:pPr>
            <a:r>
              <a:rPr lang="en-US" sz="2800" dirty="0">
                <a:solidFill>
                  <a:srgbClr val="2D2B6F"/>
                </a:solidFill>
              </a:rPr>
              <a:t>Targeted interventions in </a:t>
            </a:r>
            <a:r>
              <a:rPr lang="en-US" sz="2800" dirty="0" err="1">
                <a:solidFill>
                  <a:srgbClr val="2D2B6F"/>
                </a:solidFill>
              </a:rPr>
              <a:t>Maths</a:t>
            </a:r>
            <a:r>
              <a:rPr lang="en-US" sz="2800" dirty="0">
                <a:solidFill>
                  <a:srgbClr val="2D2B6F"/>
                </a:solidFill>
              </a:rPr>
              <a:t> and English</a:t>
            </a:r>
          </a:p>
          <a:p>
            <a:pPr marL="285750" indent="-285750">
              <a:buFont typeface="Arial" panose="020B0604020202020204" pitchFamily="34" charset="0"/>
              <a:buChar char="•"/>
            </a:pPr>
            <a:r>
              <a:rPr lang="en-US" sz="2800" dirty="0">
                <a:solidFill>
                  <a:srgbClr val="2D2B6F"/>
                </a:solidFill>
              </a:rPr>
              <a:t>Revision techniques and advice – lessons / tutor </a:t>
            </a:r>
          </a:p>
          <a:p>
            <a:pPr marL="285750" indent="-285750">
              <a:buFont typeface="Arial" panose="020B0604020202020204" pitchFamily="34" charset="0"/>
              <a:buChar char="•"/>
            </a:pPr>
            <a:r>
              <a:rPr lang="en-US" sz="2800" dirty="0">
                <a:solidFill>
                  <a:srgbClr val="2D2B6F"/>
                </a:solidFill>
              </a:rPr>
              <a:t>Walking Talking Mocks </a:t>
            </a:r>
          </a:p>
          <a:p>
            <a:pPr marL="285750" indent="-285750">
              <a:buFont typeface="Arial" panose="020B0604020202020204" pitchFamily="34" charset="0"/>
              <a:buChar char="•"/>
            </a:pPr>
            <a:r>
              <a:rPr lang="en-US" sz="2800" dirty="0">
                <a:solidFill>
                  <a:srgbClr val="2D2B6F"/>
                </a:solidFill>
              </a:rPr>
              <a:t>Lessons focused on exam structure and techniques, how to </a:t>
            </a:r>
            <a:r>
              <a:rPr lang="en-US" sz="2800" dirty="0" err="1">
                <a:solidFill>
                  <a:srgbClr val="2D2B6F"/>
                </a:solidFill>
              </a:rPr>
              <a:t>maximise</a:t>
            </a:r>
            <a:r>
              <a:rPr lang="en-US" sz="2800" dirty="0">
                <a:solidFill>
                  <a:srgbClr val="2D2B6F"/>
                </a:solidFill>
              </a:rPr>
              <a:t> marks</a:t>
            </a:r>
          </a:p>
          <a:p>
            <a:pPr marL="285750" indent="-285750">
              <a:buFont typeface="Arial" panose="020B0604020202020204" pitchFamily="34" charset="0"/>
              <a:buChar char="•"/>
            </a:pPr>
            <a:r>
              <a:rPr lang="en-US" sz="2800" dirty="0">
                <a:solidFill>
                  <a:srgbClr val="2D2B6F"/>
                </a:solidFill>
              </a:rPr>
              <a:t>Online platforms for homework and exam practice</a:t>
            </a:r>
            <a:endParaRPr lang="en-GB" sz="2800" dirty="0">
              <a:solidFill>
                <a:srgbClr val="2D2B6F"/>
              </a:solidFill>
            </a:endParaRPr>
          </a:p>
        </p:txBody>
      </p:sp>
      <p:pic>
        <p:nvPicPr>
          <p:cNvPr id="6" name="Picture 5">
            <a:extLst>
              <a:ext uri="{FF2B5EF4-FFF2-40B4-BE49-F238E27FC236}">
                <a16:creationId xmlns:a16="http://schemas.microsoft.com/office/drawing/2014/main" id="{43C1C383-21CA-4DA8-8B06-DD94C485EB95}"/>
              </a:ext>
            </a:extLst>
          </p:cNvPr>
          <p:cNvPicPr>
            <a:picLocks noChangeAspect="1"/>
          </p:cNvPicPr>
          <p:nvPr/>
        </p:nvPicPr>
        <p:blipFill>
          <a:blip r:embed="rId4"/>
          <a:stretch>
            <a:fillRect/>
          </a:stretch>
        </p:blipFill>
        <p:spPr>
          <a:xfrm>
            <a:off x="-1306" y="5140307"/>
            <a:ext cx="3273934" cy="1721455"/>
          </a:xfrm>
          <a:prstGeom prst="rect">
            <a:avLst/>
          </a:prstGeom>
        </p:spPr>
      </p:pic>
      <p:pic>
        <p:nvPicPr>
          <p:cNvPr id="7" name="Picture 6">
            <a:extLst>
              <a:ext uri="{FF2B5EF4-FFF2-40B4-BE49-F238E27FC236}">
                <a16:creationId xmlns:a16="http://schemas.microsoft.com/office/drawing/2014/main" id="{F2AB643D-6DA5-461D-A351-368FCAC445A8}"/>
              </a:ext>
            </a:extLst>
          </p:cNvPr>
          <p:cNvPicPr>
            <a:picLocks noChangeAspect="1"/>
          </p:cNvPicPr>
          <p:nvPr/>
        </p:nvPicPr>
        <p:blipFill>
          <a:blip r:embed="rId5"/>
          <a:stretch>
            <a:fillRect/>
          </a:stretch>
        </p:blipFill>
        <p:spPr>
          <a:xfrm>
            <a:off x="345943" y="723791"/>
            <a:ext cx="2143125" cy="352425"/>
          </a:xfrm>
          <a:prstGeom prst="rect">
            <a:avLst/>
          </a:prstGeom>
        </p:spPr>
      </p:pic>
      <p:pic>
        <p:nvPicPr>
          <p:cNvPr id="3" name="Picture 2" descr="Seneca Learning - Royal Free Hospital ...">
            <a:extLst>
              <a:ext uri="{FF2B5EF4-FFF2-40B4-BE49-F238E27FC236}">
                <a16:creationId xmlns:a16="http://schemas.microsoft.com/office/drawing/2014/main" id="{264D357B-4632-10E4-7CDA-321DEDBDB958}"/>
              </a:ext>
            </a:extLst>
          </p:cNvPr>
          <p:cNvPicPr>
            <a:picLocks noChangeAspect="1"/>
          </p:cNvPicPr>
          <p:nvPr/>
        </p:nvPicPr>
        <p:blipFill>
          <a:blip r:embed="rId6"/>
          <a:stretch>
            <a:fillRect/>
          </a:stretch>
        </p:blipFill>
        <p:spPr>
          <a:xfrm>
            <a:off x="567559" y="2298098"/>
            <a:ext cx="2438400" cy="1876425"/>
          </a:xfrm>
          <a:prstGeom prst="rect">
            <a:avLst/>
          </a:prstGeom>
        </p:spPr>
      </p:pic>
    </p:spTree>
    <p:extLst>
      <p:ext uri="{BB962C8B-B14F-4D97-AF65-F5344CB8AC3E}">
        <p14:creationId xmlns:p14="http://schemas.microsoft.com/office/powerpoint/2010/main" val="371579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31"/>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4154750" y="597585"/>
            <a:ext cx="5779363" cy="646331"/>
          </a:xfrm>
          <a:prstGeom prst="rect">
            <a:avLst/>
          </a:prstGeom>
          <a:noFill/>
        </p:spPr>
        <p:txBody>
          <a:bodyPr wrap="square" rtlCol="0">
            <a:spAutoFit/>
          </a:bodyPr>
          <a:lstStyle/>
          <a:p>
            <a:r>
              <a:rPr lang="en-GB" sz="3600" b="1">
                <a:solidFill>
                  <a:srgbClr val="2D2B6F"/>
                </a:solidFill>
              </a:rPr>
              <a:t>Parents – How can you help? </a:t>
            </a:r>
          </a:p>
        </p:txBody>
      </p:sp>
      <p:sp>
        <p:nvSpPr>
          <p:cNvPr id="2" name="Rectangle 1">
            <a:extLst>
              <a:ext uri="{FF2B5EF4-FFF2-40B4-BE49-F238E27FC236}">
                <a16:creationId xmlns:a16="http://schemas.microsoft.com/office/drawing/2014/main" id="{0AE837E3-BB4B-4A35-ADE1-D3588F0D4ABF}"/>
              </a:ext>
            </a:extLst>
          </p:cNvPr>
          <p:cNvSpPr/>
          <p:nvPr/>
        </p:nvSpPr>
        <p:spPr>
          <a:xfrm>
            <a:off x="2543449" y="1841500"/>
            <a:ext cx="7738369" cy="4308872"/>
          </a:xfrm>
          <a:prstGeom prst="rect">
            <a:avLst/>
          </a:prstGeom>
        </p:spPr>
        <p:txBody>
          <a:bodyPr wrap="square" lIns="91440" tIns="45720" rIns="91440" bIns="45720" anchor="t">
            <a:spAutoFit/>
          </a:bodyPr>
          <a:lstStyle/>
          <a:p>
            <a:r>
              <a:rPr lang="en-GB" sz="3200" dirty="0">
                <a:solidFill>
                  <a:srgbClr val="2D2B6F"/>
                </a:solidFill>
              </a:rPr>
              <a:t>Most students are taking exams in at least 8 subjects</a:t>
            </a:r>
          </a:p>
          <a:p>
            <a:endParaRPr lang="en-GB" sz="3200">
              <a:solidFill>
                <a:srgbClr val="2D2B6F"/>
              </a:solidFill>
            </a:endParaRPr>
          </a:p>
          <a:p>
            <a:r>
              <a:rPr lang="en-GB" sz="3200" dirty="0">
                <a:solidFill>
                  <a:srgbClr val="2D2B6F"/>
                </a:solidFill>
              </a:rPr>
              <a:t>Most subjects will have at least 10 topics that need to be learned</a:t>
            </a:r>
          </a:p>
          <a:p>
            <a:endParaRPr lang="en-GB" sz="3200">
              <a:solidFill>
                <a:srgbClr val="2D2B6F"/>
              </a:solidFill>
            </a:endParaRPr>
          </a:p>
          <a:p>
            <a:r>
              <a:rPr lang="en-GB" sz="3200" dirty="0">
                <a:solidFill>
                  <a:srgbClr val="2D2B6F"/>
                </a:solidFill>
              </a:rPr>
              <a:t>Each topic could take at least 2 hours to learn fully…</a:t>
            </a:r>
          </a:p>
          <a:p>
            <a:endParaRPr lang="en-GB">
              <a:solidFill>
                <a:srgbClr val="2D2B6F"/>
              </a:solidFill>
            </a:endParaRPr>
          </a:p>
        </p:txBody>
      </p:sp>
    </p:spTree>
    <p:extLst>
      <p:ext uri="{BB962C8B-B14F-4D97-AF65-F5344CB8AC3E}">
        <p14:creationId xmlns:p14="http://schemas.microsoft.com/office/powerpoint/2010/main" val="237855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5" name="TextBox 4">
            <a:extLst>
              <a:ext uri="{FF2B5EF4-FFF2-40B4-BE49-F238E27FC236}">
                <a16:creationId xmlns:a16="http://schemas.microsoft.com/office/drawing/2014/main" id="{5BB73B0F-1A06-4C90-8FE4-E8B93A9520DC}"/>
              </a:ext>
            </a:extLst>
          </p:cNvPr>
          <p:cNvSpPr txBox="1"/>
          <p:nvPr/>
        </p:nvSpPr>
        <p:spPr>
          <a:xfrm>
            <a:off x="3953710" y="304034"/>
            <a:ext cx="6663983" cy="646331"/>
          </a:xfrm>
          <a:prstGeom prst="rect">
            <a:avLst/>
          </a:prstGeom>
          <a:noFill/>
        </p:spPr>
        <p:txBody>
          <a:bodyPr wrap="square" rtlCol="0">
            <a:spAutoFit/>
          </a:bodyPr>
          <a:lstStyle/>
          <a:p>
            <a:r>
              <a:rPr lang="en-GB" sz="3600" b="1">
                <a:solidFill>
                  <a:srgbClr val="2D2B6F"/>
                </a:solidFill>
              </a:rPr>
              <a:t>Parents – How can you help? </a:t>
            </a:r>
          </a:p>
        </p:txBody>
      </p:sp>
      <p:sp>
        <p:nvSpPr>
          <p:cNvPr id="2" name="Rectangle 1">
            <a:extLst>
              <a:ext uri="{FF2B5EF4-FFF2-40B4-BE49-F238E27FC236}">
                <a16:creationId xmlns:a16="http://schemas.microsoft.com/office/drawing/2014/main" id="{0AE837E3-BB4B-4A35-ADE1-D3588F0D4ABF}"/>
              </a:ext>
            </a:extLst>
          </p:cNvPr>
          <p:cNvSpPr/>
          <p:nvPr/>
        </p:nvSpPr>
        <p:spPr>
          <a:xfrm>
            <a:off x="2896264" y="1060265"/>
            <a:ext cx="9105937" cy="5794957"/>
          </a:xfrm>
          <a:prstGeom prst="rect">
            <a:avLst/>
          </a:prstGeom>
        </p:spPr>
        <p:txBody>
          <a:bodyPr wrap="square">
            <a:spAutoFit/>
          </a:bodyPr>
          <a:lstStyle/>
          <a:p>
            <a:r>
              <a:rPr lang="en-GB" sz="3200">
                <a:solidFill>
                  <a:srgbClr val="2D2B6F"/>
                </a:solidFill>
              </a:rPr>
              <a:t>3 parts revision to 1 part break</a:t>
            </a:r>
          </a:p>
          <a:p>
            <a:r>
              <a:rPr lang="en-GB" sz="3200">
                <a:solidFill>
                  <a:srgbClr val="2D2B6F"/>
                </a:solidFill>
              </a:rPr>
              <a:t>For most students this will be:</a:t>
            </a:r>
          </a:p>
          <a:p>
            <a:endParaRPr lang="en-GB" sz="3200">
              <a:solidFill>
                <a:srgbClr val="00B050"/>
              </a:solidFill>
            </a:endParaRPr>
          </a:p>
          <a:p>
            <a:r>
              <a:rPr lang="en-GB" sz="3200">
                <a:solidFill>
                  <a:srgbClr val="00B050"/>
                </a:solidFill>
              </a:rPr>
              <a:t>30 minutes revision </a:t>
            </a:r>
          </a:p>
          <a:p>
            <a:r>
              <a:rPr lang="en-GB" sz="3200">
                <a:solidFill>
                  <a:srgbClr val="2D2B6F"/>
                </a:solidFill>
              </a:rPr>
              <a:t>+ </a:t>
            </a:r>
          </a:p>
          <a:p>
            <a:r>
              <a:rPr lang="en-GB" sz="3200">
                <a:solidFill>
                  <a:srgbClr val="00B050"/>
                </a:solidFill>
              </a:rPr>
              <a:t>10 minutes break</a:t>
            </a:r>
          </a:p>
          <a:p>
            <a:endParaRPr lang="en-GB" sz="3200">
              <a:solidFill>
                <a:srgbClr val="00B050"/>
              </a:solidFill>
            </a:endParaRPr>
          </a:p>
          <a:p>
            <a:r>
              <a:rPr lang="en-GB" sz="3200">
                <a:solidFill>
                  <a:srgbClr val="002060"/>
                </a:solidFill>
              </a:rPr>
              <a:t>…which means that before the real GCSE</a:t>
            </a:r>
          </a:p>
          <a:p>
            <a:r>
              <a:rPr lang="en-GB" sz="3200">
                <a:solidFill>
                  <a:srgbClr val="002060"/>
                </a:solidFill>
              </a:rPr>
              <a:t>exams, most students will need to find time for</a:t>
            </a:r>
          </a:p>
          <a:p>
            <a:r>
              <a:rPr lang="en-GB" sz="3200">
                <a:solidFill>
                  <a:srgbClr val="002060"/>
                </a:solidFill>
              </a:rPr>
              <a:t>around 200 hours of revision</a:t>
            </a:r>
          </a:p>
          <a:p>
            <a:endParaRPr lang="en-GB" sz="3200">
              <a:solidFill>
                <a:srgbClr val="00B050"/>
              </a:solidFill>
            </a:endParaRPr>
          </a:p>
          <a:p>
            <a:endParaRPr lang="en-GB">
              <a:solidFill>
                <a:srgbClr val="2D2B6F"/>
              </a:solidFill>
            </a:endParaRPr>
          </a:p>
        </p:txBody>
      </p:sp>
    </p:spTree>
    <p:extLst>
      <p:ext uri="{BB962C8B-B14F-4D97-AF65-F5344CB8AC3E}">
        <p14:creationId xmlns:p14="http://schemas.microsoft.com/office/powerpoint/2010/main" val="73829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2" name="TextBox 1">
            <a:extLst>
              <a:ext uri="{FF2B5EF4-FFF2-40B4-BE49-F238E27FC236}">
                <a16:creationId xmlns:a16="http://schemas.microsoft.com/office/drawing/2014/main" id="{A63BA616-4E83-4484-B077-11E97B8B85C8}"/>
              </a:ext>
            </a:extLst>
          </p:cNvPr>
          <p:cNvSpPr txBox="1"/>
          <p:nvPr/>
        </p:nvSpPr>
        <p:spPr>
          <a:xfrm>
            <a:off x="3791724" y="529387"/>
            <a:ext cx="8327254" cy="1077218"/>
          </a:xfrm>
          <a:prstGeom prst="rect">
            <a:avLst/>
          </a:prstGeom>
          <a:noFill/>
        </p:spPr>
        <p:txBody>
          <a:bodyPr wrap="square" rtlCol="0">
            <a:spAutoFit/>
          </a:bodyPr>
          <a:lstStyle/>
          <a:p>
            <a:r>
              <a:rPr lang="en-GB" sz="3200" b="1">
                <a:solidFill>
                  <a:schemeClr val="accent5">
                    <a:lumMod val="50000"/>
                  </a:schemeClr>
                </a:solidFill>
              </a:rPr>
              <a:t>Getting Through the Exam Season – How do we work together to support the students? </a:t>
            </a:r>
          </a:p>
        </p:txBody>
      </p:sp>
      <p:sp>
        <p:nvSpPr>
          <p:cNvPr id="3" name="TextBox 2">
            <a:extLst>
              <a:ext uri="{FF2B5EF4-FFF2-40B4-BE49-F238E27FC236}">
                <a16:creationId xmlns:a16="http://schemas.microsoft.com/office/drawing/2014/main" id="{DFCFFA1E-7E4E-481D-AA8B-D7ABC7A4B573}"/>
              </a:ext>
            </a:extLst>
          </p:cNvPr>
          <p:cNvSpPr txBox="1"/>
          <p:nvPr/>
        </p:nvSpPr>
        <p:spPr>
          <a:xfrm>
            <a:off x="2387854" y="2221084"/>
            <a:ext cx="8673483" cy="4031873"/>
          </a:xfrm>
          <a:prstGeom prst="rect">
            <a:avLst/>
          </a:prstGeom>
          <a:noFill/>
        </p:spPr>
        <p:txBody>
          <a:bodyPr wrap="square" rtlCol="0">
            <a:spAutoFit/>
          </a:bodyPr>
          <a:lstStyle/>
          <a:p>
            <a:pPr marL="457200" indent="-457200">
              <a:buFont typeface="Arial" panose="020B0604020202020204" pitchFamily="34" charset="0"/>
              <a:buChar char="•"/>
            </a:pPr>
            <a:r>
              <a:rPr lang="en-GB" sz="3200">
                <a:solidFill>
                  <a:schemeClr val="accent5">
                    <a:lumMod val="50000"/>
                  </a:schemeClr>
                </a:solidFill>
              </a:rPr>
              <a:t>Supporting Attendance – School and extra revision sessions</a:t>
            </a:r>
          </a:p>
          <a:p>
            <a:pPr marL="457200" indent="-457200">
              <a:buFont typeface="Arial" panose="020B0604020202020204" pitchFamily="34" charset="0"/>
              <a:buChar char="•"/>
            </a:pPr>
            <a:r>
              <a:rPr lang="en-GB" sz="3200">
                <a:solidFill>
                  <a:schemeClr val="accent5">
                    <a:lumMod val="50000"/>
                  </a:schemeClr>
                </a:solidFill>
              </a:rPr>
              <a:t>Equipment</a:t>
            </a:r>
          </a:p>
          <a:p>
            <a:pPr marL="457200" indent="-457200">
              <a:buFont typeface="Arial" panose="020B0604020202020204" pitchFamily="34" charset="0"/>
              <a:buChar char="•"/>
            </a:pPr>
            <a:r>
              <a:rPr lang="en-GB" sz="3200">
                <a:solidFill>
                  <a:schemeClr val="accent5">
                    <a:lumMod val="50000"/>
                  </a:schemeClr>
                </a:solidFill>
              </a:rPr>
              <a:t>Build a revision timetable – and stick to it!</a:t>
            </a:r>
          </a:p>
          <a:p>
            <a:pPr marL="457200" indent="-457200">
              <a:buFont typeface="Arial" panose="020B0604020202020204" pitchFamily="34" charset="0"/>
              <a:buChar char="•"/>
            </a:pPr>
            <a:r>
              <a:rPr lang="en-GB" sz="3200">
                <a:solidFill>
                  <a:schemeClr val="accent5">
                    <a:lumMod val="50000"/>
                  </a:schemeClr>
                </a:solidFill>
              </a:rPr>
              <a:t>Exam timetable – reminders </a:t>
            </a:r>
          </a:p>
          <a:p>
            <a:pPr marL="457200" indent="-457200">
              <a:buFont typeface="Arial" panose="020B0604020202020204" pitchFamily="34" charset="0"/>
              <a:buChar char="•"/>
            </a:pPr>
            <a:r>
              <a:rPr lang="en-GB" sz="3200">
                <a:solidFill>
                  <a:schemeClr val="accent5">
                    <a:lumMod val="50000"/>
                  </a:schemeClr>
                </a:solidFill>
              </a:rPr>
              <a:t>Clear expectations</a:t>
            </a:r>
          </a:p>
          <a:p>
            <a:pPr marL="457200" indent="-457200">
              <a:buFont typeface="Arial" panose="020B0604020202020204" pitchFamily="34" charset="0"/>
              <a:buChar char="•"/>
            </a:pPr>
            <a:r>
              <a:rPr lang="en-GB" sz="3200">
                <a:solidFill>
                  <a:schemeClr val="accent5">
                    <a:lumMod val="50000"/>
                  </a:schemeClr>
                </a:solidFill>
              </a:rPr>
              <a:t>Learning checklists / specifications</a:t>
            </a:r>
          </a:p>
          <a:p>
            <a:pPr marL="457200" indent="-457200">
              <a:buFont typeface="Arial" panose="020B0604020202020204" pitchFamily="34" charset="0"/>
              <a:buChar char="•"/>
            </a:pPr>
            <a:endParaRPr lang="en-GB" sz="3200">
              <a:solidFill>
                <a:schemeClr val="accent5">
                  <a:lumMod val="50000"/>
                </a:schemeClr>
              </a:solidFill>
            </a:endParaRPr>
          </a:p>
        </p:txBody>
      </p:sp>
    </p:spTree>
    <p:extLst>
      <p:ext uri="{BB962C8B-B14F-4D97-AF65-F5344CB8AC3E}">
        <p14:creationId xmlns:p14="http://schemas.microsoft.com/office/powerpoint/2010/main" val="390960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6489" cy="6858000"/>
          </a:xfrm>
          <a:prstGeom prst="rect">
            <a:avLst/>
          </a:prstGeom>
        </p:spPr>
      </p:pic>
      <p:pic>
        <p:nvPicPr>
          <p:cNvPr id="4" name="Picture 3">
            <a:extLst>
              <a:ext uri="{FF2B5EF4-FFF2-40B4-BE49-F238E27FC236}">
                <a16:creationId xmlns:a16="http://schemas.microsoft.com/office/drawing/2014/main" id="{E13D137A-631A-4413-BB2D-75E4412D5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777" y="4731714"/>
            <a:ext cx="3471679" cy="1911100"/>
          </a:xfrm>
          <a:prstGeom prst="rect">
            <a:avLst/>
          </a:prstGeom>
        </p:spPr>
      </p:pic>
      <p:sp>
        <p:nvSpPr>
          <p:cNvPr id="2" name="TextBox 1">
            <a:extLst>
              <a:ext uri="{FF2B5EF4-FFF2-40B4-BE49-F238E27FC236}">
                <a16:creationId xmlns:a16="http://schemas.microsoft.com/office/drawing/2014/main" id="{A63BA616-4E83-4484-B077-11E97B8B85C8}"/>
              </a:ext>
            </a:extLst>
          </p:cNvPr>
          <p:cNvSpPr txBox="1"/>
          <p:nvPr/>
        </p:nvSpPr>
        <p:spPr>
          <a:xfrm>
            <a:off x="3791724" y="529387"/>
            <a:ext cx="8327254" cy="584775"/>
          </a:xfrm>
          <a:prstGeom prst="rect">
            <a:avLst/>
          </a:prstGeom>
          <a:noFill/>
        </p:spPr>
        <p:txBody>
          <a:bodyPr wrap="square" rtlCol="0">
            <a:spAutoFit/>
          </a:bodyPr>
          <a:lstStyle/>
          <a:p>
            <a:r>
              <a:rPr lang="en-US" sz="3200" b="1">
                <a:solidFill>
                  <a:srgbClr val="002060"/>
                </a:solidFill>
                <a:latin typeface="Montserrat"/>
              </a:rPr>
              <a:t>E</a:t>
            </a:r>
            <a:r>
              <a:rPr lang="en-GB" sz="3200" b="1" err="1">
                <a:solidFill>
                  <a:srgbClr val="002060"/>
                </a:solidFill>
                <a:latin typeface="Montserrat"/>
              </a:rPr>
              <a:t>xpectations</a:t>
            </a:r>
            <a:r>
              <a:rPr lang="en-GB" sz="3200" b="1">
                <a:solidFill>
                  <a:srgbClr val="002060"/>
                </a:solidFill>
                <a:latin typeface="Montserrat"/>
              </a:rPr>
              <a:t> of Revision</a:t>
            </a:r>
            <a:endParaRPr lang="en-GB" sz="3200" b="1">
              <a:solidFill>
                <a:srgbClr val="002060"/>
              </a:solidFill>
            </a:endParaRPr>
          </a:p>
        </p:txBody>
      </p:sp>
      <p:sp>
        <p:nvSpPr>
          <p:cNvPr id="3" name="TextBox 2">
            <a:extLst>
              <a:ext uri="{FF2B5EF4-FFF2-40B4-BE49-F238E27FC236}">
                <a16:creationId xmlns:a16="http://schemas.microsoft.com/office/drawing/2014/main" id="{DFCFFA1E-7E4E-481D-AA8B-D7ABC7A4B573}"/>
              </a:ext>
            </a:extLst>
          </p:cNvPr>
          <p:cNvSpPr txBox="1"/>
          <p:nvPr/>
        </p:nvSpPr>
        <p:spPr>
          <a:xfrm>
            <a:off x="2583401" y="1643549"/>
            <a:ext cx="8673483" cy="4524315"/>
          </a:xfrm>
          <a:prstGeom prst="rect">
            <a:avLst/>
          </a:prstGeom>
          <a:noFill/>
        </p:spPr>
        <p:txBody>
          <a:bodyPr wrap="square" rtlCol="0">
            <a:spAutoFit/>
          </a:bodyPr>
          <a:lstStyle/>
          <a:p>
            <a:pPr marL="457200" indent="-457200">
              <a:buFont typeface="Arial" panose="020B0604020202020204" pitchFamily="34" charset="0"/>
              <a:buChar char="•"/>
            </a:pPr>
            <a:r>
              <a:rPr lang="en-US" sz="3200">
                <a:solidFill>
                  <a:srgbClr val="002060"/>
                </a:solidFill>
              </a:rPr>
              <a:t>Encourage revision every day now</a:t>
            </a:r>
          </a:p>
          <a:p>
            <a:pPr marL="457200" indent="-457200">
              <a:buFont typeface="Arial" panose="020B0604020202020204" pitchFamily="34" charset="0"/>
              <a:buChar char="•"/>
            </a:pPr>
            <a:r>
              <a:rPr lang="en-US" sz="3200">
                <a:solidFill>
                  <a:srgbClr val="002060"/>
                </a:solidFill>
              </a:rPr>
              <a:t>Remind what good revision looks like</a:t>
            </a:r>
          </a:p>
          <a:p>
            <a:pPr marL="457200" indent="-457200">
              <a:buFont typeface="Arial" panose="020B0604020202020204" pitchFamily="34" charset="0"/>
              <a:buChar char="•"/>
            </a:pPr>
            <a:r>
              <a:rPr lang="en-US" sz="3200">
                <a:solidFill>
                  <a:srgbClr val="002060"/>
                </a:solidFill>
              </a:rPr>
              <a:t>Remind students to attend after school sessions</a:t>
            </a:r>
          </a:p>
          <a:p>
            <a:pPr marL="457200" indent="-457200">
              <a:buFont typeface="Arial" panose="020B0604020202020204" pitchFamily="34" charset="0"/>
              <a:buChar char="•"/>
            </a:pPr>
            <a:r>
              <a:rPr lang="en-US" sz="3200">
                <a:solidFill>
                  <a:srgbClr val="002060"/>
                </a:solidFill>
              </a:rPr>
              <a:t>Reward students for keeping at it</a:t>
            </a:r>
          </a:p>
          <a:p>
            <a:pPr marL="457200" indent="-457200">
              <a:buFont typeface="Arial" panose="020B0604020202020204" pitchFamily="34" charset="0"/>
              <a:buChar char="•"/>
            </a:pPr>
            <a:r>
              <a:rPr lang="en-US" sz="3200">
                <a:solidFill>
                  <a:srgbClr val="002060"/>
                </a:solidFill>
              </a:rPr>
              <a:t>Plan revision using the revision timetable to ensure enough time for practice</a:t>
            </a:r>
          </a:p>
          <a:p>
            <a:pPr marL="457200" indent="-457200">
              <a:buFont typeface="Arial" panose="020B0604020202020204" pitchFamily="34" charset="0"/>
              <a:buChar char="•"/>
            </a:pPr>
            <a:r>
              <a:rPr lang="en-US" sz="3200">
                <a:solidFill>
                  <a:srgbClr val="002060"/>
                </a:solidFill>
              </a:rPr>
              <a:t>Don’t start with testing – review material learned in a topic first</a:t>
            </a:r>
            <a:endParaRPr lang="en-GB" sz="3200">
              <a:solidFill>
                <a:srgbClr val="002060"/>
              </a:solidFill>
            </a:endParaRPr>
          </a:p>
          <a:p>
            <a:pPr marL="457200" indent="-457200">
              <a:buFont typeface="Arial" panose="020B0604020202020204" pitchFamily="34" charset="0"/>
              <a:buChar char="•"/>
            </a:pPr>
            <a:endParaRPr lang="en-GB" sz="3200">
              <a:solidFill>
                <a:schemeClr val="accent5">
                  <a:lumMod val="50000"/>
                </a:schemeClr>
              </a:solidFill>
            </a:endParaRPr>
          </a:p>
        </p:txBody>
      </p:sp>
    </p:spTree>
    <p:extLst>
      <p:ext uri="{BB962C8B-B14F-4D97-AF65-F5344CB8AC3E}">
        <p14:creationId xmlns:p14="http://schemas.microsoft.com/office/powerpoint/2010/main" val="211864837"/>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24C8390DCC8041B53BBB59F93789CC" ma:contentTypeVersion="4" ma:contentTypeDescription="Create a new document." ma:contentTypeScope="" ma:versionID="10e1a923e5635044764675536a104c50">
  <xsd:schema xmlns:xsd="http://www.w3.org/2001/XMLSchema" xmlns:xs="http://www.w3.org/2001/XMLSchema" xmlns:p="http://schemas.microsoft.com/office/2006/metadata/properties" xmlns:ns2="2e42f206-2874-486e-b5c3-eb25959c0c74" targetNamespace="http://schemas.microsoft.com/office/2006/metadata/properties" ma:root="true" ma:fieldsID="3cd13c1caccbd6e91e888721a87820bc" ns2:_="">
    <xsd:import namespace="2e42f206-2874-486e-b5c3-eb25959c0c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f206-2874-486e-b5c3-eb25959c0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DF91B-F90F-4E72-95CE-E2997ED3A127}">
  <ds:schemaRefs>
    <ds:schemaRef ds:uri="http://schemas.microsoft.com/sharepoint/v3/contenttype/forms"/>
  </ds:schemaRefs>
</ds:datastoreItem>
</file>

<file path=customXml/itemProps2.xml><?xml version="1.0" encoding="utf-8"?>
<ds:datastoreItem xmlns:ds="http://schemas.openxmlformats.org/officeDocument/2006/customXml" ds:itemID="{FEAF674A-6EDB-4BCB-9A22-8E2727F9CE05}">
  <ds:schemaRefs>
    <ds:schemaRef ds:uri="http://purl.org/dc/dcmitype/"/>
    <ds:schemaRef ds:uri="http://schemas.microsoft.com/office/infopath/2007/PartnerControls"/>
    <ds:schemaRef ds:uri="http://purl.org/dc/elements/1.1/"/>
    <ds:schemaRef ds:uri="http://schemas.microsoft.com/office/2006/metadata/properties"/>
    <ds:schemaRef ds:uri="2e42f206-2874-486e-b5c3-eb25959c0c74"/>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94D776-C0BE-4CDA-B9EB-428E7CD2DB50}">
  <ds:schemaRefs>
    <ds:schemaRef ds:uri="2e42f206-2874-486e-b5c3-eb25959c0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2983</Words>
  <Application>Microsoft Office PowerPoint</Application>
  <PresentationFormat>Widescreen</PresentationFormat>
  <Paragraphs>513</Paragraphs>
  <Slides>48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Aptos</vt:lpstr>
      <vt:lpstr>Arial</vt:lpstr>
      <vt:lpstr>Avenir Next LT Pro</vt:lpstr>
      <vt:lpstr>Calibri</vt:lpstr>
      <vt:lpstr>Calibri Light</vt:lpstr>
      <vt:lpstr>Helvetica Neue Light</vt:lpstr>
      <vt:lpstr>Montserrat</vt:lpstr>
      <vt:lpstr>OpenDyslexicAlta</vt:lpstr>
      <vt:lpstr>AccentBoxVTI</vt:lpstr>
      <vt:lpstr>PowerPoint Presentation</vt:lpstr>
      <vt:lpstr>Give some clear strategies for supporting your child with effective revision  Give advice about health and well-being of young people during what can be a stressful period  Give some specific advice about preparation for core subjects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GCSE English Language </vt:lpstr>
      <vt:lpstr>GCSE English Literature </vt:lpstr>
      <vt:lpstr>PowerPoint Presentation</vt:lpstr>
      <vt:lpstr>PowerPoint Presentation</vt:lpstr>
      <vt:lpstr>PowerPoint Presentation</vt:lpstr>
      <vt:lpstr>PowerPoint Presentation</vt:lpstr>
      <vt:lpstr>PowerPoint Presentation</vt:lpstr>
      <vt:lpstr>PowerPoint Presentation</vt:lpstr>
      <vt:lpstr>GCSE English Language </vt:lpstr>
      <vt:lpstr>GCSE English Literature </vt:lpstr>
      <vt:lpstr>GCSE English Literature </vt:lpstr>
      <vt:lpstr>How much reading do you do? </vt:lpstr>
      <vt:lpstr>Grade Boundaries 2025 </vt:lpstr>
      <vt:lpstr>Grade Boundaries 2025 </vt:lpstr>
      <vt:lpstr>Grade Boundaries 2025 </vt:lpstr>
      <vt:lpstr>GCSE Mathematics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Pavarnie Jackson</dc:creator>
  <cp:lastModifiedBy>Pavarnie Jackson</cp:lastModifiedBy>
  <cp:revision>142</cp:revision>
  <dcterms:created xsi:type="dcterms:W3CDTF">2024-07-01T15:04:48Z</dcterms:created>
  <dcterms:modified xsi:type="dcterms:W3CDTF">2026-01-26T11:28:32Z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0x0101001424C8390DCC8041B53BBB59F93789CC</vt:lpwstr>
  </property>
</Properties>
</file>