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99FF"/>
    <a:srgbClr val="00FF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434223"/>
              </p:ext>
            </p:extLst>
          </p:nvPr>
        </p:nvGraphicFramePr>
        <p:xfrm>
          <a:off x="-1" y="0"/>
          <a:ext cx="9144001" cy="6096000"/>
        </p:xfrm>
        <a:graphic>
          <a:graphicData uri="http://schemas.openxmlformats.org/drawingml/2006/table">
            <a:tbl>
              <a:tblPr/>
              <a:tblGrid>
                <a:gridCol w="685802"/>
                <a:gridCol w="1593862"/>
                <a:gridCol w="692138"/>
                <a:gridCol w="1662474"/>
                <a:gridCol w="699726"/>
                <a:gridCol w="1648478"/>
                <a:gridCol w="561322"/>
                <a:gridCol w="1600199"/>
              </a:tblGrid>
              <a:tr h="38100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n-GB" sz="700" kern="14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Medieval medicine</a:t>
                      </a:r>
                      <a:endParaRPr lang="en-GB" sz="1100" kern="1400" dirty="0" smtClean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</a:t>
                      </a: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. 1250 - c.1500</a:t>
                      </a:r>
                      <a:endParaRPr lang="en-GB" sz="1100" kern="14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Renaissance médicine  </a:t>
                      </a:r>
                      <a:endParaRPr lang="fr-FR" sz="1100" kern="1400" dirty="0" smtClean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</a:t>
                      </a: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. 1500 -  c.1700</a:t>
                      </a:r>
                      <a:endParaRPr lang="fr-FR" sz="1100" kern="14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Industrial medicine</a:t>
                      </a:r>
                      <a:endParaRPr lang="en-GB" sz="1100" kern="1400" dirty="0" smtClean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</a:t>
                      </a: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. 1700 -  C.1900</a:t>
                      </a:r>
                      <a:endParaRPr lang="en-GB" sz="1100" kern="14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n-GB" sz="1100" kern="14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Modern medicine</a:t>
                      </a:r>
                      <a:endParaRPr lang="en-GB" sz="1100" kern="1400" dirty="0" smtClean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</a:t>
                      </a: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. 1900 -  Present</a:t>
                      </a:r>
                      <a:endParaRPr lang="en-GB" sz="1100" kern="14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Medieval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Cause of disease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supernatural and   religious explanations were there for disease?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‘logical’ explanations were there for disease?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Why was there so little  progress in ideas on the cause of disease?</a:t>
                      </a:r>
                      <a:endParaRPr lang="en-GB" sz="800" kern="14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Renaissance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Cause of disease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explanations were there for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 the</a:t>
                      </a:r>
                      <a:r>
                        <a:rPr lang="en-GB" sz="800" kern="1400" baseline="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causes 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of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disease in Renaissance times?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 Why was the death of Charles II an example of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little</a:t>
                      </a:r>
                      <a:r>
                        <a:rPr lang="en-GB" sz="800" kern="1400" baseline="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progress 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in the cause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of   disease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?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Industrial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Cause of disease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explanations were there for disease in the first half of the 19th century?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were the results of  Pasteur &amp; Koch’s work?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Why was the discovery of the germ so significant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?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Modern 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Cause of disease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How did ideas on the cause of disease develop in 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modern 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times?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methods are used to diagnose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disease in the modern period?</a:t>
                      </a:r>
                      <a:endParaRPr lang="en-GB" sz="800" kern="14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How is lifestyle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now linked 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to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the cause of disease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?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Medieval </a:t>
                      </a: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Treatment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of disease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Who would treat the sick in medieval times?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methods of        treatment would be used during the middle ages?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were the key         features of medieval      hospitals?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role did women take in the treatment of the sick?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Renaissance 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treatment of  disease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old ideas were still being used in the treatment of disease?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How did exploration affect medical treatments?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Were Renaissance hospitals any better?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methods of treatment were used during the Great Plague?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Why is Sydenham an example of progress in treatment?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Industrial treatment of disease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was the short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and 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long term impact of        Nightingale on nursing?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were the problems of surgery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in the early 1800’s?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How far was the problem of pain in surgery solved?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 How far was the problem of infection in surgery solved?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actions did the       government take in the  treatment of disease?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Modern </a:t>
                      </a: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treatment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of disease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How were the first two ‘magic bullets’ discovered? 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were the strengths and weaknesses of the first magic bullets?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How has surgery developed in the modern age?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factors have played a role in the development of medical treatments in the modern age?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Medieval            prevention </a:t>
                      </a: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of disease</a:t>
                      </a:r>
                      <a:endParaRPr lang="en-GB" sz="1200" kern="14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were the main       problems of public health in cities and towns?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measures did towns take to TRY and improve Public health?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advice would be given by physicians to prevent disease?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Renaissance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 prevention of   disease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were the main problems of public health in cities and towns?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measures were taken by to prevent the spread of the Plague in 1665?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Why was there so much   continuity in the prevention of disease in Renaissance times?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Industrial </a:t>
                      </a: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prevention </a:t>
                      </a: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of 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disease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were the main problems of PH in the industrial towns?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Why was there limited     success in PH up to 1858?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Why did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attitudes</a:t>
                      </a:r>
                      <a:r>
                        <a:rPr lang="en-GB" sz="800" kern="1400" baseline="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change 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in relation to public Health 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after 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1867?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did the Government do to improve PH after 1870? 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Modern  </a:t>
                      </a:r>
                      <a:r>
                        <a:rPr lang="en-GB" sz="12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Prevention </a:t>
                      </a: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of disease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Why was access to healthcare so limited in the early 20th century?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caused the creation of the NHS in 1948?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services do the     government provide to  prevent poor health in the modern age?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Medieval 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case studies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did people believe caused the Black death?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were the religious ideas on the cause and    prevention of the Black Death?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treatment s were used during the Black Death?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actions were taken to prevent disease during the Black Death?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Renaissance 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case-studies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methods did Harvey use  to discover the circulation of the blood in 1628?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Why was the work of Harvey so important?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Why was the work of Vesalius so important?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Why did the work of Vesalius, and Harvey have such limited impact on the time?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other factors caused progress in medical knowledge during the Renaissance?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Industrial 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case-studies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How did Jenner discover a smallpox vaccine in 1796?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was the short and long term significance of Jenner?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methods did Snow use to make his discovery on the cause of Cholera in 1854?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were the short term and long term results of Snow’s discovery?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was the role of factors in causing progress during the Industrial period</a:t>
                      </a:r>
                      <a:r>
                        <a:rPr lang="en-GB" sz="800" kern="1400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?</a:t>
                      </a: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Modern 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case-studies</a:t>
                      </a:r>
                    </a:p>
                  </a:txBody>
                  <a:tcPr marL="44627" marR="44627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How was Penicillin           discovered?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role did Florey and Chain play in the             development of penicillin?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Why was penicillin not    mass-produced until the 1940’s?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treatments have been introduced in the fight against lung cancer?</a:t>
                      </a:r>
                    </a:p>
                    <a:p>
                      <a:pPr marL="228600" marR="0" indent="-22860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kern="14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· What government campaigns have successfully improved people’s health?</a:t>
                      </a:r>
                    </a:p>
                  </a:txBody>
                  <a:tcPr marL="44627" marR="446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481138" y="2043113"/>
            <a:ext cx="10291762" cy="69548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0" y="6114020"/>
            <a:ext cx="9144000" cy="73866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  <a:latin typeface="Hobo Std" pitchFamily="34" charset="0"/>
              </a:rPr>
              <a:t>Ensure your revision notes include D.A.T.E.S!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  <a:latin typeface="Hobo Std" pitchFamily="34" charset="0"/>
              </a:rPr>
              <a:t>D</a:t>
            </a:r>
            <a:r>
              <a:rPr lang="en-GB" sz="2000" dirty="0" smtClean="0">
                <a:solidFill>
                  <a:schemeClr val="bg1"/>
                </a:solidFill>
                <a:latin typeface="Hobo Std" pitchFamily="34" charset="0"/>
              </a:rPr>
              <a:t>ates, </a:t>
            </a:r>
            <a:r>
              <a:rPr lang="en-GB" sz="2400" dirty="0" smtClean="0">
                <a:solidFill>
                  <a:srgbClr val="FF0000"/>
                </a:solidFill>
                <a:latin typeface="Hobo Std" pitchFamily="34" charset="0"/>
              </a:rPr>
              <a:t>  A</a:t>
            </a:r>
            <a:r>
              <a:rPr lang="en-GB" sz="2000" dirty="0" smtClean="0">
                <a:solidFill>
                  <a:schemeClr val="bg1"/>
                </a:solidFill>
                <a:latin typeface="Hobo Std" pitchFamily="34" charset="0"/>
              </a:rPr>
              <a:t>cts / Laws,</a:t>
            </a:r>
            <a:r>
              <a:rPr lang="en-GB" sz="2400" dirty="0" smtClean="0">
                <a:solidFill>
                  <a:srgbClr val="FF0000"/>
                </a:solidFill>
                <a:latin typeface="Hobo Std" pitchFamily="34" charset="0"/>
              </a:rPr>
              <a:t>  T</a:t>
            </a:r>
            <a:r>
              <a:rPr lang="en-GB" sz="2000" dirty="0" smtClean="0">
                <a:solidFill>
                  <a:schemeClr val="bg1"/>
                </a:solidFill>
                <a:latin typeface="Hobo Std" pitchFamily="34" charset="0"/>
              </a:rPr>
              <a:t>opic terms,</a:t>
            </a:r>
            <a:r>
              <a:rPr lang="en-GB" sz="2400" dirty="0" smtClean="0">
                <a:solidFill>
                  <a:srgbClr val="FF0000"/>
                </a:solidFill>
                <a:latin typeface="Hobo Std" pitchFamily="34" charset="0"/>
              </a:rPr>
              <a:t>  E</a:t>
            </a:r>
            <a:r>
              <a:rPr lang="en-GB" sz="2000" dirty="0" smtClean="0">
                <a:solidFill>
                  <a:schemeClr val="bg1"/>
                </a:solidFill>
                <a:latin typeface="Hobo Std" pitchFamily="34" charset="0"/>
              </a:rPr>
              <a:t>vents, </a:t>
            </a:r>
            <a:r>
              <a:rPr lang="en-GB" sz="2400" dirty="0" smtClean="0">
                <a:solidFill>
                  <a:srgbClr val="FF0000"/>
                </a:solidFill>
                <a:latin typeface="Hobo Std" pitchFamily="34" charset="0"/>
              </a:rPr>
              <a:t>  S</a:t>
            </a:r>
            <a:r>
              <a:rPr lang="en-GB" sz="2000" dirty="0" smtClean="0">
                <a:solidFill>
                  <a:schemeClr val="bg1"/>
                </a:solidFill>
                <a:latin typeface="Hobo Std" pitchFamily="34" charset="0"/>
              </a:rPr>
              <a:t>tatistics.</a:t>
            </a:r>
            <a:endParaRPr lang="en-GB" sz="2400" dirty="0">
              <a:solidFill>
                <a:srgbClr val="FF0000"/>
              </a:solidFill>
              <a:latin typeface="Hobo S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34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60719" y="-1105786"/>
            <a:ext cx="6859774" cy="9067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886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24C8390DCC8041B53BBB59F93789CC" ma:contentTypeVersion="4" ma:contentTypeDescription="Create a new document." ma:contentTypeScope="" ma:versionID="10e1a923e5635044764675536a104c50">
  <xsd:schema xmlns:xsd="http://www.w3.org/2001/XMLSchema" xmlns:xs="http://www.w3.org/2001/XMLSchema" xmlns:p="http://schemas.microsoft.com/office/2006/metadata/properties" xmlns:ns2="2e42f206-2874-486e-b5c3-eb25959c0c74" targetNamespace="http://schemas.microsoft.com/office/2006/metadata/properties" ma:root="true" ma:fieldsID="3cd13c1caccbd6e91e888721a87820bc" ns2:_="">
    <xsd:import namespace="2e42f206-2874-486e-b5c3-eb25959c0c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42f206-2874-486e-b5c3-eb25959c0c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BEAE723-F5A1-4A2A-8002-A06B68059BB5}"/>
</file>

<file path=customXml/itemProps2.xml><?xml version="1.0" encoding="utf-8"?>
<ds:datastoreItem xmlns:ds="http://schemas.openxmlformats.org/officeDocument/2006/customXml" ds:itemID="{2BF1EA26-CB8C-4691-B9BD-5237056DD469}"/>
</file>

<file path=customXml/itemProps3.xml><?xml version="1.0" encoding="utf-8"?>
<ds:datastoreItem xmlns:ds="http://schemas.openxmlformats.org/officeDocument/2006/customXml" ds:itemID="{9E4937D9-F10E-41DA-85AA-08EBBB6B49AF}"/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126</Words>
  <Application>Microsoft Office PowerPoint</Application>
  <PresentationFormat>On-screen Show (4:3)</PresentationFormat>
  <Paragraphs>104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Coakes</dc:creator>
  <cp:lastModifiedBy>Staff User</cp:lastModifiedBy>
  <cp:revision>8</cp:revision>
  <dcterms:created xsi:type="dcterms:W3CDTF">2006-08-16T00:00:00Z</dcterms:created>
  <dcterms:modified xsi:type="dcterms:W3CDTF">2018-10-04T10:41:43Z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0x0101001424C8390DCC8041B53BBB59F93789CC</vt:lpwstr>
  </property>
</Properties>
</file>