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3"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78" autoAdjust="0"/>
    <p:restoredTop sz="94660"/>
  </p:normalViewPr>
  <p:slideViewPr>
    <p:cSldViewPr snapToGrid="0">
      <p:cViewPr varScale="1">
        <p:scale>
          <a:sx n="82" d="100"/>
          <a:sy n="82" d="100"/>
        </p:scale>
        <p:origin x="86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8DF7DDC-4FB9-4222-B9E7-1375277AE8E1}" type="datetimeFigureOut">
              <a:rPr lang="en-GB" smtClean="0"/>
              <a:t>19/11/2025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FA2595-92C7-4878-8B66-DB48562B7B90}" type="slidenum">
              <a:rPr lang="en-GB" smtClean="0"/>
              <a:t>‹#›</a:t>
            </a:fld>
            <a:endParaRPr lang="en-GB"/>
          </a:p>
        </p:txBody>
      </p:sp>
    </p:spTree>
    <p:extLst>
      <p:ext uri="{BB962C8B-B14F-4D97-AF65-F5344CB8AC3E}">
        <p14:creationId xmlns:p14="http://schemas.microsoft.com/office/powerpoint/2010/main" val="377267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8DF7DDC-4FB9-4222-B9E7-1375277AE8E1}" type="datetimeFigureOut">
              <a:rPr lang="en-GB" smtClean="0"/>
              <a:t>19/11/2025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FA2595-92C7-4878-8B66-DB48562B7B90}" type="slidenum">
              <a:rPr lang="en-GB" smtClean="0"/>
              <a:t>‹#›</a:t>
            </a:fld>
            <a:endParaRPr lang="en-GB"/>
          </a:p>
        </p:txBody>
      </p:sp>
    </p:spTree>
    <p:extLst>
      <p:ext uri="{BB962C8B-B14F-4D97-AF65-F5344CB8AC3E}">
        <p14:creationId xmlns:p14="http://schemas.microsoft.com/office/powerpoint/2010/main" val="4197618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8DF7DDC-4FB9-4222-B9E7-1375277AE8E1}" type="datetimeFigureOut">
              <a:rPr lang="en-GB" smtClean="0"/>
              <a:t>19/11/2025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FA2595-92C7-4878-8B66-DB48562B7B90}" type="slidenum">
              <a:rPr lang="en-GB" smtClean="0"/>
              <a:t>‹#›</a:t>
            </a:fld>
            <a:endParaRPr lang="en-GB"/>
          </a:p>
        </p:txBody>
      </p:sp>
    </p:spTree>
    <p:extLst>
      <p:ext uri="{BB962C8B-B14F-4D97-AF65-F5344CB8AC3E}">
        <p14:creationId xmlns:p14="http://schemas.microsoft.com/office/powerpoint/2010/main" val="3733994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8DF7DDC-4FB9-4222-B9E7-1375277AE8E1}" type="datetimeFigureOut">
              <a:rPr lang="en-GB" smtClean="0"/>
              <a:t>19/11/2025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FA2595-92C7-4878-8B66-DB48562B7B90}" type="slidenum">
              <a:rPr lang="en-GB" smtClean="0"/>
              <a:t>‹#›</a:t>
            </a:fld>
            <a:endParaRPr lang="en-GB"/>
          </a:p>
        </p:txBody>
      </p:sp>
    </p:spTree>
    <p:extLst>
      <p:ext uri="{BB962C8B-B14F-4D97-AF65-F5344CB8AC3E}">
        <p14:creationId xmlns:p14="http://schemas.microsoft.com/office/powerpoint/2010/main" val="2645094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8DF7DDC-4FB9-4222-B9E7-1375277AE8E1}" type="datetimeFigureOut">
              <a:rPr lang="en-GB" smtClean="0"/>
              <a:t>19/11/2025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FA2595-92C7-4878-8B66-DB48562B7B90}" type="slidenum">
              <a:rPr lang="en-GB" smtClean="0"/>
              <a:t>‹#›</a:t>
            </a:fld>
            <a:endParaRPr lang="en-GB"/>
          </a:p>
        </p:txBody>
      </p:sp>
    </p:spTree>
    <p:extLst>
      <p:ext uri="{BB962C8B-B14F-4D97-AF65-F5344CB8AC3E}">
        <p14:creationId xmlns:p14="http://schemas.microsoft.com/office/powerpoint/2010/main" val="3791782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8DF7DDC-4FB9-4222-B9E7-1375277AE8E1}" type="datetimeFigureOut">
              <a:rPr lang="en-GB" smtClean="0"/>
              <a:t>19/11/2025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FA2595-92C7-4878-8B66-DB48562B7B90}" type="slidenum">
              <a:rPr lang="en-GB" smtClean="0"/>
              <a:t>‹#›</a:t>
            </a:fld>
            <a:endParaRPr lang="en-GB"/>
          </a:p>
        </p:txBody>
      </p:sp>
    </p:spTree>
    <p:extLst>
      <p:ext uri="{BB962C8B-B14F-4D97-AF65-F5344CB8AC3E}">
        <p14:creationId xmlns:p14="http://schemas.microsoft.com/office/powerpoint/2010/main" val="1030160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8DF7DDC-4FB9-4222-B9E7-1375277AE8E1}" type="datetimeFigureOut">
              <a:rPr lang="en-GB" smtClean="0"/>
              <a:t>19/11/2025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FA2595-92C7-4878-8B66-DB48562B7B90}" type="slidenum">
              <a:rPr lang="en-GB" smtClean="0"/>
              <a:t>‹#›</a:t>
            </a:fld>
            <a:endParaRPr lang="en-GB"/>
          </a:p>
        </p:txBody>
      </p:sp>
    </p:spTree>
    <p:extLst>
      <p:ext uri="{BB962C8B-B14F-4D97-AF65-F5344CB8AC3E}">
        <p14:creationId xmlns:p14="http://schemas.microsoft.com/office/powerpoint/2010/main" val="4280750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8DF7DDC-4FB9-4222-B9E7-1375277AE8E1}" type="datetimeFigureOut">
              <a:rPr lang="en-GB" smtClean="0"/>
              <a:t>19/11/2025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FA2595-92C7-4878-8B66-DB48562B7B90}" type="slidenum">
              <a:rPr lang="en-GB" smtClean="0"/>
              <a:t>‹#›</a:t>
            </a:fld>
            <a:endParaRPr lang="en-GB"/>
          </a:p>
        </p:txBody>
      </p:sp>
    </p:spTree>
    <p:extLst>
      <p:ext uri="{BB962C8B-B14F-4D97-AF65-F5344CB8AC3E}">
        <p14:creationId xmlns:p14="http://schemas.microsoft.com/office/powerpoint/2010/main" val="3747722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DF7DDC-4FB9-4222-B9E7-1375277AE8E1}" type="datetimeFigureOut">
              <a:rPr lang="en-GB" smtClean="0"/>
              <a:t>19/11/2025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FA2595-92C7-4878-8B66-DB48562B7B90}" type="slidenum">
              <a:rPr lang="en-GB" smtClean="0"/>
              <a:t>‹#›</a:t>
            </a:fld>
            <a:endParaRPr lang="en-GB"/>
          </a:p>
        </p:txBody>
      </p:sp>
    </p:spTree>
    <p:extLst>
      <p:ext uri="{BB962C8B-B14F-4D97-AF65-F5344CB8AC3E}">
        <p14:creationId xmlns:p14="http://schemas.microsoft.com/office/powerpoint/2010/main" val="2827120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8DF7DDC-4FB9-4222-B9E7-1375277AE8E1}" type="datetimeFigureOut">
              <a:rPr lang="en-GB" smtClean="0"/>
              <a:t>19/11/2025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FA2595-92C7-4878-8B66-DB48562B7B90}" type="slidenum">
              <a:rPr lang="en-GB" smtClean="0"/>
              <a:t>‹#›</a:t>
            </a:fld>
            <a:endParaRPr lang="en-GB"/>
          </a:p>
        </p:txBody>
      </p:sp>
    </p:spTree>
    <p:extLst>
      <p:ext uri="{BB962C8B-B14F-4D97-AF65-F5344CB8AC3E}">
        <p14:creationId xmlns:p14="http://schemas.microsoft.com/office/powerpoint/2010/main" val="2227409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8DF7DDC-4FB9-4222-B9E7-1375277AE8E1}" type="datetimeFigureOut">
              <a:rPr lang="en-GB" smtClean="0"/>
              <a:t>19/11/2025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FA2595-92C7-4878-8B66-DB48562B7B90}" type="slidenum">
              <a:rPr lang="en-GB" smtClean="0"/>
              <a:t>‹#›</a:t>
            </a:fld>
            <a:endParaRPr lang="en-GB"/>
          </a:p>
        </p:txBody>
      </p:sp>
    </p:spTree>
    <p:extLst>
      <p:ext uri="{BB962C8B-B14F-4D97-AF65-F5344CB8AC3E}">
        <p14:creationId xmlns:p14="http://schemas.microsoft.com/office/powerpoint/2010/main" val="1897304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DF7DDC-4FB9-4222-B9E7-1375277AE8E1}" type="datetimeFigureOut">
              <a:rPr lang="en-GB" smtClean="0"/>
              <a:t>19/11/2025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FA2595-92C7-4878-8B66-DB48562B7B90}" type="slidenum">
              <a:rPr lang="en-GB" smtClean="0"/>
              <a:t>‹#›</a:t>
            </a:fld>
            <a:endParaRPr lang="en-GB"/>
          </a:p>
        </p:txBody>
      </p:sp>
    </p:spTree>
    <p:extLst>
      <p:ext uri="{BB962C8B-B14F-4D97-AF65-F5344CB8AC3E}">
        <p14:creationId xmlns:p14="http://schemas.microsoft.com/office/powerpoint/2010/main" val="3190455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D03F784A-9B9B-979E-91CC-4903B88077D1}"/>
              </a:ext>
            </a:extLst>
          </p:cNvPr>
          <p:cNvSpPr/>
          <p:nvPr/>
        </p:nvSpPr>
        <p:spPr>
          <a:xfrm>
            <a:off x="4904212" y="2911151"/>
            <a:ext cx="3114870" cy="1105678"/>
          </a:xfrm>
          <a:prstGeom prst="roundRect">
            <a:avLst/>
          </a:prstGeom>
          <a:solidFill>
            <a:schemeClr val="accent4">
              <a:lumMod val="60000"/>
              <a:lumOff val="40000"/>
            </a:schemeClr>
          </a:solidFill>
          <a:ln>
            <a:solidFill>
              <a:schemeClr val="accent4">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latin typeface="Letter-join Plus 36" panose="02000505000000020003" pitchFamily="50" charset="0"/>
              </a:rPr>
              <a:t>Year 4 Newsletter </a:t>
            </a:r>
          </a:p>
          <a:p>
            <a:pPr algn="ctr"/>
            <a:r>
              <a:rPr lang="en-GB" sz="2800" b="1" dirty="0">
                <a:latin typeface="Letter-join Plus 36" panose="02000505000000020003" pitchFamily="50" charset="0"/>
              </a:rPr>
              <a:t>Autumn 2 2025</a:t>
            </a:r>
          </a:p>
        </p:txBody>
      </p:sp>
      <p:sp>
        <p:nvSpPr>
          <p:cNvPr id="4" name="Rectangle 3">
            <a:extLst>
              <a:ext uri="{FF2B5EF4-FFF2-40B4-BE49-F238E27FC236}">
                <a16:creationId xmlns:a16="http://schemas.microsoft.com/office/drawing/2014/main" id="{18E87714-A6A6-5E4A-510A-99186B300BD2}"/>
              </a:ext>
            </a:extLst>
          </p:cNvPr>
          <p:cNvSpPr/>
          <p:nvPr/>
        </p:nvSpPr>
        <p:spPr>
          <a:xfrm>
            <a:off x="131399" y="167640"/>
            <a:ext cx="4322415" cy="2993855"/>
          </a:xfrm>
          <a:prstGeom prst="rect">
            <a:avLst/>
          </a:prstGeom>
          <a:noFill/>
          <a:ln w="571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BA47A0FA-A134-5A94-9210-E55AA54E5521}"/>
              </a:ext>
            </a:extLst>
          </p:cNvPr>
          <p:cNvSpPr txBox="1"/>
          <p:nvPr/>
        </p:nvSpPr>
        <p:spPr>
          <a:xfrm>
            <a:off x="211879" y="237618"/>
            <a:ext cx="4161453" cy="2923877"/>
          </a:xfrm>
          <a:prstGeom prst="rect">
            <a:avLst/>
          </a:prstGeom>
          <a:noFill/>
        </p:spPr>
        <p:txBody>
          <a:bodyPr wrap="square">
            <a:spAutoFit/>
          </a:bodyPr>
          <a:lstStyle/>
          <a:p>
            <a:pPr algn="ctr"/>
            <a:r>
              <a:rPr lang="en-US" sz="1600" b="1" u="sng" dirty="0">
                <a:latin typeface="Letter-join Plus 36" panose="02000505000000020003" pitchFamily="50" charset="0"/>
              </a:rPr>
              <a:t>English</a:t>
            </a:r>
            <a:endParaRPr lang="en-US" sz="1400" b="1" u="sng" dirty="0">
              <a:latin typeface="Letter-join Plus 36" panose="02000505000000020003" pitchFamily="50" charset="0"/>
            </a:endParaRPr>
          </a:p>
          <a:p>
            <a:pPr algn="ctr"/>
            <a:r>
              <a:rPr lang="en-GB" sz="1400" dirty="0">
                <a:latin typeface="Letter-join Plus 36" panose="02000505000000020003" pitchFamily="50" charset="0"/>
              </a:rPr>
              <a:t>In English we will be reading ‘The Boy at the Back of the </a:t>
            </a:r>
            <a:r>
              <a:rPr lang="en-GB" sz="1400" dirty="0" err="1">
                <a:latin typeface="Letter-join Plus 36" panose="02000505000000020003" pitchFamily="50" charset="0"/>
              </a:rPr>
              <a:t>Class’</a:t>
            </a:r>
            <a:r>
              <a:rPr lang="en-GB" sz="1400" dirty="0">
                <a:latin typeface="Letter-join Plus 36" panose="02000505000000020003" pitchFamily="50" charset="0"/>
              </a:rPr>
              <a:t> by </a:t>
            </a:r>
            <a:r>
              <a:rPr lang="en-GB" sz="1400" dirty="0" err="1">
                <a:latin typeface="Letter-join Plus 36" panose="02000505000000020003" pitchFamily="50" charset="0"/>
              </a:rPr>
              <a:t>Onjali</a:t>
            </a:r>
            <a:r>
              <a:rPr lang="en-GB" sz="1400" dirty="0">
                <a:latin typeface="Letter-join Plus 36" panose="02000505000000020003" pitchFamily="50" charset="0"/>
              </a:rPr>
              <a:t> Q Rauf. We will explore a range of writing techniques including a character description and letter writing. We will explore the features of each text type and then apply these in our independent writing.</a:t>
            </a:r>
          </a:p>
          <a:p>
            <a:pPr algn="ctr"/>
            <a:r>
              <a:rPr lang="en-GB" sz="1400" dirty="0">
                <a:latin typeface="Letter-join Plus 36" panose="02000505000000020003" pitchFamily="50" charset="0"/>
              </a:rPr>
              <a:t>We will develop our knowledge of Year 4 spelling, grammar and punctuation through our English lessons and Quick SPAG. We will be expected to use these independently in our writing</a:t>
            </a:r>
          </a:p>
          <a:p>
            <a:pPr algn="ctr"/>
            <a:r>
              <a:rPr lang="en-GB" sz="1400" dirty="0">
                <a:latin typeface="Letter-join Plus 36" panose="02000505000000020003" pitchFamily="50" charset="0"/>
              </a:rPr>
              <a:t>Spelling rules will be taught weekly. </a:t>
            </a:r>
          </a:p>
          <a:p>
            <a:pPr algn="ctr"/>
            <a:r>
              <a:rPr lang="en-GB" sz="1400" dirty="0">
                <a:latin typeface="Letter-join Plus 36" panose="02000505000000020003" pitchFamily="50" charset="0"/>
              </a:rPr>
              <a:t>During all lessons, we will continue to focus on a high standard of presentation, including joined handwriting</a:t>
            </a:r>
          </a:p>
        </p:txBody>
      </p:sp>
      <p:sp>
        <p:nvSpPr>
          <p:cNvPr id="7" name="Rectangle 6">
            <a:extLst>
              <a:ext uri="{FF2B5EF4-FFF2-40B4-BE49-F238E27FC236}">
                <a16:creationId xmlns:a16="http://schemas.microsoft.com/office/drawing/2014/main" id="{E7FBB696-B164-4CFB-F4F3-35AE39571344}"/>
              </a:ext>
            </a:extLst>
          </p:cNvPr>
          <p:cNvSpPr/>
          <p:nvPr/>
        </p:nvSpPr>
        <p:spPr>
          <a:xfrm>
            <a:off x="131397" y="3246120"/>
            <a:ext cx="4322415" cy="1471438"/>
          </a:xfrm>
          <a:prstGeom prst="rect">
            <a:avLst/>
          </a:prstGeom>
          <a:noFill/>
          <a:ln w="571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2D347DE0-4F15-8E12-88FD-4B9D17F7D5C6}"/>
              </a:ext>
            </a:extLst>
          </p:cNvPr>
          <p:cNvSpPr txBox="1"/>
          <p:nvPr/>
        </p:nvSpPr>
        <p:spPr>
          <a:xfrm>
            <a:off x="46643" y="3246120"/>
            <a:ext cx="4407169" cy="1384995"/>
          </a:xfrm>
          <a:prstGeom prst="rect">
            <a:avLst/>
          </a:prstGeom>
          <a:noFill/>
          <a:ln>
            <a:noFill/>
          </a:ln>
        </p:spPr>
        <p:txBody>
          <a:bodyPr wrap="square">
            <a:spAutoFit/>
          </a:bodyPr>
          <a:lstStyle/>
          <a:p>
            <a:pPr algn="ctr"/>
            <a:r>
              <a:rPr lang="en-US" sz="1400" b="1" u="sng" dirty="0">
                <a:latin typeface="Letter-join Plus 36" panose="02000505000000020003" pitchFamily="50" charset="0"/>
              </a:rPr>
              <a:t>PE</a:t>
            </a:r>
          </a:p>
          <a:p>
            <a:pPr algn="ctr"/>
            <a:r>
              <a:rPr lang="en-US" sz="1400" dirty="0">
                <a:latin typeface="Letter-join Plus 36" panose="02000505000000020003" pitchFamily="50" charset="0"/>
              </a:rPr>
              <a:t>Our PE will be every </a:t>
            </a:r>
            <a:r>
              <a:rPr lang="en-US" sz="1400" b="1" dirty="0">
                <a:latin typeface="Letter-join Plus 36" panose="02000505000000020003" pitchFamily="50" charset="0"/>
              </a:rPr>
              <a:t>Monday morning</a:t>
            </a:r>
            <a:r>
              <a:rPr lang="en-US" sz="1400" dirty="0">
                <a:latin typeface="Letter-join Plus 36" panose="02000505000000020003" pitchFamily="50" charset="0"/>
              </a:rPr>
              <a:t>. Please ensure that the children have the correct indoor &amp; outdoor PE kit in school. Long hair must be tied back with earrings removed as outlined in the school’s uniform policy. Plasters over earrings are not permitted due to health and safety reasons.</a:t>
            </a:r>
          </a:p>
        </p:txBody>
      </p:sp>
      <p:sp>
        <p:nvSpPr>
          <p:cNvPr id="10" name="Rectangle 9">
            <a:extLst>
              <a:ext uri="{FF2B5EF4-FFF2-40B4-BE49-F238E27FC236}">
                <a16:creationId xmlns:a16="http://schemas.microsoft.com/office/drawing/2014/main" id="{1857DD38-B0CE-7BDF-8BCC-8A5234B36D70}"/>
              </a:ext>
            </a:extLst>
          </p:cNvPr>
          <p:cNvSpPr/>
          <p:nvPr/>
        </p:nvSpPr>
        <p:spPr>
          <a:xfrm>
            <a:off x="131397" y="4802182"/>
            <a:ext cx="4322415" cy="1888177"/>
          </a:xfrm>
          <a:prstGeom prst="rect">
            <a:avLst/>
          </a:prstGeom>
          <a:noFill/>
          <a:ln w="571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12A78079-AD62-35CC-C3C6-047858CE34C8}"/>
              </a:ext>
            </a:extLst>
          </p:cNvPr>
          <p:cNvSpPr txBox="1"/>
          <p:nvPr/>
        </p:nvSpPr>
        <p:spPr>
          <a:xfrm>
            <a:off x="131397" y="4846023"/>
            <a:ext cx="4322415" cy="1800493"/>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sng" strike="noStrike" kern="1200" cap="none" spc="0" normalizeH="0" baseline="0" noProof="0" dirty="0">
                <a:ln>
                  <a:noFill/>
                </a:ln>
                <a:solidFill>
                  <a:prstClr val="black"/>
                </a:solidFill>
                <a:effectLst/>
                <a:uLnTx/>
                <a:uFillTx/>
                <a:latin typeface="Letter-join Plus 36" panose="02000505000000020003" pitchFamily="50" charset="0"/>
                <a:ea typeface="+mn-ea"/>
                <a:cs typeface="+mn-cs"/>
              </a:rPr>
              <a:t>Wider Curriculum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00" b="1" u="sng" dirty="0">
              <a:solidFill>
                <a:prstClr val="black"/>
              </a:solidFill>
              <a:latin typeface="Letter-join Plus 36" panose="02000505000000020003" pitchFamily="50"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1" i="0" strike="noStrike" kern="1200" cap="none" spc="0" normalizeH="0" baseline="0" noProof="0" dirty="0">
                <a:ln>
                  <a:noFill/>
                </a:ln>
                <a:solidFill>
                  <a:prstClr val="black"/>
                </a:solidFill>
                <a:effectLst/>
                <a:uLnTx/>
                <a:uFillTx/>
                <a:latin typeface="Letter-join Plus 36" panose="02000505000000020003" pitchFamily="50" charset="0"/>
                <a:ea typeface="+mn-ea"/>
                <a:cs typeface="+mn-cs"/>
              </a:rPr>
              <a:t>ICT </a:t>
            </a:r>
            <a:r>
              <a:rPr kumimoji="0" lang="en-US" sz="1400" i="0" strike="noStrike" kern="1200" cap="none" spc="0" normalizeH="0" baseline="0" noProof="0" dirty="0">
                <a:ln>
                  <a:noFill/>
                </a:ln>
                <a:solidFill>
                  <a:prstClr val="black"/>
                </a:solidFill>
                <a:effectLst/>
                <a:uLnTx/>
                <a:uFillTx/>
                <a:latin typeface="Letter-join Plus 36" panose="02000505000000020003" pitchFamily="50" charset="0"/>
                <a:ea typeface="+mn-ea"/>
                <a:cs typeface="+mn-cs"/>
              </a:rPr>
              <a:t>– Digital Literacy, E-Safety &amp; Information Technology </a:t>
            </a:r>
            <a:endParaRPr kumimoji="0" lang="en-US" sz="1400" b="1" i="0" strike="noStrike" kern="1200" cap="none" spc="0" normalizeH="0" baseline="0" noProof="0" dirty="0">
              <a:ln>
                <a:noFill/>
              </a:ln>
              <a:solidFill>
                <a:prstClr val="black"/>
              </a:solidFill>
              <a:effectLst/>
              <a:uLnTx/>
              <a:uFillTx/>
              <a:latin typeface="Letter-join Plus 36" panose="02000505000000020003" pitchFamily="50" charset="0"/>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lang="en-US" sz="1400" b="1" dirty="0">
                <a:solidFill>
                  <a:prstClr val="black"/>
                </a:solidFill>
                <a:latin typeface="Letter-join Plus 36" panose="02000505000000020003" pitchFamily="50" charset="0"/>
              </a:rPr>
              <a:t>PSHE – </a:t>
            </a:r>
            <a:r>
              <a:rPr lang="en-US" sz="1400" dirty="0">
                <a:solidFill>
                  <a:prstClr val="black"/>
                </a:solidFill>
                <a:latin typeface="Letter-join Plus 36" panose="02000505000000020003" pitchFamily="50" charset="0"/>
              </a:rPr>
              <a:t>Celebrating Difference</a:t>
            </a:r>
            <a:endParaRPr lang="en-US" sz="1400" b="1" dirty="0">
              <a:solidFill>
                <a:prstClr val="black"/>
              </a:solidFill>
              <a:latin typeface="Letter-join Plus 36" panose="02000505000000020003" pitchFamily="50"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1" i="0" strike="noStrike" kern="1200" cap="none" spc="0" normalizeH="0" baseline="0" noProof="0" dirty="0">
                <a:ln>
                  <a:noFill/>
                </a:ln>
                <a:solidFill>
                  <a:prstClr val="black"/>
                </a:solidFill>
                <a:effectLst/>
                <a:uLnTx/>
                <a:uFillTx/>
                <a:latin typeface="Letter-join Plus 36" panose="02000505000000020003" pitchFamily="50" charset="0"/>
                <a:ea typeface="+mn-ea"/>
                <a:cs typeface="+mn-cs"/>
              </a:rPr>
              <a:t>Music –</a:t>
            </a:r>
            <a:r>
              <a:rPr kumimoji="0" lang="en-US" sz="1400" i="0" strike="noStrike" kern="1200" cap="none" spc="0" normalizeH="0" baseline="0" noProof="0" dirty="0">
                <a:ln>
                  <a:noFill/>
                </a:ln>
                <a:solidFill>
                  <a:prstClr val="black"/>
                </a:solidFill>
                <a:effectLst/>
                <a:uLnTx/>
                <a:uFillTx/>
                <a:latin typeface="Letter-join Plus 36" panose="02000505000000020003" pitchFamily="50" charset="0"/>
                <a:ea typeface="+mn-ea"/>
                <a:cs typeface="+mn-cs"/>
              </a:rPr>
              <a:t> </a:t>
            </a:r>
            <a:r>
              <a:rPr lang="en-US" sz="1400" dirty="0">
                <a:solidFill>
                  <a:prstClr val="black"/>
                </a:solidFill>
                <a:latin typeface="Letter-join Plus 36" panose="02000505000000020003" pitchFamily="50" charset="0"/>
              </a:rPr>
              <a:t>Singing </a:t>
            </a:r>
            <a:endParaRPr kumimoji="0" lang="en-US" sz="1400" b="1" i="0" strike="noStrike" kern="1200" cap="none" spc="0" normalizeH="0" baseline="0" noProof="0" dirty="0">
              <a:ln>
                <a:noFill/>
              </a:ln>
              <a:solidFill>
                <a:prstClr val="black"/>
              </a:solidFill>
              <a:effectLst/>
              <a:uLnTx/>
              <a:uFillTx/>
              <a:latin typeface="Letter-join Plus 36" panose="02000505000000020003" pitchFamily="50" charset="0"/>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lang="en-US" sz="1400" b="1" dirty="0">
                <a:solidFill>
                  <a:prstClr val="black"/>
                </a:solidFill>
                <a:latin typeface="Letter-join Plus 36" panose="02000505000000020003" pitchFamily="50" charset="0"/>
              </a:rPr>
              <a:t>PE – </a:t>
            </a:r>
            <a:r>
              <a:rPr lang="en-US" sz="1400" dirty="0">
                <a:solidFill>
                  <a:prstClr val="black"/>
                </a:solidFill>
                <a:latin typeface="Letter-join Plus 36" panose="02000505000000020003" pitchFamily="50" charset="0"/>
              </a:rPr>
              <a:t>Interpretative Dance &amp; Gymnastics</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1" i="0" strike="noStrike" kern="1200" cap="none" spc="0" normalizeH="0" baseline="0" noProof="0" dirty="0">
                <a:ln>
                  <a:noFill/>
                </a:ln>
                <a:solidFill>
                  <a:prstClr val="black"/>
                </a:solidFill>
                <a:effectLst/>
                <a:uLnTx/>
                <a:uFillTx/>
                <a:latin typeface="Letter-join Plus 36" panose="02000505000000020003" pitchFamily="50" charset="0"/>
                <a:ea typeface="+mn-ea"/>
                <a:cs typeface="+mn-cs"/>
              </a:rPr>
              <a:t>DT – </a:t>
            </a:r>
            <a:r>
              <a:rPr kumimoji="0" lang="en-US" sz="1400" i="0" strike="noStrike" kern="1200" cap="none" spc="0" normalizeH="0" baseline="0" noProof="0" dirty="0">
                <a:ln>
                  <a:noFill/>
                </a:ln>
                <a:solidFill>
                  <a:prstClr val="black"/>
                </a:solidFill>
                <a:effectLst/>
                <a:uLnTx/>
                <a:uFillTx/>
                <a:latin typeface="Letter-join Plus 36" panose="02000505000000020003" pitchFamily="50" charset="0"/>
                <a:ea typeface="+mn-ea"/>
                <a:cs typeface="+mn-cs"/>
              </a:rPr>
              <a:t>Levers &amp; Linkages</a:t>
            </a: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1400" i="0" strike="noStrike" kern="1200" cap="none" spc="0" normalizeH="0" baseline="0" noProof="0" dirty="0">
              <a:ln>
                <a:noFill/>
              </a:ln>
              <a:solidFill>
                <a:prstClr val="black"/>
              </a:solidFill>
              <a:effectLst/>
              <a:uLnTx/>
              <a:uFillTx/>
              <a:latin typeface="Letter-join Plus 36" panose="02000505000000020003" pitchFamily="50" charset="0"/>
              <a:ea typeface="+mn-ea"/>
              <a:cs typeface="+mn-cs"/>
            </a:endParaRPr>
          </a:p>
        </p:txBody>
      </p:sp>
      <p:sp>
        <p:nvSpPr>
          <p:cNvPr id="13" name="Rectangle 12">
            <a:extLst>
              <a:ext uri="{FF2B5EF4-FFF2-40B4-BE49-F238E27FC236}">
                <a16:creationId xmlns:a16="http://schemas.microsoft.com/office/drawing/2014/main" id="{A5CE6627-DAE4-DE52-21F3-2CD047E40948}"/>
              </a:ext>
            </a:extLst>
          </p:cNvPr>
          <p:cNvSpPr/>
          <p:nvPr/>
        </p:nvSpPr>
        <p:spPr>
          <a:xfrm>
            <a:off x="4581724" y="167640"/>
            <a:ext cx="3685198" cy="2594221"/>
          </a:xfrm>
          <a:prstGeom prst="rect">
            <a:avLst/>
          </a:prstGeom>
          <a:noFill/>
          <a:ln w="571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394D6CAF-3299-820F-A8BB-7F64DF3C9E31}"/>
              </a:ext>
            </a:extLst>
          </p:cNvPr>
          <p:cNvSpPr txBox="1"/>
          <p:nvPr/>
        </p:nvSpPr>
        <p:spPr>
          <a:xfrm>
            <a:off x="4532060" y="284304"/>
            <a:ext cx="3674897" cy="2492990"/>
          </a:xfrm>
          <a:prstGeom prst="rect">
            <a:avLst/>
          </a:prstGeom>
          <a:noFill/>
        </p:spPr>
        <p:txBody>
          <a:bodyPr wrap="square">
            <a:spAutoFit/>
          </a:bodyPr>
          <a:lstStyle/>
          <a:p>
            <a:pPr algn="ctr"/>
            <a:r>
              <a:rPr lang="en-US" sz="1600" b="1" u="sng" dirty="0">
                <a:latin typeface="Letter-join Plus 36" panose="02000505000000020003" pitchFamily="50" charset="0"/>
              </a:rPr>
              <a:t>Curriculum (RE)</a:t>
            </a:r>
          </a:p>
          <a:p>
            <a:pPr algn="ctr"/>
            <a:endParaRPr lang="en-GB" sz="1400" dirty="0">
              <a:latin typeface="Letter-join Plus 36" panose="02000505000000020003" pitchFamily="50" charset="0"/>
            </a:endParaRPr>
          </a:p>
          <a:p>
            <a:pPr algn="ctr"/>
            <a:r>
              <a:rPr lang="en-GB" sz="1400" dirty="0">
                <a:latin typeface="Letter-join Plus 36" panose="02000505000000020003" pitchFamily="50" charset="0"/>
              </a:rPr>
              <a:t>This half term in Year 4, our R.E. enquiry question will be:</a:t>
            </a:r>
          </a:p>
          <a:p>
            <a:pPr algn="ctr"/>
            <a:r>
              <a:rPr lang="en-GB" sz="1400" b="1" dirty="0">
                <a:latin typeface="Letter-join Plus 36" panose="02000505000000020003" pitchFamily="50" charset="0"/>
              </a:rPr>
              <a:t> “How do people show commitment to God?’</a:t>
            </a:r>
          </a:p>
          <a:p>
            <a:pPr algn="ctr"/>
            <a:r>
              <a:rPr lang="en-GB" sz="1400" dirty="0">
                <a:latin typeface="Letter-join Plus 36" panose="02000505000000020003" pitchFamily="50" charset="0"/>
              </a:rPr>
              <a:t>We will be exploring how special the relationship is between Jews and God and the best way the Jews can show commitment to God. We will also explore the significant parts of the Nativity story for Christians today.</a:t>
            </a:r>
          </a:p>
          <a:p>
            <a:pPr algn="ctr"/>
            <a:endParaRPr lang="en-GB" sz="1400" dirty="0"/>
          </a:p>
        </p:txBody>
      </p:sp>
      <p:sp>
        <p:nvSpPr>
          <p:cNvPr id="16" name="Rectangle 15">
            <a:extLst>
              <a:ext uri="{FF2B5EF4-FFF2-40B4-BE49-F238E27FC236}">
                <a16:creationId xmlns:a16="http://schemas.microsoft.com/office/drawing/2014/main" id="{0089D308-D0D8-60AC-1FB6-F1A9ABDED777}"/>
              </a:ext>
            </a:extLst>
          </p:cNvPr>
          <p:cNvSpPr/>
          <p:nvPr/>
        </p:nvSpPr>
        <p:spPr>
          <a:xfrm>
            <a:off x="8422236" y="167640"/>
            <a:ext cx="3685198" cy="2839968"/>
          </a:xfrm>
          <a:prstGeom prst="rect">
            <a:avLst/>
          </a:prstGeom>
          <a:noFill/>
          <a:ln w="571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a:extLst>
              <a:ext uri="{FF2B5EF4-FFF2-40B4-BE49-F238E27FC236}">
                <a16:creationId xmlns:a16="http://schemas.microsoft.com/office/drawing/2014/main" id="{11510186-7F4B-9ED7-D7EF-FE1F3FB77C72}"/>
              </a:ext>
            </a:extLst>
          </p:cNvPr>
          <p:cNvSpPr txBox="1"/>
          <p:nvPr/>
        </p:nvSpPr>
        <p:spPr>
          <a:xfrm>
            <a:off x="8394832" y="202628"/>
            <a:ext cx="3685198" cy="292387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dirty="0">
                <a:ln>
                  <a:noFill/>
                </a:ln>
                <a:solidFill>
                  <a:prstClr val="black"/>
                </a:solidFill>
                <a:effectLst/>
                <a:uLnTx/>
                <a:uFillTx/>
                <a:latin typeface="Letter-join Plus 36" panose="02000505000000020003" pitchFamily="50" charset="0"/>
                <a:ea typeface="+mn-ea"/>
                <a:cs typeface="+mn-cs"/>
              </a:rPr>
              <a:t>Maths</a:t>
            </a:r>
          </a:p>
          <a:p>
            <a:pPr algn="ctr">
              <a:defRPr/>
            </a:pPr>
            <a:r>
              <a:rPr lang="en-GB" sz="1400" dirty="0">
                <a:latin typeface="Letter-join Plus 36" panose="02000505000000020003" pitchFamily="50" charset="0"/>
              </a:rPr>
              <a:t>In </a:t>
            </a:r>
            <a:r>
              <a:rPr lang="en-GB" sz="1400" b="1" dirty="0">
                <a:latin typeface="Letter-join Plus 36" panose="02000505000000020003" pitchFamily="50" charset="0"/>
              </a:rPr>
              <a:t>Year 4 </a:t>
            </a:r>
            <a:r>
              <a:rPr lang="en-GB" sz="1400" dirty="0">
                <a:latin typeface="Letter-join Plus 36" panose="02000505000000020003" pitchFamily="50" charset="0"/>
              </a:rPr>
              <a:t>this term we will continue to  consolidate our previous maths learning every week. New learning will consist of place value, addition and subtraction. Please continue to support your child to practise their recall of all times tables up to 12 x 12. We will be using TT Rockstars aid this. Your child will be working through a plan of times tables which they need to learn. The ability to recall these facts more confidently will support your child in the </a:t>
            </a:r>
            <a:r>
              <a:rPr lang="en-GB" sz="1400" b="1" dirty="0">
                <a:latin typeface="Letter-join Plus 36" panose="02000505000000020003" pitchFamily="50" charset="0"/>
              </a:rPr>
              <a:t>statutory Multiplication Tables Check in June. </a:t>
            </a:r>
            <a:endParaRPr lang="en-GB" sz="1400" b="1" dirty="0">
              <a:solidFill>
                <a:schemeClr val="accent6">
                  <a:lumMod val="75000"/>
                </a:schemeClr>
              </a:solidFill>
              <a:latin typeface="Letter-join Plus 36" panose="02000505000000020003" pitchFamily="50"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1" i="0" u="sng" strike="noStrike" kern="1200" cap="none" spc="0" normalizeH="0" baseline="0" noProof="0" dirty="0">
              <a:ln>
                <a:noFill/>
              </a:ln>
              <a:solidFill>
                <a:prstClr val="black"/>
              </a:solidFill>
              <a:effectLst/>
              <a:uLnTx/>
              <a:uFillTx/>
              <a:latin typeface="Letter-join Plus 36" panose="02000505000000020003" pitchFamily="50" charset="0"/>
              <a:ea typeface="+mn-ea"/>
              <a:cs typeface="+mn-cs"/>
            </a:endParaRPr>
          </a:p>
        </p:txBody>
      </p:sp>
      <p:sp>
        <p:nvSpPr>
          <p:cNvPr id="19" name="Rectangle 18">
            <a:extLst>
              <a:ext uri="{FF2B5EF4-FFF2-40B4-BE49-F238E27FC236}">
                <a16:creationId xmlns:a16="http://schemas.microsoft.com/office/drawing/2014/main" id="{F44CCDA3-2546-0B15-439C-EAABF40CC0AF}"/>
              </a:ext>
            </a:extLst>
          </p:cNvPr>
          <p:cNvSpPr/>
          <p:nvPr/>
        </p:nvSpPr>
        <p:spPr>
          <a:xfrm>
            <a:off x="8394831" y="3157272"/>
            <a:ext cx="3712603" cy="1473843"/>
          </a:xfrm>
          <a:prstGeom prst="rect">
            <a:avLst/>
          </a:prstGeom>
          <a:noFill/>
          <a:ln w="571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04A4B02A-1887-DDAD-8302-72B2F226A761}"/>
              </a:ext>
            </a:extLst>
          </p:cNvPr>
          <p:cNvSpPr txBox="1"/>
          <p:nvPr/>
        </p:nvSpPr>
        <p:spPr>
          <a:xfrm>
            <a:off x="8338847" y="3112658"/>
            <a:ext cx="3797167" cy="1631216"/>
          </a:xfrm>
          <a:prstGeom prst="rect">
            <a:avLst/>
          </a:prstGeom>
          <a:noFill/>
          <a:ln>
            <a:no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dirty="0">
                <a:ln>
                  <a:noFill/>
                </a:ln>
                <a:solidFill>
                  <a:prstClr val="black"/>
                </a:solidFill>
                <a:effectLst/>
                <a:uLnTx/>
                <a:uFillTx/>
                <a:latin typeface="Letter-join Plus 36" panose="02000505000000020003" pitchFamily="50" charset="0"/>
                <a:ea typeface="+mn-ea"/>
                <a:cs typeface="+mn-cs"/>
              </a:rPr>
              <a:t>Science</a:t>
            </a:r>
          </a:p>
          <a:p>
            <a:pPr algn="ctr"/>
            <a:r>
              <a:rPr lang="en-GB" sz="1400" dirty="0">
                <a:latin typeface="Letter-join Plus 36" panose="02000505000000020003" pitchFamily="50" charset="0"/>
              </a:rPr>
              <a:t>This half term Year 4 will learn about </a:t>
            </a:r>
            <a:r>
              <a:rPr lang="en-GB" sz="1400" b="1" dirty="0">
                <a:latin typeface="Letter-join Plus 36" panose="02000505000000020003" pitchFamily="50" charset="0"/>
              </a:rPr>
              <a:t>‘Solids, Liquids and Gases</a:t>
            </a:r>
            <a:r>
              <a:rPr lang="en-GB" sz="1400" dirty="0">
                <a:latin typeface="Letter-join Plus 36" panose="02000505000000020003" pitchFamily="50" charset="0"/>
              </a:rPr>
              <a:t>’ We will investigate their individual properties. As well as looking at evaporation and condensation. We will also find out about the water cycle.</a:t>
            </a:r>
          </a:p>
          <a:p>
            <a:pPr algn="ctr"/>
            <a:r>
              <a:rPr lang="en-GB" sz="1400" dirty="0">
                <a:latin typeface="Letter-join Plus 36" panose="02000505000000020003" pitchFamily="50" charset="0"/>
              </a:rPr>
              <a:t>.</a:t>
            </a:r>
          </a:p>
        </p:txBody>
      </p:sp>
      <p:pic>
        <p:nvPicPr>
          <p:cNvPr id="24" name="Picture 23" descr="Middlethorpe Primary Academy">
            <a:extLst>
              <a:ext uri="{FF2B5EF4-FFF2-40B4-BE49-F238E27FC236}">
                <a16:creationId xmlns:a16="http://schemas.microsoft.com/office/drawing/2014/main" id="{764964ED-19AD-8E6A-9EB6-B928299BEC0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18897" y="6057657"/>
            <a:ext cx="603917" cy="528451"/>
          </a:xfrm>
          <a:prstGeom prst="rect">
            <a:avLst/>
          </a:prstGeom>
          <a:noFill/>
          <a:ln>
            <a:noFill/>
          </a:ln>
        </p:spPr>
      </p:pic>
      <p:sp>
        <p:nvSpPr>
          <p:cNvPr id="25" name="Rectangle 24">
            <a:extLst>
              <a:ext uri="{FF2B5EF4-FFF2-40B4-BE49-F238E27FC236}">
                <a16:creationId xmlns:a16="http://schemas.microsoft.com/office/drawing/2014/main" id="{83C26D13-F52F-C458-8F85-5E41B68A0421}"/>
              </a:ext>
            </a:extLst>
          </p:cNvPr>
          <p:cNvSpPr/>
          <p:nvPr/>
        </p:nvSpPr>
        <p:spPr>
          <a:xfrm>
            <a:off x="8377349" y="4811823"/>
            <a:ext cx="3712603" cy="1888177"/>
          </a:xfrm>
          <a:prstGeom prst="rect">
            <a:avLst/>
          </a:prstGeom>
          <a:noFill/>
          <a:ln w="571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a:extLst>
              <a:ext uri="{FF2B5EF4-FFF2-40B4-BE49-F238E27FC236}">
                <a16:creationId xmlns:a16="http://schemas.microsoft.com/office/drawing/2014/main" id="{135BCC0F-DD73-9D2C-FB0D-584E782CD710}"/>
              </a:ext>
            </a:extLst>
          </p:cNvPr>
          <p:cNvSpPr txBox="1"/>
          <p:nvPr/>
        </p:nvSpPr>
        <p:spPr>
          <a:xfrm>
            <a:off x="8338847" y="4914508"/>
            <a:ext cx="3685198" cy="1631216"/>
          </a:xfrm>
          <a:prstGeom prst="rect">
            <a:avLst/>
          </a:prstGeom>
          <a:noFill/>
        </p:spPr>
        <p:txBody>
          <a:bodyPr wrap="square">
            <a:spAutoFit/>
          </a:bodyPr>
          <a:lstStyle/>
          <a:p>
            <a:pPr algn="ctr"/>
            <a:r>
              <a:rPr lang="en-GB" sz="1600" b="1" u="sng" dirty="0">
                <a:latin typeface="Letter-join Plus 36" panose="02000505000000020003" pitchFamily="50" charset="0"/>
              </a:rPr>
              <a:t>Reading</a:t>
            </a:r>
            <a:endParaRPr lang="en-GB" sz="2000" b="1" u="sng" dirty="0">
              <a:latin typeface="Letter-join Plus 36" panose="02000505000000020003" pitchFamily="50" charset="0"/>
            </a:endParaRPr>
          </a:p>
          <a:p>
            <a:pPr algn="ctr">
              <a:tabLst>
                <a:tab pos="177800" algn="l"/>
              </a:tabLst>
            </a:pPr>
            <a:r>
              <a:rPr lang="en-GB" sz="1400" dirty="0">
                <a:latin typeface="Letter-join Plus 36" panose="02000505000000020003" pitchFamily="50" charset="0"/>
              </a:rPr>
              <a:t>Please continue to share the love of books with your child. Encourage them to read/share books at least 5 times per week. This should be recorded on one page per week of the Reading Record with a comment and appropriate details. We will be checking reading records </a:t>
            </a:r>
            <a:r>
              <a:rPr lang="en-GB" sz="1400" b="1" dirty="0">
                <a:latin typeface="Letter-join Plus 36" panose="02000505000000020003" pitchFamily="50" charset="0"/>
              </a:rPr>
              <a:t>every</a:t>
            </a:r>
            <a:r>
              <a:rPr lang="en-GB" sz="1400" dirty="0">
                <a:latin typeface="Letter-join Plus 36" panose="02000505000000020003" pitchFamily="50" charset="0"/>
              </a:rPr>
              <a:t> </a:t>
            </a:r>
            <a:r>
              <a:rPr lang="en-GB" sz="1400" b="1" dirty="0">
                <a:latin typeface="Letter-join Plus 36" panose="02000505000000020003" pitchFamily="50" charset="0"/>
              </a:rPr>
              <a:t>Monday.</a:t>
            </a:r>
          </a:p>
        </p:txBody>
      </p:sp>
      <p:sp>
        <p:nvSpPr>
          <p:cNvPr id="28" name="Rectangle 27">
            <a:extLst>
              <a:ext uri="{FF2B5EF4-FFF2-40B4-BE49-F238E27FC236}">
                <a16:creationId xmlns:a16="http://schemas.microsoft.com/office/drawing/2014/main" id="{7BE86795-290F-CF66-4263-73A6CBF5EC86}"/>
              </a:ext>
            </a:extLst>
          </p:cNvPr>
          <p:cNvSpPr/>
          <p:nvPr/>
        </p:nvSpPr>
        <p:spPr>
          <a:xfrm>
            <a:off x="4568020" y="4170588"/>
            <a:ext cx="3712603" cy="970579"/>
          </a:xfrm>
          <a:prstGeom prst="rect">
            <a:avLst/>
          </a:prstGeom>
          <a:noFill/>
          <a:ln w="571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a:extLst>
              <a:ext uri="{FF2B5EF4-FFF2-40B4-BE49-F238E27FC236}">
                <a16:creationId xmlns:a16="http://schemas.microsoft.com/office/drawing/2014/main" id="{D024FCF3-600D-F0AC-0597-F3E2872A06EA}"/>
              </a:ext>
            </a:extLst>
          </p:cNvPr>
          <p:cNvSpPr txBox="1"/>
          <p:nvPr/>
        </p:nvSpPr>
        <p:spPr>
          <a:xfrm>
            <a:off x="4634398" y="4198960"/>
            <a:ext cx="3685198" cy="769441"/>
          </a:xfrm>
          <a:prstGeom prst="rect">
            <a:avLst/>
          </a:prstGeom>
          <a:noFill/>
        </p:spPr>
        <p:txBody>
          <a:bodyPr wrap="square">
            <a:spAutoFit/>
          </a:bodyPr>
          <a:lstStyle/>
          <a:p>
            <a:pPr algn="ctr"/>
            <a:r>
              <a:rPr kumimoji="0" lang="en-GB" sz="1600" b="1" i="0" u="sng" strike="noStrike" kern="1200" cap="none" spc="0" normalizeH="0" baseline="0" noProof="0" dirty="0">
                <a:ln>
                  <a:noFill/>
                </a:ln>
                <a:solidFill>
                  <a:prstClr val="black"/>
                </a:solidFill>
                <a:effectLst/>
                <a:uLnTx/>
                <a:uFillTx/>
                <a:latin typeface="Letter-join Plus 36" panose="02000505000000020003" pitchFamily="50" charset="0"/>
                <a:ea typeface="+mn-ea"/>
                <a:cs typeface="+mn-cs"/>
              </a:rPr>
              <a:t>Learning Outcome</a:t>
            </a:r>
          </a:p>
          <a:p>
            <a:pPr algn="ctr"/>
            <a:r>
              <a:rPr kumimoji="0" lang="en-GB" sz="1400" i="0" u="none" strike="noStrike" kern="1200" cap="none" spc="0" normalizeH="0" baseline="0" noProof="0" dirty="0">
                <a:ln>
                  <a:noFill/>
                </a:ln>
                <a:solidFill>
                  <a:prstClr val="black"/>
                </a:solidFill>
                <a:effectLst/>
                <a:uLnTx/>
                <a:uFillTx/>
                <a:latin typeface="Letter-join Plus 36" panose="02000505000000020003" pitchFamily="50" charset="0"/>
              </a:rPr>
              <a:t>After this unit of RE learning, children will produce a report to demonstrate all that they have learnt.</a:t>
            </a:r>
          </a:p>
        </p:txBody>
      </p:sp>
      <p:sp>
        <p:nvSpPr>
          <p:cNvPr id="31" name="Rectangle 30">
            <a:extLst>
              <a:ext uri="{FF2B5EF4-FFF2-40B4-BE49-F238E27FC236}">
                <a16:creationId xmlns:a16="http://schemas.microsoft.com/office/drawing/2014/main" id="{C8A0AB1E-5BEB-BFCE-A9AB-21BE73F352E2}"/>
              </a:ext>
            </a:extLst>
          </p:cNvPr>
          <p:cNvSpPr/>
          <p:nvPr/>
        </p:nvSpPr>
        <p:spPr>
          <a:xfrm>
            <a:off x="4568020" y="5394482"/>
            <a:ext cx="3712603" cy="1305518"/>
          </a:xfrm>
          <a:prstGeom prst="rect">
            <a:avLst/>
          </a:prstGeom>
          <a:noFill/>
          <a:ln w="571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a:extLst>
              <a:ext uri="{FF2B5EF4-FFF2-40B4-BE49-F238E27FC236}">
                <a16:creationId xmlns:a16="http://schemas.microsoft.com/office/drawing/2014/main" id="{A403C5F5-B01A-8D80-71A4-A6E0C041B88F}"/>
              </a:ext>
            </a:extLst>
          </p:cNvPr>
          <p:cNvSpPr txBox="1"/>
          <p:nvPr/>
        </p:nvSpPr>
        <p:spPr>
          <a:xfrm>
            <a:off x="4634398" y="5422854"/>
            <a:ext cx="3685198" cy="1200329"/>
          </a:xfrm>
          <a:prstGeom prst="rect">
            <a:avLst/>
          </a:prstGeom>
          <a:noFill/>
        </p:spPr>
        <p:txBody>
          <a:bodyPr wrap="square">
            <a:spAutoFit/>
          </a:bodyPr>
          <a:lstStyle/>
          <a:p>
            <a:pPr algn="ctr"/>
            <a:r>
              <a:rPr kumimoji="0" lang="en-GB" sz="1600" b="1" i="0" u="sng" strike="noStrike" kern="1200" cap="none" spc="0" normalizeH="0" baseline="0" noProof="0" dirty="0">
                <a:ln>
                  <a:noFill/>
                </a:ln>
                <a:solidFill>
                  <a:prstClr val="black"/>
                </a:solidFill>
                <a:effectLst/>
                <a:uLnTx/>
                <a:uFillTx/>
                <a:latin typeface="Letter-join Plus 36" panose="02000505000000020003" pitchFamily="50" charset="0"/>
                <a:ea typeface="+mn-ea"/>
                <a:cs typeface="+mn-cs"/>
              </a:rPr>
              <a:t>Homework</a:t>
            </a:r>
          </a:p>
          <a:p>
            <a:pPr algn="ctr"/>
            <a:r>
              <a:rPr lang="en-GB" sz="1400" dirty="0">
                <a:solidFill>
                  <a:prstClr val="black"/>
                </a:solidFill>
                <a:latin typeface="Letter-join Plus 36" panose="02000505000000020003" pitchFamily="50" charset="0"/>
              </a:rPr>
              <a:t>The children will be given a different homework menu each term based on our topic. They can choose one of the activities to complete each week. Homework books will  be checked </a:t>
            </a:r>
            <a:r>
              <a:rPr lang="en-GB" sz="1400" b="1" dirty="0">
                <a:solidFill>
                  <a:prstClr val="black"/>
                </a:solidFill>
                <a:latin typeface="Letter-join Plus 36" panose="02000505000000020003" pitchFamily="50" charset="0"/>
              </a:rPr>
              <a:t>every Monday.</a:t>
            </a:r>
            <a:endParaRPr kumimoji="0" lang="en-GB" sz="1400" b="1" i="0" strike="noStrike" kern="1200" cap="none" spc="0" normalizeH="0" baseline="0" noProof="0" dirty="0">
              <a:ln>
                <a:noFill/>
              </a:ln>
              <a:solidFill>
                <a:prstClr val="black"/>
              </a:solidFill>
              <a:effectLst/>
              <a:uLnTx/>
              <a:uFillTx/>
              <a:latin typeface="Letter-join Plus 36" panose="02000505000000020003" pitchFamily="50" charset="0"/>
              <a:ea typeface="+mn-ea"/>
              <a:cs typeface="+mn-cs"/>
            </a:endParaRPr>
          </a:p>
        </p:txBody>
      </p:sp>
    </p:spTree>
    <p:extLst>
      <p:ext uri="{BB962C8B-B14F-4D97-AF65-F5344CB8AC3E}">
        <p14:creationId xmlns:p14="http://schemas.microsoft.com/office/powerpoint/2010/main" val="27299417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CE2A7EDF09AA4D8123CD991C4270FB" ma:contentTypeVersion="16" ma:contentTypeDescription="Create a new document." ma:contentTypeScope="" ma:versionID="a3fd73155f0bb5bb58c4ea87adaf8d34">
  <xsd:schema xmlns:xsd="http://www.w3.org/2001/XMLSchema" xmlns:xs="http://www.w3.org/2001/XMLSchema" xmlns:p="http://schemas.microsoft.com/office/2006/metadata/properties" xmlns:ns2="fbfaf87b-7bdd-4c4f-a8f3-ec676afede73" xmlns:ns3="597c8b6c-d28d-4116-9221-2285f0b83890" targetNamespace="http://schemas.microsoft.com/office/2006/metadata/properties" ma:root="true" ma:fieldsID="c3e555ff7abf25d16cdb895e195e527e" ns2:_="" ns3:_="">
    <xsd:import namespace="fbfaf87b-7bdd-4c4f-a8f3-ec676afede73"/>
    <xsd:import namespace="597c8b6c-d28d-4116-9221-2285f0b83890"/>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2:MediaServiceObjectDetectorVersions" minOccurs="0"/>
                <xsd:element ref="ns3:SharedWithUsers" minOccurs="0"/>
                <xsd:element ref="ns3:SharedWithDetail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faf87b-7bdd-4c4f-a8f3-ec676afede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ee90a1c-6484-4b97-8607-00254b61cbd0"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ObjectDetectorVersions" ma:index="19"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97c8b6c-d28d-4116-9221-2285f0b8389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9d1ace9-3a31-4726-8f57-0b105f78182c}" ma:internalName="TaxCatchAll" ma:showField="CatchAllData" ma:web="597c8b6c-d28d-4116-9221-2285f0b83890">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bfaf87b-7bdd-4c4f-a8f3-ec676afede73">
      <Terms xmlns="http://schemas.microsoft.com/office/infopath/2007/PartnerControls"/>
    </lcf76f155ced4ddcb4097134ff3c332f>
    <TaxCatchAll xmlns="597c8b6c-d28d-4116-9221-2285f0b83890" xsi:nil="true"/>
  </documentManagement>
</p:properties>
</file>

<file path=customXml/itemProps1.xml><?xml version="1.0" encoding="utf-8"?>
<ds:datastoreItem xmlns:ds="http://schemas.openxmlformats.org/officeDocument/2006/customXml" ds:itemID="{2B9381DC-C001-44BC-8725-502F3270A495}"/>
</file>

<file path=customXml/itemProps2.xml><?xml version="1.0" encoding="utf-8"?>
<ds:datastoreItem xmlns:ds="http://schemas.openxmlformats.org/officeDocument/2006/customXml" ds:itemID="{F1913C67-C051-4AC7-A3C5-B64F6CB09040}">
  <ds:schemaRefs>
    <ds:schemaRef ds:uri="http://schemas.microsoft.com/sharepoint/v3/contenttype/forms"/>
  </ds:schemaRefs>
</ds:datastoreItem>
</file>

<file path=customXml/itemProps3.xml><?xml version="1.0" encoding="utf-8"?>
<ds:datastoreItem xmlns:ds="http://schemas.openxmlformats.org/officeDocument/2006/customXml" ds:itemID="{0EA26C4C-2CCB-4455-A0CE-40EF7887C453}">
  <ds:schemaRefs>
    <ds:schemaRef ds:uri="http://schemas.openxmlformats.org/package/2006/metadata/core-properties"/>
    <ds:schemaRef ds:uri="http://purl.org/dc/terms/"/>
    <ds:schemaRef ds:uri="597c8b6c-d28d-4116-9221-2285f0b83890"/>
    <ds:schemaRef ds:uri="http://purl.org/dc/dcmitype/"/>
    <ds:schemaRef ds:uri="http://www.w3.org/XML/1998/namespace"/>
    <ds:schemaRef ds:uri="fbfaf87b-7bdd-4c4f-a8f3-ec676afede73"/>
    <ds:schemaRef ds:uri="http://schemas.microsoft.com/office/2006/documentManagement/types"/>
    <ds:schemaRef ds:uri="http://purl.org/dc/elements/1.1/"/>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481</TotalTime>
  <Words>530</Words>
  <Application>Microsoft Office PowerPoint</Application>
  <PresentationFormat>Widescreen</PresentationFormat>
  <Paragraphs>32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Letter-join Plus 36</vt:lpstr>
      <vt:lpstr>Office Theme</vt:lpstr>
      <vt:lpstr>PowerPoint Presentation</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Booth, Rachel</dc:creator>
  <cp:lastModifiedBy>C Williams (MT)</cp:lastModifiedBy>
  <cp:revision>53</cp:revision>
  <dcterms:created xsi:type="dcterms:W3CDTF">2020-03-31T10:05:01Z</dcterms:created>
  <dcterms:modified xsi:type="dcterms:W3CDTF">2025-11-19T11:48:00Z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0x01010056CE2A7EDF09AA4D8123CD991C4270FB</vt:lpwstr>
  </property>
  <property fmtid="{D5CDD505-2E9C-101B-9397-08002B2CF9AE}" pid="3" name="MediaServiceImageTags">
    <vt:lpwstr/>
  </property>
</Properties>
</file>