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9AF0"/>
    <a:srgbClr val="F826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24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16/06/2022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16/06/2022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16/06/2022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16/06/2022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16/06/2022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16/06/2022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16/06/2022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16/06/2022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007" y="133149"/>
            <a:ext cx="11712633" cy="789564"/>
          </a:xfrm>
        </p:spPr>
        <p:txBody>
          <a:bodyPr>
            <a:normAutofit fontScale="90000"/>
          </a:bodyPr>
          <a:lstStyle/>
          <a:p>
            <a:r>
              <a:rPr lang="en-GB" sz="5300" b="1" dirty="0">
                <a:solidFill>
                  <a:srgbClr val="00B0F0"/>
                </a:solidFill>
              </a:rPr>
              <a:t>DESIGN TECHNOLOGY</a:t>
            </a:r>
            <a:r>
              <a:rPr lang="en-GB" sz="4400" dirty="0">
                <a:solidFill>
                  <a:srgbClr val="00B0F0"/>
                </a:solidFill>
              </a:rPr>
              <a:t> </a:t>
            </a:r>
            <a:r>
              <a:rPr lang="en-GB" sz="4900" dirty="0">
                <a:solidFill>
                  <a:srgbClr val="00B0F0"/>
                </a:solidFill>
              </a:rPr>
              <a:t>AT MIDDLETHORPE</a:t>
            </a:r>
          </a:p>
        </p:txBody>
      </p:sp>
      <p:sp>
        <p:nvSpPr>
          <p:cNvPr id="6" name="TextBox 5"/>
          <p:cNvSpPr txBox="1"/>
          <p:nvPr/>
        </p:nvSpPr>
        <p:spPr>
          <a:xfrm>
            <a:off x="264820" y="1021272"/>
            <a:ext cx="2892997" cy="2723823"/>
          </a:xfrm>
          <a:prstGeom prst="rect">
            <a:avLst/>
          </a:prstGeom>
          <a:solidFill>
            <a:srgbClr val="00B0F0"/>
          </a:solidFill>
          <a:ln>
            <a:solidFill>
              <a:srgbClr val="00B0F0"/>
            </a:solidFill>
          </a:ln>
        </p:spPr>
        <p:txBody>
          <a:bodyPr wrap="square" rtlCol="0">
            <a:spAutoFit/>
          </a:bodyPr>
          <a:lstStyle/>
          <a:p>
            <a:r>
              <a:rPr lang="en-GB" sz="1900" dirty="0"/>
              <a:t>Our design technology curriculum aims to inspire children to combine their creativity with judgement. To value the design, make and evaluate process when creating functional products with users and practical purposes in mind.</a:t>
            </a:r>
          </a:p>
        </p:txBody>
      </p:sp>
      <p:sp>
        <p:nvSpPr>
          <p:cNvPr id="7" name="TextBox 6"/>
          <p:cNvSpPr txBox="1"/>
          <p:nvPr/>
        </p:nvSpPr>
        <p:spPr>
          <a:xfrm>
            <a:off x="3232463" y="1021272"/>
            <a:ext cx="3159006" cy="2708434"/>
          </a:xfrm>
          <a:prstGeom prst="rect">
            <a:avLst/>
          </a:prstGeom>
          <a:noFill/>
          <a:ln w="25400">
            <a:solidFill>
              <a:srgbClr val="00B0F0"/>
            </a:solidFill>
            <a:prstDash val="sysDash"/>
          </a:ln>
        </p:spPr>
        <p:txBody>
          <a:bodyPr wrap="square" rtlCol="0">
            <a:spAutoFit/>
          </a:bodyPr>
          <a:lstStyle/>
          <a:p>
            <a:pPr algn="ctr"/>
            <a:r>
              <a:rPr lang="en-GB" sz="1500" b="1" dirty="0"/>
              <a:t>Big Ideas</a:t>
            </a:r>
          </a:p>
          <a:p>
            <a:pPr algn="ctr"/>
            <a:endParaRPr lang="en-GB" sz="1500" b="1" dirty="0"/>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Investigate and Evaluate </a:t>
            </a:r>
            <a:r>
              <a:rPr lang="en-GB" sz="1400" dirty="0"/>
              <a:t>existing products are explored to inspire ideas and find out about D&amp;T in the wider world.</a:t>
            </a:r>
          </a:p>
          <a:p>
            <a:pPr marL="285750" indent="-285750">
              <a:buFont typeface="Arial" panose="020B0604020202020204" pitchFamily="34" charset="0"/>
              <a:buChar char="•"/>
            </a:pPr>
            <a:r>
              <a:rPr lang="en-GB" sz="1400" b="1" dirty="0"/>
              <a:t>Focussed Tasks </a:t>
            </a:r>
            <a:r>
              <a:rPr lang="en-GB" sz="1400" dirty="0"/>
              <a:t>to learn specific skills and technical knowledge to both design and make.</a:t>
            </a:r>
            <a:endParaRPr lang="en-GB" dirty="0"/>
          </a:p>
          <a:p>
            <a:pPr marL="285750" indent="-285750">
              <a:buFont typeface="Arial" panose="020B0604020202020204" pitchFamily="34" charset="0"/>
              <a:buChar char="•"/>
            </a:pPr>
            <a:r>
              <a:rPr lang="en-GB" sz="1400" b="1" dirty="0"/>
              <a:t>Design, Make and Evaluate </a:t>
            </a:r>
            <a:r>
              <a:rPr lang="en-GB" sz="1400" dirty="0"/>
              <a:t>where children create functional products</a:t>
            </a:r>
            <a:endParaRPr lang="en-GB" sz="1400" i="1" dirty="0"/>
          </a:p>
        </p:txBody>
      </p:sp>
      <p:sp>
        <p:nvSpPr>
          <p:cNvPr id="10" name="TextBox 9"/>
          <p:cNvSpPr txBox="1"/>
          <p:nvPr/>
        </p:nvSpPr>
        <p:spPr>
          <a:xfrm>
            <a:off x="6464927" y="1021272"/>
            <a:ext cx="5513713" cy="2646878"/>
          </a:xfrm>
          <a:prstGeom prst="rect">
            <a:avLst/>
          </a:prstGeom>
          <a:noFill/>
          <a:ln w="25400">
            <a:solidFill>
              <a:srgbClr val="00B0F0"/>
            </a:solidFill>
            <a:prstDash val="sysDash"/>
          </a:ln>
        </p:spPr>
        <p:txBody>
          <a:bodyPr wrap="square" rtlCol="0">
            <a:spAutoFit/>
          </a:bodyPr>
          <a:lstStyle/>
          <a:p>
            <a:pPr algn="ctr"/>
            <a:r>
              <a:rPr lang="en-GB" b="1" dirty="0"/>
              <a:t>Content and Sequencing</a:t>
            </a:r>
          </a:p>
          <a:p>
            <a:pPr algn="ctr"/>
            <a:endParaRPr lang="en-GB" sz="1200" b="1" dirty="0"/>
          </a:p>
          <a:p>
            <a:pPr marL="285750" indent="-285750">
              <a:buFont typeface="Arial" panose="020B0604020202020204" pitchFamily="34" charset="0"/>
              <a:buChar char="•"/>
            </a:pPr>
            <a:r>
              <a:rPr lang="en-GB" sz="1000" dirty="0"/>
              <a:t>3 projects every year (I project each term)</a:t>
            </a:r>
          </a:p>
          <a:p>
            <a:pPr marL="285750" indent="-285750">
              <a:buFont typeface="Arial" panose="020B0604020202020204" pitchFamily="34" charset="0"/>
              <a:buChar char="•"/>
            </a:pPr>
            <a:r>
              <a:rPr lang="en-GB" sz="1000" dirty="0"/>
              <a:t>Content of the National curriculum and to ensure our children have an accurate understanding of design and technology of the world in which they live.</a:t>
            </a:r>
            <a:endParaRPr lang="en-GB" sz="1000" b="1" dirty="0"/>
          </a:p>
          <a:p>
            <a:endParaRPr lang="en-GB" sz="1000" b="1" dirty="0"/>
          </a:p>
          <a:p>
            <a:r>
              <a:rPr lang="en-GB" sz="1000" b="1" dirty="0"/>
              <a:t>D&amp;T studies in KS1 </a:t>
            </a:r>
          </a:p>
          <a:p>
            <a:pPr marL="171450" indent="-171450">
              <a:buFont typeface="Arial" panose="020B0604020202020204" pitchFamily="34" charset="0"/>
              <a:buChar char="•"/>
            </a:pPr>
            <a:r>
              <a:rPr lang="en-GB" sz="1000" dirty="0"/>
              <a:t>Y1 </a:t>
            </a:r>
            <a:r>
              <a:rPr lang="en-GB" sz="900" b="1" dirty="0"/>
              <a:t>Mechanisms</a:t>
            </a:r>
            <a:r>
              <a:rPr lang="en-GB" sz="1000" dirty="0"/>
              <a:t> </a:t>
            </a:r>
            <a:r>
              <a:rPr lang="en-GB" sz="800" dirty="0"/>
              <a:t>– wheels and </a:t>
            </a:r>
            <a:r>
              <a:rPr lang="en-GB" sz="800" dirty="0" smtClean="0"/>
              <a:t>axles, </a:t>
            </a:r>
            <a:r>
              <a:rPr lang="en-GB" sz="1000" b="1" dirty="0"/>
              <a:t>Structures</a:t>
            </a:r>
            <a:r>
              <a:rPr lang="en-GB" sz="1000" dirty="0"/>
              <a:t> </a:t>
            </a:r>
            <a:r>
              <a:rPr lang="en-GB" sz="800" dirty="0"/>
              <a:t>– freestanding </a:t>
            </a:r>
            <a:r>
              <a:rPr lang="en-GB" sz="800" dirty="0" smtClean="0"/>
              <a:t>structures, </a:t>
            </a:r>
            <a:r>
              <a:rPr lang="en-GB" sz="1000" b="1" dirty="0"/>
              <a:t>Food</a:t>
            </a:r>
            <a:r>
              <a:rPr lang="en-GB" sz="1000" dirty="0"/>
              <a:t> </a:t>
            </a:r>
            <a:r>
              <a:rPr lang="en-GB" sz="800" dirty="0"/>
              <a:t>– preparing fruits and vegetables</a:t>
            </a:r>
            <a:endParaRPr lang="en-GB" sz="800" dirty="0"/>
          </a:p>
          <a:p>
            <a:pPr marL="171450" indent="-171450">
              <a:buFont typeface="Arial" panose="020B0604020202020204" pitchFamily="34" charset="0"/>
              <a:buChar char="•"/>
            </a:pPr>
            <a:r>
              <a:rPr lang="en-GB" sz="1000" dirty="0"/>
              <a:t>Y2 </a:t>
            </a:r>
            <a:r>
              <a:rPr lang="en-GB" sz="900" b="1" dirty="0"/>
              <a:t>Mechanisms</a:t>
            </a:r>
            <a:r>
              <a:rPr lang="en-GB" sz="1000" dirty="0"/>
              <a:t> </a:t>
            </a:r>
            <a:r>
              <a:rPr lang="en-GB" sz="800" dirty="0"/>
              <a:t>– sliders and </a:t>
            </a:r>
            <a:r>
              <a:rPr lang="en-GB" sz="800" dirty="0" smtClean="0"/>
              <a:t>levers,</a:t>
            </a:r>
            <a:r>
              <a:rPr lang="en-GB" sz="1000" dirty="0" smtClean="0"/>
              <a:t> </a:t>
            </a:r>
            <a:r>
              <a:rPr lang="en-GB" sz="900" b="1" dirty="0"/>
              <a:t>Textiles</a:t>
            </a:r>
            <a:r>
              <a:rPr lang="en-GB" sz="1000" dirty="0"/>
              <a:t>- </a:t>
            </a:r>
            <a:r>
              <a:rPr lang="en-GB" sz="800" dirty="0"/>
              <a:t>templates and </a:t>
            </a:r>
            <a:r>
              <a:rPr lang="en-GB" sz="800" dirty="0" smtClean="0"/>
              <a:t>joining, </a:t>
            </a:r>
            <a:r>
              <a:rPr lang="en-GB" sz="1000" b="1" dirty="0"/>
              <a:t>Food</a:t>
            </a:r>
            <a:r>
              <a:rPr lang="en-GB" sz="1000" dirty="0"/>
              <a:t> </a:t>
            </a:r>
            <a:r>
              <a:rPr lang="en-GB" sz="800" dirty="0"/>
              <a:t>– preparing fruits and vegetables</a:t>
            </a:r>
            <a:endParaRPr lang="en-GB" sz="800" dirty="0"/>
          </a:p>
          <a:p>
            <a:r>
              <a:rPr lang="en-GB" sz="1000" b="1" dirty="0"/>
              <a:t>D&amp;T studies in KS2 </a:t>
            </a:r>
          </a:p>
          <a:p>
            <a:pPr marL="171450" indent="-171450">
              <a:buFont typeface="Arial" panose="020B0604020202020204" pitchFamily="34" charset="0"/>
              <a:buChar char="•"/>
            </a:pPr>
            <a:r>
              <a:rPr lang="en-GB" sz="1000" dirty="0"/>
              <a:t>Y3 </a:t>
            </a:r>
            <a:r>
              <a:rPr lang="en-GB" sz="900" b="1" dirty="0"/>
              <a:t>Textiles </a:t>
            </a:r>
            <a:r>
              <a:rPr lang="en-GB" sz="800" dirty="0"/>
              <a:t>– templates and joining, </a:t>
            </a:r>
            <a:r>
              <a:rPr lang="en-GB" sz="900" b="1" dirty="0"/>
              <a:t>Structures –</a:t>
            </a:r>
            <a:r>
              <a:rPr lang="en-GB" sz="800" dirty="0"/>
              <a:t> shell structures,  </a:t>
            </a:r>
            <a:r>
              <a:rPr lang="en-GB" sz="900" b="1" dirty="0"/>
              <a:t>Food </a:t>
            </a:r>
            <a:r>
              <a:rPr lang="en-GB" sz="800" dirty="0"/>
              <a:t>– healthy ad varied diet.</a:t>
            </a:r>
            <a:endParaRPr lang="en-GB" sz="1000" dirty="0"/>
          </a:p>
          <a:p>
            <a:pPr marL="171450" indent="-171450">
              <a:buFont typeface="Arial" panose="020B0604020202020204" pitchFamily="34" charset="0"/>
              <a:buChar char="•"/>
            </a:pPr>
            <a:r>
              <a:rPr lang="en-GB" sz="1000" dirty="0"/>
              <a:t>Y4 </a:t>
            </a:r>
            <a:r>
              <a:rPr lang="en-GB" sz="900" b="1" dirty="0"/>
              <a:t>Mechanisms </a:t>
            </a:r>
            <a:r>
              <a:rPr lang="en-GB" sz="800" dirty="0"/>
              <a:t>– Levers and sliders, </a:t>
            </a:r>
            <a:r>
              <a:rPr lang="en-GB" sz="900" b="1" dirty="0"/>
              <a:t>Electrical Systems </a:t>
            </a:r>
            <a:r>
              <a:rPr lang="en-GB" sz="800" dirty="0"/>
              <a:t>– simple circuits and switches, </a:t>
            </a:r>
            <a:r>
              <a:rPr lang="en-GB" sz="900" b="1" dirty="0"/>
              <a:t>Textiles </a:t>
            </a:r>
            <a:r>
              <a:rPr lang="en-GB" sz="800" dirty="0"/>
              <a:t>– 2D shape to 3D product.</a:t>
            </a:r>
            <a:endParaRPr lang="en-GB" sz="1000" dirty="0"/>
          </a:p>
          <a:p>
            <a:pPr marL="171450" indent="-171450">
              <a:buFont typeface="Arial" panose="020B0604020202020204" pitchFamily="34" charset="0"/>
              <a:buChar char="•"/>
            </a:pPr>
            <a:r>
              <a:rPr lang="en-GB" sz="1000" dirty="0"/>
              <a:t>Y5 </a:t>
            </a:r>
            <a:r>
              <a:rPr lang="en-GB" sz="900" b="1" dirty="0"/>
              <a:t>Food </a:t>
            </a:r>
            <a:r>
              <a:rPr lang="en-GB" sz="800" dirty="0"/>
              <a:t>– celebrating cultures and seasonality, </a:t>
            </a:r>
            <a:r>
              <a:rPr lang="en-GB" sz="900" b="1" dirty="0"/>
              <a:t>Textiles – </a:t>
            </a:r>
            <a:r>
              <a:rPr lang="en-GB" sz="800" dirty="0"/>
              <a:t>combining shapes, </a:t>
            </a:r>
            <a:r>
              <a:rPr lang="en-GB" sz="900" b="1" dirty="0"/>
              <a:t>Structures –</a:t>
            </a:r>
            <a:r>
              <a:rPr lang="en-GB" sz="800" dirty="0"/>
              <a:t> frame structures.</a:t>
            </a:r>
            <a:endParaRPr lang="en-GB" sz="1000" dirty="0"/>
          </a:p>
          <a:p>
            <a:pPr marL="171450" indent="-171450">
              <a:buFont typeface="Arial" panose="020B0604020202020204" pitchFamily="34" charset="0"/>
              <a:buChar char="•"/>
            </a:pPr>
            <a:r>
              <a:rPr lang="en-GB" sz="1000"/>
              <a:t>Y6 </a:t>
            </a:r>
            <a:r>
              <a:rPr lang="en-GB" sz="1000" b="1"/>
              <a:t>Food </a:t>
            </a:r>
            <a:r>
              <a:rPr lang="en-GB" sz="900"/>
              <a:t>– celebrating cultures and seasonality</a:t>
            </a:r>
            <a:r>
              <a:rPr lang="en-GB" sz="800" smtClean="0"/>
              <a:t>, </a:t>
            </a:r>
            <a:r>
              <a:rPr lang="en-GB" sz="900" b="1" dirty="0"/>
              <a:t>Electrical Systems </a:t>
            </a:r>
            <a:r>
              <a:rPr lang="en-GB" sz="800" dirty="0"/>
              <a:t>complex switches and circuits, </a:t>
            </a:r>
            <a:r>
              <a:rPr lang="en-GB" sz="900" b="1" dirty="0"/>
              <a:t>Mechanical Systems – </a:t>
            </a:r>
            <a:r>
              <a:rPr lang="en-GB" sz="800" dirty="0"/>
              <a:t>pulleys and gears.</a:t>
            </a:r>
            <a:endParaRPr lang="en-GB" sz="1000" dirty="0"/>
          </a:p>
        </p:txBody>
      </p:sp>
      <p:sp>
        <p:nvSpPr>
          <p:cNvPr id="13" name="TextBox 12"/>
          <p:cNvSpPr txBox="1"/>
          <p:nvPr/>
        </p:nvSpPr>
        <p:spPr>
          <a:xfrm>
            <a:off x="266006" y="4002720"/>
            <a:ext cx="2891811" cy="2693045"/>
          </a:xfrm>
          <a:prstGeom prst="rect">
            <a:avLst/>
          </a:prstGeom>
          <a:noFill/>
          <a:ln w="25400">
            <a:solidFill>
              <a:srgbClr val="00B0F0"/>
            </a:solidFill>
            <a:prstDash val="sysDash"/>
          </a:ln>
        </p:spPr>
        <p:txBody>
          <a:bodyPr wrap="square" rtlCol="0">
            <a:spAutoFit/>
          </a:bodyPr>
          <a:lstStyle/>
          <a:p>
            <a:pPr algn="ctr"/>
            <a:r>
              <a:rPr lang="en-GB" b="1" dirty="0"/>
              <a:t>Links with English and Maths</a:t>
            </a:r>
            <a:endParaRPr lang="en-GB" sz="800" b="1" dirty="0"/>
          </a:p>
          <a:p>
            <a:pPr algn="ctr"/>
            <a:endParaRPr lang="en-GB" sz="800" dirty="0"/>
          </a:p>
          <a:p>
            <a:pPr algn="ctr"/>
            <a:endParaRPr lang="en-GB" sz="800" dirty="0"/>
          </a:p>
          <a:p>
            <a:pPr marL="285750" indent="-285750">
              <a:buFont typeface="Arial" panose="020B0604020202020204" pitchFamily="34" charset="0"/>
              <a:buChar char="•"/>
            </a:pPr>
            <a:r>
              <a:rPr lang="en-GB" sz="1300" dirty="0"/>
              <a:t>Every lesson is a reading lesson</a:t>
            </a:r>
          </a:p>
          <a:p>
            <a:pPr marL="285750" indent="-285750">
              <a:buFont typeface="Arial" panose="020B0604020202020204" pitchFamily="34" charset="0"/>
              <a:buChar char="•"/>
            </a:pPr>
            <a:r>
              <a:rPr lang="en-GB" sz="1300" dirty="0"/>
              <a:t>High quality texts chosen for English that may link or inspire design technology projects</a:t>
            </a:r>
          </a:p>
          <a:p>
            <a:pPr marL="285750" indent="-285750">
              <a:buFont typeface="Arial" panose="020B0604020202020204" pitchFamily="34" charset="0"/>
              <a:buChar char="•"/>
            </a:pPr>
            <a:r>
              <a:rPr lang="en-GB" sz="1300" dirty="0"/>
              <a:t>Expression of design ideas and evaluations, shared both orally and in written form</a:t>
            </a:r>
          </a:p>
          <a:p>
            <a:pPr marL="285750" indent="-285750">
              <a:buFont typeface="Arial" panose="020B0604020202020204" pitchFamily="34" charset="0"/>
              <a:buChar char="•"/>
            </a:pPr>
            <a:r>
              <a:rPr lang="en-GB" sz="1300" dirty="0"/>
              <a:t>Shape, position, accurate measure, sequencing.</a:t>
            </a:r>
          </a:p>
        </p:txBody>
      </p:sp>
      <p:sp>
        <p:nvSpPr>
          <p:cNvPr id="14" name="TextBox 13"/>
          <p:cNvSpPr txBox="1"/>
          <p:nvPr/>
        </p:nvSpPr>
        <p:spPr>
          <a:xfrm>
            <a:off x="6464927" y="4002720"/>
            <a:ext cx="2837694" cy="2769989"/>
          </a:xfrm>
          <a:prstGeom prst="rect">
            <a:avLst/>
          </a:prstGeom>
          <a:noFill/>
          <a:ln w="25400">
            <a:solidFill>
              <a:srgbClr val="00B0F0"/>
            </a:solidFill>
            <a:prstDash val="sysDash"/>
          </a:ln>
        </p:spPr>
        <p:txBody>
          <a:bodyPr wrap="square" rtlCol="0">
            <a:spAutoFit/>
          </a:bodyPr>
          <a:lstStyle/>
          <a:p>
            <a:pPr algn="ctr"/>
            <a:r>
              <a:rPr lang="en-GB" b="1" dirty="0"/>
              <a:t>Outcomes</a:t>
            </a:r>
            <a:endParaRPr lang="en-GB" sz="1400" b="1" dirty="0"/>
          </a:p>
          <a:p>
            <a:pPr algn="ctr"/>
            <a:endParaRPr lang="en-GB" sz="1300" b="1" dirty="0"/>
          </a:p>
          <a:p>
            <a:pPr marL="285750" indent="-285750">
              <a:buFont typeface="Arial" panose="020B0604020202020204" pitchFamily="34" charset="0"/>
              <a:buChar char="•"/>
            </a:pPr>
            <a:r>
              <a:rPr lang="en-GB" sz="1300" dirty="0"/>
              <a:t>All units begin with an exploration of existing products.</a:t>
            </a:r>
          </a:p>
          <a:p>
            <a:pPr marL="285750" indent="-285750">
              <a:buFont typeface="Arial" panose="020B0604020202020204" pitchFamily="34" charset="0"/>
              <a:buChar char="•"/>
            </a:pPr>
            <a:r>
              <a:rPr lang="en-GB" sz="1300" dirty="0"/>
              <a:t>Projects on a page is referred to and intentions shared.</a:t>
            </a:r>
          </a:p>
          <a:p>
            <a:pPr marL="285750" indent="-285750">
              <a:buFont typeface="Arial" panose="020B0604020202020204" pitchFamily="34" charset="0"/>
              <a:buChar char="•"/>
            </a:pPr>
            <a:r>
              <a:rPr lang="en-GB" sz="1300" dirty="0"/>
              <a:t>All children complete practise tasks and make possibly create prototypes.</a:t>
            </a:r>
          </a:p>
          <a:p>
            <a:pPr marL="285750" indent="-285750">
              <a:buFont typeface="Arial" panose="020B0604020202020204" pitchFamily="34" charset="0"/>
              <a:buChar char="•"/>
            </a:pPr>
            <a:r>
              <a:rPr lang="en-GB" sz="1300" dirty="0"/>
              <a:t>Designs are varied.</a:t>
            </a:r>
          </a:p>
          <a:p>
            <a:pPr marL="285750" indent="-285750">
              <a:buFont typeface="Arial" panose="020B0604020202020204" pitchFamily="34" charset="0"/>
              <a:buChar char="•"/>
            </a:pPr>
            <a:r>
              <a:rPr lang="en-GB" sz="1300" dirty="0"/>
              <a:t>End products are individual.</a:t>
            </a:r>
          </a:p>
          <a:p>
            <a:pPr marL="285750" indent="-285750">
              <a:buFont typeface="Arial" panose="020B0604020202020204" pitchFamily="34" charset="0"/>
              <a:buChar char="•"/>
            </a:pPr>
            <a:r>
              <a:rPr lang="en-GB" sz="1300" dirty="0"/>
              <a:t>End of unit product evaluation completed.</a:t>
            </a:r>
            <a:endParaRPr lang="en-GB" sz="800" dirty="0"/>
          </a:p>
        </p:txBody>
      </p:sp>
      <p:sp>
        <p:nvSpPr>
          <p:cNvPr id="15" name="TextBox 14"/>
          <p:cNvSpPr txBox="1"/>
          <p:nvPr/>
        </p:nvSpPr>
        <p:spPr>
          <a:xfrm>
            <a:off x="9367935" y="4002720"/>
            <a:ext cx="2610705" cy="2693045"/>
          </a:xfrm>
          <a:prstGeom prst="rect">
            <a:avLst/>
          </a:prstGeom>
          <a:noFill/>
          <a:ln w="25400">
            <a:solidFill>
              <a:srgbClr val="00B0F0"/>
            </a:solidFill>
            <a:prstDash val="sysDash"/>
          </a:ln>
        </p:spPr>
        <p:txBody>
          <a:bodyPr wrap="square" rtlCol="0">
            <a:spAutoFit/>
          </a:bodyPr>
          <a:lstStyle/>
          <a:p>
            <a:pPr algn="ctr"/>
            <a:r>
              <a:rPr lang="en-GB" b="1" dirty="0"/>
              <a:t>Support</a:t>
            </a:r>
          </a:p>
          <a:p>
            <a:pPr algn="ctr"/>
            <a:endParaRPr lang="en-GB" dirty="0"/>
          </a:p>
          <a:p>
            <a:r>
              <a:rPr lang="en-GB" sz="1300" dirty="0"/>
              <a:t>Everyone has access to the Design &amp; Technology National Curriculum.</a:t>
            </a:r>
          </a:p>
          <a:p>
            <a:endParaRPr lang="en-GB" sz="1300" dirty="0"/>
          </a:p>
          <a:p>
            <a:r>
              <a:rPr lang="en-GB" sz="1300" dirty="0"/>
              <a:t>Support is provided for those learners who require it.</a:t>
            </a:r>
          </a:p>
          <a:p>
            <a:endParaRPr lang="en-GB" sz="1300" dirty="0"/>
          </a:p>
          <a:p>
            <a:r>
              <a:rPr lang="en-GB" sz="1300" dirty="0"/>
              <a:t>Considerations is given for learners who grasp concepts more rapidly.</a:t>
            </a:r>
            <a:endParaRPr lang="en-GB" sz="800" dirty="0"/>
          </a:p>
          <a:p>
            <a:endParaRPr lang="en-GB" sz="800" dirty="0"/>
          </a:p>
          <a:p>
            <a:endParaRPr lang="en-GB" sz="800" dirty="0"/>
          </a:p>
          <a:p>
            <a:endParaRPr lang="en-GB" sz="1300" dirty="0"/>
          </a:p>
        </p:txBody>
      </p:sp>
      <p:pic>
        <p:nvPicPr>
          <p:cNvPr id="1036" name="Picture 12" descr="Image result for black and white light bulb&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04308" y="1118810"/>
            <a:ext cx="436450" cy="39062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3257120" y="4048887"/>
            <a:ext cx="3159006" cy="2646878"/>
          </a:xfrm>
          <a:prstGeom prst="rect">
            <a:avLst/>
          </a:prstGeom>
          <a:noFill/>
          <a:ln w="25400">
            <a:solidFill>
              <a:srgbClr val="00B0F0"/>
            </a:solidFill>
            <a:prstDash val="sysDash"/>
          </a:ln>
        </p:spPr>
        <p:txBody>
          <a:bodyPr wrap="square" rtlCol="0">
            <a:spAutoFit/>
          </a:bodyPr>
          <a:lstStyle/>
          <a:p>
            <a:pPr algn="ctr"/>
            <a:r>
              <a:rPr lang="en-GB" b="1" dirty="0"/>
              <a:t>Retrieval Practice</a:t>
            </a:r>
          </a:p>
          <a:p>
            <a:endParaRPr lang="en-GB" sz="800" dirty="0"/>
          </a:p>
          <a:p>
            <a:endParaRPr lang="en-GB" sz="800" dirty="0"/>
          </a:p>
          <a:p>
            <a:pPr marL="171450" indent="-171450">
              <a:buFont typeface="Arial" panose="020B0604020202020204" pitchFamily="34" charset="0"/>
              <a:buChar char="•"/>
            </a:pPr>
            <a:r>
              <a:rPr lang="en-GB" sz="1200" dirty="0"/>
              <a:t>Knowledge, skills and vocabulary are identified and connections are made to previous projects.</a:t>
            </a:r>
          </a:p>
          <a:p>
            <a:pPr marL="171450" indent="-171450">
              <a:buFont typeface="Arial" panose="020B0604020202020204" pitchFamily="34" charset="0"/>
              <a:buChar char="•"/>
            </a:pPr>
            <a:r>
              <a:rPr lang="en-GB" sz="1200" dirty="0"/>
              <a:t>Focussed Tasks can be linked to previous experiences.</a:t>
            </a:r>
          </a:p>
          <a:p>
            <a:pPr marL="171450" indent="-171450">
              <a:buFont typeface="Arial" panose="020B0604020202020204" pitchFamily="34" charset="0"/>
              <a:buChar char="•"/>
            </a:pPr>
            <a:r>
              <a:rPr lang="en-GB" sz="1200" dirty="0"/>
              <a:t>Design ideas are connected and built upon</a:t>
            </a:r>
          </a:p>
          <a:p>
            <a:pPr marL="171450" indent="-171450">
              <a:buFont typeface="Arial" panose="020B0604020202020204" pitchFamily="34" charset="0"/>
              <a:buChar char="•"/>
            </a:pPr>
            <a:r>
              <a:rPr lang="en-GB" sz="1200" dirty="0"/>
              <a:t>Making skills are developed and connections made with previous products.</a:t>
            </a:r>
          </a:p>
          <a:p>
            <a:pPr marL="171450" indent="-171450">
              <a:buFont typeface="Arial" panose="020B0604020202020204" pitchFamily="34" charset="0"/>
              <a:buChar char="•"/>
            </a:pPr>
            <a:r>
              <a:rPr lang="en-GB" sz="1200" dirty="0"/>
              <a:t>Evaluations are valued and reflection linked to previous projects is encouraged.</a:t>
            </a:r>
          </a:p>
          <a:p>
            <a:pPr marL="171450" indent="-171450">
              <a:buFont typeface="Arial" panose="020B0604020202020204" pitchFamily="34" charset="0"/>
              <a:buChar char="•"/>
            </a:pPr>
            <a:endParaRPr lang="en-GB" sz="1200" dirty="0"/>
          </a:p>
        </p:txBody>
      </p:sp>
      <p:pic>
        <p:nvPicPr>
          <p:cNvPr id="23" name="Picture 22" descr="Image result for sequencing symbols black and whitwe&quot;"/>
          <p:cNvPicPr/>
          <p:nvPr/>
        </p:nvPicPr>
        <p:blipFill rotWithShape="1">
          <a:blip r:embed="rId3">
            <a:extLst>
              <a:ext uri="{28A0092B-C50C-407E-A947-70E740481C1C}">
                <a14:useLocalDpi xmlns:a14="http://schemas.microsoft.com/office/drawing/2010/main" val="0"/>
              </a:ext>
            </a:extLst>
          </a:blip>
          <a:srcRect l="83410" t="11841" r="5731" b="75002"/>
          <a:stretch/>
        </p:blipFill>
        <p:spPr bwMode="auto">
          <a:xfrm>
            <a:off x="6607467" y="1042664"/>
            <a:ext cx="854912" cy="499619"/>
          </a:xfrm>
          <a:prstGeom prst="rect">
            <a:avLst/>
          </a:prstGeom>
          <a:noFill/>
          <a:ln>
            <a:solidFill>
              <a:srgbClr val="00B0F0"/>
            </a:solidFill>
          </a:ln>
          <a:extLst>
            <a:ext uri="{53640926-AAD7-44D8-BBD7-CCE9431645EC}">
              <a14:shadowObscured xmlns:a14="http://schemas.microsoft.com/office/drawing/2010/main"/>
            </a:ext>
          </a:extLst>
        </p:spPr>
      </p:pic>
      <p:sp>
        <p:nvSpPr>
          <p:cNvPr id="19" name="AutoShape 14" descr="Image result for black and white boo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0" name="Picture 16" descr="Image result for black and white book&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1436" y="4400459"/>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5"/>
          <a:stretch>
            <a:fillRect/>
          </a:stretch>
        </p:blipFill>
        <p:spPr>
          <a:xfrm>
            <a:off x="3288356" y="4065197"/>
            <a:ext cx="324431" cy="335262"/>
          </a:xfrm>
          <a:prstGeom prst="rect">
            <a:avLst/>
          </a:prstGeom>
        </p:spPr>
      </p:pic>
      <p:pic>
        <p:nvPicPr>
          <p:cNvPr id="28" name="Picture 12" descr="Image result for black and white light bulb&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2578" y="1075769"/>
            <a:ext cx="436450" cy="39062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descr="Image result for sequencing symbols black and whitwe&quot;"/>
          <p:cNvPicPr/>
          <p:nvPr/>
        </p:nvPicPr>
        <p:blipFill rotWithShape="1">
          <a:blip r:embed="rId3">
            <a:extLst>
              <a:ext uri="{28A0092B-C50C-407E-A947-70E740481C1C}">
                <a14:useLocalDpi xmlns:a14="http://schemas.microsoft.com/office/drawing/2010/main" val="0"/>
              </a:ext>
            </a:extLst>
          </a:blip>
          <a:srcRect l="83410" t="11841" r="5731" b="75002"/>
          <a:stretch/>
        </p:blipFill>
        <p:spPr bwMode="auto">
          <a:xfrm>
            <a:off x="11122575" y="1064311"/>
            <a:ext cx="854912" cy="499619"/>
          </a:xfrm>
          <a:prstGeom prst="rect">
            <a:avLst/>
          </a:prstGeom>
          <a:noFill/>
          <a:ln>
            <a:noFill/>
          </a:ln>
          <a:extLst>
            <a:ext uri="{53640926-AAD7-44D8-BBD7-CCE9431645EC}">
              <a14:shadowObscured xmlns:a14="http://schemas.microsoft.com/office/drawing/2010/main"/>
            </a:ext>
          </a:extLst>
        </p:spPr>
      </p:pic>
      <p:pic>
        <p:nvPicPr>
          <p:cNvPr id="30" name="Picture 16" descr="Image result for black and white book&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60627" y="4396961"/>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0"/>
          <p:cNvPicPr>
            <a:picLocks noChangeAspect="1"/>
          </p:cNvPicPr>
          <p:nvPr/>
        </p:nvPicPr>
        <p:blipFill>
          <a:blip r:embed="rId5"/>
          <a:stretch>
            <a:fillRect/>
          </a:stretch>
        </p:blipFill>
        <p:spPr>
          <a:xfrm>
            <a:off x="5960107" y="4114093"/>
            <a:ext cx="324431" cy="335262"/>
          </a:xfrm>
          <a:prstGeom prst="rect">
            <a:avLst/>
          </a:prstGeom>
        </p:spPr>
      </p:pic>
      <p:pic>
        <p:nvPicPr>
          <p:cNvPr id="1044"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11476653" y="4114093"/>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9538996" y="4122168"/>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62530" y="4108913"/>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24615" y="4079280"/>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8"/>
          <a:stretch>
            <a:fillRect/>
          </a:stretch>
        </p:blipFill>
        <p:spPr>
          <a:xfrm>
            <a:off x="307975" y="83480"/>
            <a:ext cx="813099" cy="916092"/>
          </a:xfrm>
          <a:prstGeom prst="rect">
            <a:avLst/>
          </a:prstGeom>
        </p:spPr>
      </p:pic>
      <p:pic>
        <p:nvPicPr>
          <p:cNvPr id="5" name="Picture 4">
            <a:extLst>
              <a:ext uri="{FF2B5EF4-FFF2-40B4-BE49-F238E27FC236}">
                <a16:creationId xmlns:a16="http://schemas.microsoft.com/office/drawing/2014/main" id="{EDEC26EC-8397-44D8-BE74-94A8B9803331}"/>
              </a:ext>
            </a:extLst>
          </p:cNvPr>
          <p:cNvPicPr>
            <a:picLocks noChangeAspect="1"/>
          </p:cNvPicPr>
          <p:nvPr/>
        </p:nvPicPr>
        <p:blipFill>
          <a:blip r:embed="rId9"/>
          <a:stretch>
            <a:fillRect/>
          </a:stretch>
        </p:blipFill>
        <p:spPr>
          <a:xfrm>
            <a:off x="11404859" y="184664"/>
            <a:ext cx="615749" cy="603556"/>
          </a:xfrm>
          <a:prstGeom prst="rect">
            <a:avLst/>
          </a:prstGeom>
        </p:spPr>
      </p:pic>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1" ma:contentTypeDescription="Create a new document." ma:contentTypeScope="" ma:versionID="6ef894ea2f98ceb6c36657d083fdb135">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7ead7337484936f069c14d5e9ac0eaa9"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Props1.xml><?xml version="1.0" encoding="utf-8"?>
<ds:datastoreItem xmlns:ds="http://schemas.openxmlformats.org/officeDocument/2006/customXml" ds:itemID="{E7AB745A-157B-4C6D-A5B6-2FC810BA8097}"/>
</file>

<file path=customXml/itemProps2.xml><?xml version="1.0" encoding="utf-8"?>
<ds:datastoreItem xmlns:ds="http://schemas.openxmlformats.org/officeDocument/2006/customXml" ds:itemID="{3E6D08AB-E2ED-4C90-88BA-E9BD3098FD12}"/>
</file>

<file path=customXml/itemProps3.xml><?xml version="1.0" encoding="utf-8"?>
<ds:datastoreItem xmlns:ds="http://schemas.openxmlformats.org/officeDocument/2006/customXml" ds:itemID="{D3D41F4D-B2F3-4A5F-9B1A-37BF1B18A339}"/>
</file>

<file path=docProps/app.xml><?xml version="1.0" encoding="utf-8"?>
<Properties xmlns="http://schemas.openxmlformats.org/officeDocument/2006/extended-properties" xmlns:vt="http://schemas.openxmlformats.org/officeDocument/2006/docPropsVTypes">
  <TotalTime>426</TotalTime>
  <Words>438</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DESIGN TECHNOLOGY AT MIDDLETHORPE</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Annabel Atkin</cp:lastModifiedBy>
  <cp:revision>57</cp:revision>
  <dcterms:created xsi:type="dcterms:W3CDTF">2019-11-06T10:58:00Z</dcterms:created>
  <dcterms:modified xsi:type="dcterms:W3CDTF">2022-06-16T11:05:58Z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313200</vt:r8>
  </property>
</Properties>
</file>