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569BE"/>
    <a:srgbClr val="C036A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1" d="100"/>
          <a:sy n="111" d="100"/>
        </p:scale>
        <p:origin x="53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EA0A1C5C-C772-4DA8-8C9F-280179F5ECFD}" type="datetimeFigureOut">
              <a:rPr lang="en-GB" smtClean="0"/>
              <a:t>25/01/2023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E528CDF-34B0-476D-828F-40429942BC2E}" type="slidenum">
              <a:rPr lang="en-GB" smtClean="0"/>
              <a:t>‹#›</a:t>
            </a:fld>
            <a:endParaRPr lang="en-GB"/>
          </a:p>
        </p:txBody>
      </p:sp>
    </p:spTree>
    <p:extLst>
      <p:ext uri="{BB962C8B-B14F-4D97-AF65-F5344CB8AC3E}">
        <p14:creationId xmlns:p14="http://schemas.microsoft.com/office/powerpoint/2010/main" val="12726413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A0A1C5C-C772-4DA8-8C9F-280179F5ECFD}" type="datetimeFigureOut">
              <a:rPr lang="en-GB" smtClean="0"/>
              <a:t>25/01/2023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E528CDF-34B0-476D-828F-40429942BC2E}" type="slidenum">
              <a:rPr lang="en-GB" smtClean="0"/>
              <a:t>‹#›</a:t>
            </a:fld>
            <a:endParaRPr lang="en-GB"/>
          </a:p>
        </p:txBody>
      </p:sp>
    </p:spTree>
    <p:extLst>
      <p:ext uri="{BB962C8B-B14F-4D97-AF65-F5344CB8AC3E}">
        <p14:creationId xmlns:p14="http://schemas.microsoft.com/office/powerpoint/2010/main" val="29346184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A0A1C5C-C772-4DA8-8C9F-280179F5ECFD}" type="datetimeFigureOut">
              <a:rPr lang="en-GB" smtClean="0"/>
              <a:t>25/01/2023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E528CDF-34B0-476D-828F-40429942BC2E}" type="slidenum">
              <a:rPr lang="en-GB" smtClean="0"/>
              <a:t>‹#›</a:t>
            </a:fld>
            <a:endParaRPr lang="en-GB"/>
          </a:p>
        </p:txBody>
      </p:sp>
    </p:spTree>
    <p:extLst>
      <p:ext uri="{BB962C8B-B14F-4D97-AF65-F5344CB8AC3E}">
        <p14:creationId xmlns:p14="http://schemas.microsoft.com/office/powerpoint/2010/main" val="4151080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A0A1C5C-C772-4DA8-8C9F-280179F5ECFD}" type="datetimeFigureOut">
              <a:rPr lang="en-GB" smtClean="0"/>
              <a:t>25/01/2023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E528CDF-34B0-476D-828F-40429942BC2E}" type="slidenum">
              <a:rPr lang="en-GB" smtClean="0"/>
              <a:t>‹#›</a:t>
            </a:fld>
            <a:endParaRPr lang="en-GB"/>
          </a:p>
        </p:txBody>
      </p:sp>
    </p:spTree>
    <p:extLst>
      <p:ext uri="{BB962C8B-B14F-4D97-AF65-F5344CB8AC3E}">
        <p14:creationId xmlns:p14="http://schemas.microsoft.com/office/powerpoint/2010/main" val="35465341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A0A1C5C-C772-4DA8-8C9F-280179F5ECFD}" type="datetimeFigureOut">
              <a:rPr lang="en-GB" smtClean="0"/>
              <a:t>25/01/2023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E528CDF-34B0-476D-828F-40429942BC2E}" type="slidenum">
              <a:rPr lang="en-GB" smtClean="0"/>
              <a:t>‹#›</a:t>
            </a:fld>
            <a:endParaRPr lang="en-GB"/>
          </a:p>
        </p:txBody>
      </p:sp>
    </p:spTree>
    <p:extLst>
      <p:ext uri="{BB962C8B-B14F-4D97-AF65-F5344CB8AC3E}">
        <p14:creationId xmlns:p14="http://schemas.microsoft.com/office/powerpoint/2010/main" val="1954022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EA0A1C5C-C772-4DA8-8C9F-280179F5ECFD}" type="datetimeFigureOut">
              <a:rPr lang="en-GB" smtClean="0"/>
              <a:t>25/01/2023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E528CDF-34B0-476D-828F-40429942BC2E}" type="slidenum">
              <a:rPr lang="en-GB" smtClean="0"/>
              <a:t>‹#›</a:t>
            </a:fld>
            <a:endParaRPr lang="en-GB"/>
          </a:p>
        </p:txBody>
      </p:sp>
    </p:spTree>
    <p:extLst>
      <p:ext uri="{BB962C8B-B14F-4D97-AF65-F5344CB8AC3E}">
        <p14:creationId xmlns:p14="http://schemas.microsoft.com/office/powerpoint/2010/main" val="32432618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EA0A1C5C-C772-4DA8-8C9F-280179F5ECFD}" type="datetimeFigureOut">
              <a:rPr lang="en-GB" smtClean="0"/>
              <a:t>25/01/2023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E528CDF-34B0-476D-828F-40429942BC2E}" type="slidenum">
              <a:rPr lang="en-GB" smtClean="0"/>
              <a:t>‹#›</a:t>
            </a:fld>
            <a:endParaRPr lang="en-GB"/>
          </a:p>
        </p:txBody>
      </p:sp>
    </p:spTree>
    <p:extLst>
      <p:ext uri="{BB962C8B-B14F-4D97-AF65-F5344CB8AC3E}">
        <p14:creationId xmlns:p14="http://schemas.microsoft.com/office/powerpoint/2010/main" val="33875648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EA0A1C5C-C772-4DA8-8C9F-280179F5ECFD}" type="datetimeFigureOut">
              <a:rPr lang="en-GB" smtClean="0"/>
              <a:t>25/01/2023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E528CDF-34B0-476D-828F-40429942BC2E}" type="slidenum">
              <a:rPr lang="en-GB" smtClean="0"/>
              <a:t>‹#›</a:t>
            </a:fld>
            <a:endParaRPr lang="en-GB"/>
          </a:p>
        </p:txBody>
      </p:sp>
    </p:spTree>
    <p:extLst>
      <p:ext uri="{BB962C8B-B14F-4D97-AF65-F5344CB8AC3E}">
        <p14:creationId xmlns:p14="http://schemas.microsoft.com/office/powerpoint/2010/main" val="18668090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0A1C5C-C772-4DA8-8C9F-280179F5ECFD}" type="datetimeFigureOut">
              <a:rPr lang="en-GB" smtClean="0"/>
              <a:t>25/01/2023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E528CDF-34B0-476D-828F-40429942BC2E}" type="slidenum">
              <a:rPr lang="en-GB" smtClean="0"/>
              <a:t>‹#›</a:t>
            </a:fld>
            <a:endParaRPr lang="en-GB"/>
          </a:p>
        </p:txBody>
      </p:sp>
    </p:spTree>
    <p:extLst>
      <p:ext uri="{BB962C8B-B14F-4D97-AF65-F5344CB8AC3E}">
        <p14:creationId xmlns:p14="http://schemas.microsoft.com/office/powerpoint/2010/main" val="30637716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A0A1C5C-C772-4DA8-8C9F-280179F5ECFD}" type="datetimeFigureOut">
              <a:rPr lang="en-GB" smtClean="0"/>
              <a:t>25/01/2023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E528CDF-34B0-476D-828F-40429942BC2E}" type="slidenum">
              <a:rPr lang="en-GB" smtClean="0"/>
              <a:t>‹#›</a:t>
            </a:fld>
            <a:endParaRPr lang="en-GB"/>
          </a:p>
        </p:txBody>
      </p:sp>
    </p:spTree>
    <p:extLst>
      <p:ext uri="{BB962C8B-B14F-4D97-AF65-F5344CB8AC3E}">
        <p14:creationId xmlns:p14="http://schemas.microsoft.com/office/powerpoint/2010/main" val="13963264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A0A1C5C-C772-4DA8-8C9F-280179F5ECFD}" type="datetimeFigureOut">
              <a:rPr lang="en-GB" smtClean="0"/>
              <a:t>25/01/2023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E528CDF-34B0-476D-828F-40429942BC2E}" type="slidenum">
              <a:rPr lang="en-GB" smtClean="0"/>
              <a:t>‹#›</a:t>
            </a:fld>
            <a:endParaRPr lang="en-GB"/>
          </a:p>
        </p:txBody>
      </p:sp>
    </p:spTree>
    <p:extLst>
      <p:ext uri="{BB962C8B-B14F-4D97-AF65-F5344CB8AC3E}">
        <p14:creationId xmlns:p14="http://schemas.microsoft.com/office/powerpoint/2010/main" val="31592191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0A1C5C-C772-4DA8-8C9F-280179F5ECFD}" type="datetimeFigureOut">
              <a:rPr lang="en-GB" smtClean="0"/>
              <a:t>25/01/2023</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E528CDF-34B0-476D-828F-40429942BC2E}" type="slidenum">
              <a:rPr lang="en-GB" smtClean="0"/>
              <a:t>‹#›</a:t>
            </a:fld>
            <a:endParaRPr lang="en-GB"/>
          </a:p>
        </p:txBody>
      </p:sp>
    </p:spTree>
    <p:extLst>
      <p:ext uri="{BB962C8B-B14F-4D97-AF65-F5344CB8AC3E}">
        <p14:creationId xmlns:p14="http://schemas.microsoft.com/office/powerpoint/2010/main" val="4804651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bwMode="auto">
          <a:xfrm>
            <a:off x="579981" y="7937"/>
            <a:ext cx="11712633" cy="914776"/>
          </a:xfrm>
        </p:spPr>
        <p:txBody>
          <a:bodyPr>
            <a:normAutofit/>
          </a:bodyPr>
          <a:lstStyle/>
          <a:p>
            <a:r>
              <a:rPr lang="en-GB" b="1" dirty="0">
                <a:solidFill>
                  <a:schemeClr val="accent5"/>
                </a:solidFill>
              </a:rPr>
              <a:t>REWARDS</a:t>
            </a:r>
            <a:r>
              <a:rPr lang="en-GB" sz="4900" dirty="0">
                <a:solidFill>
                  <a:schemeClr val="accent5"/>
                </a:solidFill>
              </a:rPr>
              <a:t> AT MIDDLETHORPE</a:t>
            </a:r>
          </a:p>
        </p:txBody>
      </p:sp>
      <p:sp>
        <p:nvSpPr>
          <p:cNvPr id="6" name="TextBox 5"/>
          <p:cNvSpPr txBox="1"/>
          <p:nvPr/>
        </p:nvSpPr>
        <p:spPr>
          <a:xfrm>
            <a:off x="137229" y="904672"/>
            <a:ext cx="2139246" cy="1548000"/>
          </a:xfrm>
          <a:prstGeom prst="rect">
            <a:avLst/>
          </a:prstGeom>
          <a:solidFill>
            <a:schemeClr val="accent5"/>
          </a:solidFill>
          <a:ln>
            <a:solidFill>
              <a:schemeClr val="accent1"/>
            </a:solidFill>
          </a:ln>
        </p:spPr>
        <p:txBody>
          <a:bodyPr wrap="square" rtlCol="0">
            <a:spAutoFit/>
          </a:bodyPr>
          <a:lstStyle/>
          <a:p>
            <a:r>
              <a:rPr lang="en-US" sz="1200" dirty="0"/>
              <a:t>At Middlethorpe Primary Academy we </a:t>
            </a:r>
            <a:r>
              <a:rPr lang="en-US" sz="1200" dirty="0" err="1"/>
              <a:t>recognise</a:t>
            </a:r>
            <a:r>
              <a:rPr lang="en-US" sz="1200" dirty="0"/>
              <a:t> the importance of providing children with encouragement and rewards for positive </a:t>
            </a:r>
            <a:r>
              <a:rPr lang="en-US" sz="1200" dirty="0" err="1"/>
              <a:t>behaviour</a:t>
            </a:r>
            <a:r>
              <a:rPr lang="en-US" sz="1200" dirty="0"/>
              <a:t>, effort, perseverance and good learning </a:t>
            </a:r>
            <a:r>
              <a:rPr lang="en-US" sz="1200" dirty="0" err="1"/>
              <a:t>behaviours</a:t>
            </a:r>
            <a:r>
              <a:rPr lang="en-US" sz="1200" dirty="0"/>
              <a:t>. </a:t>
            </a:r>
            <a:endParaRPr lang="en-GB" sz="1200" dirty="0"/>
          </a:p>
        </p:txBody>
      </p:sp>
      <p:sp>
        <p:nvSpPr>
          <p:cNvPr id="7" name="TextBox 6"/>
          <p:cNvSpPr txBox="1"/>
          <p:nvPr/>
        </p:nvSpPr>
        <p:spPr bwMode="black">
          <a:xfrm>
            <a:off x="137229" y="2504826"/>
            <a:ext cx="2139246" cy="4216539"/>
          </a:xfrm>
          <a:prstGeom prst="rect">
            <a:avLst/>
          </a:prstGeom>
          <a:noFill/>
          <a:ln w="25400">
            <a:solidFill>
              <a:schemeClr val="accent1"/>
            </a:solidFill>
            <a:prstDash val="sysDash"/>
          </a:ln>
        </p:spPr>
        <p:txBody>
          <a:bodyPr wrap="square" rtlCol="0">
            <a:spAutoFit/>
          </a:bodyPr>
          <a:lstStyle/>
          <a:p>
            <a:pPr algn="ctr"/>
            <a:r>
              <a:rPr lang="en-GB" sz="1600" b="1" dirty="0"/>
              <a:t>General Rewards</a:t>
            </a:r>
          </a:p>
          <a:p>
            <a:pPr marL="85725" indent="-85725">
              <a:buFont typeface="Arial" panose="020B0604020202020204" pitchFamily="34" charset="0"/>
              <a:buChar char="•"/>
            </a:pPr>
            <a:r>
              <a:rPr lang="en-US" sz="1200" b="1" dirty="0"/>
              <a:t>Verbal &amp; non-verbal praise </a:t>
            </a:r>
            <a:r>
              <a:rPr lang="en-US" sz="1200" dirty="0"/>
              <a:t>(thumbs up, smile</a:t>
            </a:r>
            <a:r>
              <a:rPr lang="en-US" sz="1200" b="1" dirty="0"/>
              <a:t> </a:t>
            </a:r>
            <a:r>
              <a:rPr lang="en-US" sz="1200" dirty="0"/>
              <a:t>etc.)</a:t>
            </a:r>
          </a:p>
          <a:p>
            <a:pPr marL="85725" indent="-85725">
              <a:buFont typeface="Arial" panose="020B0604020202020204" pitchFamily="34" charset="0"/>
              <a:buChar char="•"/>
            </a:pPr>
            <a:r>
              <a:rPr lang="en-US" sz="1200" b="1" dirty="0"/>
              <a:t>Name on the golden star or gold area of the </a:t>
            </a:r>
            <a:r>
              <a:rPr lang="en-US" sz="1200" b="1" dirty="0" err="1"/>
              <a:t>behaviour</a:t>
            </a:r>
            <a:r>
              <a:rPr lang="en-US" sz="1200" b="1" dirty="0"/>
              <a:t> chart</a:t>
            </a:r>
          </a:p>
          <a:p>
            <a:pPr marL="85725" indent="-85725">
              <a:buFont typeface="Arial" panose="020B0604020202020204" pitchFamily="34" charset="0"/>
              <a:buChar char="•"/>
            </a:pPr>
            <a:r>
              <a:rPr lang="en-US" sz="1200" b="1" dirty="0"/>
              <a:t>Individual class specific rewards chosen by the class or teacher </a:t>
            </a:r>
            <a:r>
              <a:rPr lang="en-US" sz="1200" dirty="0"/>
              <a:t>(e.g. VIP table, special seat, choose the end of the day story, first in the lunch queue, standing ovation etc.)</a:t>
            </a:r>
          </a:p>
          <a:p>
            <a:pPr marL="85725" indent="-85725">
              <a:buFont typeface="Arial" panose="020B0604020202020204" pitchFamily="34" charset="0"/>
              <a:buChar char="•"/>
            </a:pPr>
            <a:r>
              <a:rPr lang="en-US" sz="1200" b="1" dirty="0"/>
              <a:t>Sharing work with another member of staff </a:t>
            </a:r>
            <a:r>
              <a:rPr lang="en-US" sz="1200" dirty="0"/>
              <a:t>(office staff, TA, teacher, Head of School, Executive Principal and having their work photocopied to the ‘Amazing Achievement’ books in the SLT office)</a:t>
            </a:r>
          </a:p>
          <a:p>
            <a:pPr marL="85725" indent="-85725">
              <a:buFont typeface="Arial" panose="020B0604020202020204" pitchFamily="34" charset="0"/>
              <a:buChar char="•"/>
            </a:pPr>
            <a:r>
              <a:rPr lang="en-US" sz="1200" b="1" dirty="0"/>
              <a:t>Stickers &amp; Dojo points</a:t>
            </a:r>
          </a:p>
          <a:p>
            <a:pPr marL="85725" indent="-85725">
              <a:buFont typeface="Arial" panose="020B0604020202020204" pitchFamily="34" charset="0"/>
              <a:buChar char="•"/>
            </a:pPr>
            <a:r>
              <a:rPr lang="en-US" sz="1200" b="1" dirty="0"/>
              <a:t>This list is not exhaustive</a:t>
            </a:r>
            <a:endParaRPr lang="en-GB" sz="1200" dirty="0"/>
          </a:p>
        </p:txBody>
      </p:sp>
      <p:sp>
        <p:nvSpPr>
          <p:cNvPr id="10" name="TextBox 9"/>
          <p:cNvSpPr txBox="1"/>
          <p:nvPr/>
        </p:nvSpPr>
        <p:spPr>
          <a:xfrm>
            <a:off x="5597853" y="904672"/>
            <a:ext cx="6415072" cy="1404000"/>
          </a:xfrm>
          <a:prstGeom prst="rect">
            <a:avLst/>
          </a:prstGeom>
          <a:noFill/>
          <a:ln w="25400">
            <a:solidFill>
              <a:schemeClr val="accent1"/>
            </a:solidFill>
            <a:prstDash val="sysDash"/>
          </a:ln>
        </p:spPr>
        <p:txBody>
          <a:bodyPr wrap="square" rtlCol="0">
            <a:spAutoFit/>
          </a:bodyPr>
          <a:lstStyle/>
          <a:p>
            <a:pPr algn="ctr"/>
            <a:r>
              <a:rPr lang="en-GB" sz="1600" b="1" dirty="0"/>
              <a:t>Weekly ‘Learning Behaviour’ Certificates</a:t>
            </a:r>
          </a:p>
          <a:p>
            <a:r>
              <a:rPr lang="en-US" sz="1200" dirty="0"/>
              <a:t>Two children from each class will be chosen for excelling in a learning </a:t>
            </a:r>
            <a:r>
              <a:rPr lang="en-US" sz="1200" dirty="0" err="1"/>
              <a:t>behaviour</a:t>
            </a:r>
            <a:r>
              <a:rPr lang="en-US" sz="1200" dirty="0"/>
              <a:t> that week: </a:t>
            </a:r>
            <a:r>
              <a:rPr lang="en-GB" sz="1200" b="1" dirty="0"/>
              <a:t>Collaboration, Motivation, Independence, Connections, Inspiration and Resilience</a:t>
            </a:r>
            <a:r>
              <a:rPr lang="en-GB" sz="1200" dirty="0"/>
              <a:t>.</a:t>
            </a:r>
            <a:r>
              <a:rPr lang="en-GB" sz="1200" b="1" dirty="0"/>
              <a:t> </a:t>
            </a:r>
            <a:r>
              <a:rPr lang="en-GB" sz="1200" dirty="0"/>
              <a:t>Teachers will write a longer </a:t>
            </a:r>
            <a:r>
              <a:rPr lang="en-GB" sz="1200" b="1" dirty="0"/>
              <a:t>comment</a:t>
            </a:r>
            <a:r>
              <a:rPr lang="en-GB" sz="1200" dirty="0"/>
              <a:t> on these certificates which will be read out by the Head of School.  These assemblies are attended by the family or friends of the chosen child and a invitational text is sent out the day before.  We have moved the timing of these Friday assemblies to make it easier for family or friends to attend.</a:t>
            </a:r>
          </a:p>
        </p:txBody>
      </p:sp>
      <p:sp>
        <p:nvSpPr>
          <p:cNvPr id="14" name="TextBox 13"/>
          <p:cNvSpPr txBox="1"/>
          <p:nvPr/>
        </p:nvSpPr>
        <p:spPr>
          <a:xfrm>
            <a:off x="5597853" y="2359239"/>
            <a:ext cx="6415072" cy="2400657"/>
          </a:xfrm>
          <a:prstGeom prst="rect">
            <a:avLst/>
          </a:prstGeom>
          <a:noFill/>
          <a:ln w="25400">
            <a:solidFill>
              <a:schemeClr val="accent1"/>
            </a:solidFill>
            <a:prstDash val="sysDash"/>
          </a:ln>
        </p:spPr>
        <p:txBody>
          <a:bodyPr wrap="square" rtlCol="0">
            <a:spAutoFit/>
          </a:bodyPr>
          <a:lstStyle/>
          <a:p>
            <a:pPr algn="ctr"/>
            <a:r>
              <a:rPr lang="en-GB" b="1" dirty="0"/>
              <a:t>Half termly ‘Values’ Assembly</a:t>
            </a:r>
            <a:endParaRPr lang="en-GB" sz="1400" b="1" dirty="0"/>
          </a:p>
          <a:p>
            <a:r>
              <a:rPr lang="en-GB" sz="1200" dirty="0"/>
              <a:t>Over the course of each year, children have the opportunity to earn the three </a:t>
            </a:r>
            <a:r>
              <a:rPr lang="en-GB" sz="1200" b="1" dirty="0"/>
              <a:t>values badges: </a:t>
            </a:r>
            <a:r>
              <a:rPr lang="en-GB" sz="1200" dirty="0"/>
              <a:t>red (</a:t>
            </a:r>
            <a:r>
              <a:rPr lang="en-GB" sz="1200" b="1" dirty="0"/>
              <a:t>kindness</a:t>
            </a:r>
            <a:r>
              <a:rPr lang="en-GB" sz="1200" dirty="0"/>
              <a:t>), green (</a:t>
            </a:r>
            <a:r>
              <a:rPr lang="en-GB" sz="1200" b="1" dirty="0"/>
              <a:t>responsibility</a:t>
            </a:r>
            <a:r>
              <a:rPr lang="en-GB" sz="1200" dirty="0"/>
              <a:t>), yellow (</a:t>
            </a:r>
            <a:r>
              <a:rPr lang="en-GB" sz="1200" b="1" dirty="0"/>
              <a:t>pride</a:t>
            </a:r>
            <a:r>
              <a:rPr lang="en-GB" sz="1200" dirty="0"/>
              <a:t>) stars (KS2) or smiley faces (EYFS &amp; KS1). </a:t>
            </a:r>
          </a:p>
          <a:p>
            <a:r>
              <a:rPr lang="en-GB" sz="1200" dirty="0"/>
              <a:t>Children will be provided with a list of activities they need to consistently carry out in order to earn these values badges so they are really clear why they have been nominated to receive one.  These activities form the list inside the stars on our School Drivers posters.</a:t>
            </a:r>
          </a:p>
          <a:p>
            <a:r>
              <a:rPr lang="en-GB" sz="1200" dirty="0"/>
              <a:t>Towards the end of each half term, we will hold a special ‘Values’ assembly for their receival. Whereas letters were addressed to parents or carers informing them of their child’s achievement, we have decided that it would be more meaningful if the children receive this </a:t>
            </a:r>
            <a:r>
              <a:rPr lang="en-GB" sz="1200" b="1" dirty="0"/>
              <a:t>letter </a:t>
            </a:r>
            <a:r>
              <a:rPr lang="en-GB" sz="1200" dirty="0"/>
              <a:t>directly (via the post). This letter will now state that family or friends will be invited and during the assembly teachers will explain why the children have received the badges. (Just in case the letters are lost or there are postal strikes a text will also go home informing the parents or carers!)</a:t>
            </a:r>
          </a:p>
        </p:txBody>
      </p:sp>
      <p:sp>
        <p:nvSpPr>
          <p:cNvPr id="15" name="TextBox 14"/>
          <p:cNvSpPr txBox="1"/>
          <p:nvPr/>
        </p:nvSpPr>
        <p:spPr>
          <a:xfrm>
            <a:off x="5597854" y="4824454"/>
            <a:ext cx="6415071" cy="1908000"/>
          </a:xfrm>
          <a:prstGeom prst="rect">
            <a:avLst/>
          </a:prstGeom>
          <a:noFill/>
          <a:ln w="25400">
            <a:solidFill>
              <a:schemeClr val="accent1"/>
            </a:solidFill>
            <a:prstDash val="sysDash"/>
          </a:ln>
        </p:spPr>
        <p:txBody>
          <a:bodyPr wrap="square" rtlCol="0">
            <a:spAutoFit/>
          </a:bodyPr>
          <a:lstStyle/>
          <a:p>
            <a:pPr algn="ctr"/>
            <a:r>
              <a:rPr lang="en-GB" sz="1600" b="1" dirty="0"/>
              <a:t>Termly ‘Trophy’ Assembly</a:t>
            </a:r>
          </a:p>
          <a:p>
            <a:r>
              <a:rPr lang="en-US" sz="1200" dirty="0"/>
              <a:t>Each term, two children from each class will be chosen for being </a:t>
            </a:r>
            <a:r>
              <a:rPr lang="en-US" sz="1200" b="1" dirty="0"/>
              <a:t>exemplary </a:t>
            </a:r>
            <a:r>
              <a:rPr lang="en-US" sz="1200" dirty="0"/>
              <a:t>examples of Middlethorpe children through their demonstration of the MPA Values and learning </a:t>
            </a:r>
            <a:r>
              <a:rPr lang="en-US" sz="1200" dirty="0" err="1"/>
              <a:t>behaviours</a:t>
            </a:r>
            <a:r>
              <a:rPr lang="en-US" sz="1200" dirty="0"/>
              <a:t>.  These children receive a </a:t>
            </a:r>
            <a:r>
              <a:rPr lang="en-US" sz="1200" b="1" dirty="0"/>
              <a:t>trophy</a:t>
            </a:r>
            <a:r>
              <a:rPr lang="en-US" sz="1200" dirty="0"/>
              <a:t> they can borrow for the term.  We ask for these trophies to be returned so we can pass the baton on to the next winners.  </a:t>
            </a:r>
          </a:p>
          <a:p>
            <a:r>
              <a:rPr lang="en-US" sz="1200" dirty="0"/>
              <a:t>During these assemblies class teachers will join the Head of School at the front of the hall to explain why these children were chosen.  The children will also receive a special </a:t>
            </a:r>
            <a:r>
              <a:rPr lang="en-US" sz="1200" b="1" dirty="0"/>
              <a:t>laminated certificate</a:t>
            </a:r>
            <a:r>
              <a:rPr lang="en-US" sz="1200" dirty="0"/>
              <a:t>.</a:t>
            </a:r>
          </a:p>
          <a:p>
            <a:r>
              <a:rPr lang="en-GB" sz="1200" dirty="0"/>
              <a:t>These assemblies are attended by the family or friends of the chosen child and a text is sent out a week before.</a:t>
            </a:r>
          </a:p>
        </p:txBody>
      </p:sp>
      <p:sp>
        <p:nvSpPr>
          <p:cNvPr id="22" name="TextBox 21"/>
          <p:cNvSpPr txBox="1"/>
          <p:nvPr/>
        </p:nvSpPr>
        <p:spPr>
          <a:xfrm>
            <a:off x="2335164" y="3771079"/>
            <a:ext cx="3204000" cy="2952000"/>
          </a:xfrm>
          <a:prstGeom prst="rect">
            <a:avLst/>
          </a:prstGeom>
          <a:noFill/>
          <a:ln w="25400">
            <a:solidFill>
              <a:schemeClr val="accent1"/>
            </a:solidFill>
            <a:prstDash val="sysDash"/>
          </a:ln>
        </p:spPr>
        <p:txBody>
          <a:bodyPr wrap="square" rtlCol="0">
            <a:spAutoFit/>
          </a:bodyPr>
          <a:lstStyle/>
          <a:p>
            <a:pPr algn="ctr"/>
            <a:r>
              <a:rPr lang="en-GB" sz="1600" b="1" dirty="0"/>
              <a:t>Reading and Sports</a:t>
            </a:r>
          </a:p>
          <a:p>
            <a:pPr marL="85725" indent="-85725">
              <a:buFont typeface="Arial" panose="020B0604020202020204" pitchFamily="34" charset="0"/>
              <a:buChar char="•"/>
            </a:pPr>
            <a:r>
              <a:rPr lang="en-GB" sz="1200" dirty="0"/>
              <a:t>Reading Certificates are issued for </a:t>
            </a:r>
            <a:r>
              <a:rPr lang="en-GB" sz="1200" b="1" dirty="0"/>
              <a:t>every 25 reads </a:t>
            </a:r>
            <a:r>
              <a:rPr lang="en-GB" sz="1200" dirty="0"/>
              <a:t>a child completes.  For our Early Readers this must be their Little </a:t>
            </a:r>
            <a:r>
              <a:rPr lang="en-GB" sz="1200" dirty="0" err="1"/>
              <a:t>Wandle</a:t>
            </a:r>
            <a:r>
              <a:rPr lang="en-GB" sz="1200" dirty="0"/>
              <a:t> book.  We value the importance of enjoying other books to develop their reading for pleasure, however these books are carefully designed to create readers.</a:t>
            </a:r>
          </a:p>
          <a:p>
            <a:pPr marL="85725" indent="-85725">
              <a:buFont typeface="Arial" panose="020B0604020202020204" pitchFamily="34" charset="0"/>
              <a:buChar char="•"/>
            </a:pPr>
            <a:r>
              <a:rPr lang="en-GB" sz="1200" dirty="0"/>
              <a:t>When children have read 100 books they receive a token to choose a book to keep from </a:t>
            </a:r>
            <a:r>
              <a:rPr lang="en-GB" sz="1200" b="1" dirty="0"/>
              <a:t>RORY</a:t>
            </a:r>
            <a:r>
              <a:rPr lang="en-GB" sz="1200" dirty="0"/>
              <a:t> (Reading Often Rewards You) vending machine.</a:t>
            </a:r>
          </a:p>
          <a:p>
            <a:pPr marL="85725" indent="-85725">
              <a:buFont typeface="Arial" panose="020B0604020202020204" pitchFamily="34" charset="0"/>
              <a:buChar char="•"/>
            </a:pPr>
            <a:r>
              <a:rPr lang="en-GB" sz="1200" b="1" dirty="0"/>
              <a:t>Sports participation certificates </a:t>
            </a:r>
            <a:r>
              <a:rPr lang="en-GB" sz="1200" dirty="0"/>
              <a:t>are issued and celebrated during assemblies for representing MPA at various sporting events.</a:t>
            </a:r>
          </a:p>
        </p:txBody>
      </p:sp>
      <p:sp>
        <p:nvSpPr>
          <p:cNvPr id="4" name="AutoShape 4" descr="Image result for paintbrush black and white"/>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26" name="Picture 25"/>
          <p:cNvPicPr>
            <a:picLocks noChangeAspect="1"/>
          </p:cNvPicPr>
          <p:nvPr/>
        </p:nvPicPr>
        <p:blipFill>
          <a:blip r:embed="rId2"/>
          <a:stretch>
            <a:fillRect/>
          </a:stretch>
        </p:blipFill>
        <p:spPr>
          <a:xfrm>
            <a:off x="11052381" y="192097"/>
            <a:ext cx="633648" cy="624684"/>
          </a:xfrm>
          <a:prstGeom prst="rect">
            <a:avLst/>
          </a:prstGeom>
        </p:spPr>
      </p:pic>
      <p:pic>
        <p:nvPicPr>
          <p:cNvPr id="8" name="Picture 7" descr="Shape, arrow&#10;&#10;Description automatically generated">
            <a:extLst>
              <a:ext uri="{FF2B5EF4-FFF2-40B4-BE49-F238E27FC236}">
                <a16:creationId xmlns:a16="http://schemas.microsoft.com/office/drawing/2014/main" id="{423DABCC-66B2-CBD8-2C2A-6117E9E8461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3781" y="76220"/>
            <a:ext cx="1146419" cy="760170"/>
          </a:xfrm>
          <a:prstGeom prst="rect">
            <a:avLst/>
          </a:prstGeom>
        </p:spPr>
      </p:pic>
      <p:sp>
        <p:nvSpPr>
          <p:cNvPr id="9" name="TextBox 8">
            <a:extLst>
              <a:ext uri="{FF2B5EF4-FFF2-40B4-BE49-F238E27FC236}">
                <a16:creationId xmlns:a16="http://schemas.microsoft.com/office/drawing/2014/main" id="{8C1D0DC3-281C-6917-4D01-C95519CEAC43}"/>
              </a:ext>
            </a:extLst>
          </p:cNvPr>
          <p:cNvSpPr txBox="1"/>
          <p:nvPr/>
        </p:nvSpPr>
        <p:spPr>
          <a:xfrm>
            <a:off x="2335164" y="922713"/>
            <a:ext cx="3204000" cy="2769989"/>
          </a:xfrm>
          <a:prstGeom prst="rect">
            <a:avLst/>
          </a:prstGeom>
          <a:noFill/>
          <a:ln w="25400">
            <a:solidFill>
              <a:schemeClr val="accent1"/>
            </a:solidFill>
            <a:prstDash val="sysDash"/>
          </a:ln>
        </p:spPr>
        <p:txBody>
          <a:bodyPr wrap="square" rtlCol="0">
            <a:spAutoFit/>
          </a:bodyPr>
          <a:lstStyle/>
          <a:p>
            <a:pPr algn="ctr"/>
            <a:r>
              <a:rPr lang="en-GB" sz="1600" b="1" dirty="0"/>
              <a:t>Class Dojo </a:t>
            </a:r>
            <a:endParaRPr lang="en-GB" sz="1600" dirty="0"/>
          </a:p>
          <a:p>
            <a:r>
              <a:rPr lang="en-GB" sz="1200" dirty="0"/>
              <a:t>Children earn Class Dojo points for following the school values (</a:t>
            </a:r>
            <a:r>
              <a:rPr lang="en-GB" sz="1200" b="1" dirty="0"/>
              <a:t>Kindness</a:t>
            </a:r>
            <a:r>
              <a:rPr lang="en-GB" sz="1200" dirty="0"/>
              <a:t>, </a:t>
            </a:r>
            <a:r>
              <a:rPr lang="en-GB" sz="1200" b="1" dirty="0"/>
              <a:t>Responsibility</a:t>
            </a:r>
            <a:r>
              <a:rPr lang="en-GB" sz="1200" dirty="0"/>
              <a:t> and </a:t>
            </a:r>
            <a:r>
              <a:rPr lang="en-GB" sz="1200" b="1" dirty="0"/>
              <a:t>Pride</a:t>
            </a:r>
            <a:r>
              <a:rPr lang="en-GB" sz="1200" dirty="0"/>
              <a:t>) as well as using their learning behaviours (</a:t>
            </a:r>
            <a:r>
              <a:rPr lang="en-GB" sz="1200" b="1" dirty="0"/>
              <a:t>Collaboration, Motivation, Independence, Connections, Inspiration </a:t>
            </a:r>
            <a:r>
              <a:rPr lang="en-GB" sz="1200" dirty="0"/>
              <a:t>and</a:t>
            </a:r>
            <a:r>
              <a:rPr lang="en-GB" sz="1200" b="1" dirty="0"/>
              <a:t> Resilience</a:t>
            </a:r>
            <a:r>
              <a:rPr lang="en-GB" sz="1200" dirty="0"/>
              <a:t>).</a:t>
            </a:r>
          </a:p>
          <a:p>
            <a:r>
              <a:rPr lang="en-GB" sz="1200" dirty="0"/>
              <a:t>These Dojos can then be spent or saved as chosen by the class and teacher (e.g. Dojo Shop, or collect so many points for extra playtime).</a:t>
            </a:r>
          </a:p>
          <a:p>
            <a:r>
              <a:rPr lang="en-GB" sz="1200" dirty="0"/>
              <a:t>Each week the class with the most Dojos receive </a:t>
            </a:r>
            <a:r>
              <a:rPr lang="en-GB" sz="1200" b="1" dirty="0"/>
              <a:t>a trophy </a:t>
            </a:r>
            <a:r>
              <a:rPr lang="en-GB" sz="1200" dirty="0"/>
              <a:t>and an </a:t>
            </a:r>
            <a:r>
              <a:rPr lang="en-GB" sz="1200" b="1" dirty="0"/>
              <a:t>extra 5 minutes playtime </a:t>
            </a:r>
            <a:r>
              <a:rPr lang="en-GB" sz="1200" dirty="0"/>
              <a:t>on the Friday.  Also three children with the most Dojos receive a ticket into the termly </a:t>
            </a:r>
            <a:r>
              <a:rPr lang="en-GB" sz="1200" b="1" dirty="0"/>
              <a:t>raffle</a:t>
            </a:r>
            <a:r>
              <a:rPr lang="en-GB" sz="1200" dirty="0"/>
              <a:t> for a prize (e.g. Selection box or Easter Egg).</a:t>
            </a:r>
          </a:p>
        </p:txBody>
      </p:sp>
    </p:spTree>
    <p:extLst>
      <p:ext uri="{BB962C8B-B14F-4D97-AF65-F5344CB8AC3E}">
        <p14:creationId xmlns:p14="http://schemas.microsoft.com/office/powerpoint/2010/main" val="34977262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fbfaf87b-7bdd-4c4f-a8f3-ec676afede73">
      <Terms xmlns="http://schemas.microsoft.com/office/infopath/2007/PartnerControls"/>
    </lcf76f155ced4ddcb4097134ff3c332f>
    <TaxCatchAll xmlns="597c8b6c-d28d-4116-9221-2285f0b83890"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56CE2A7EDF09AA4D8123CD991C4270FB" ma:contentTypeVersion="11" ma:contentTypeDescription="Create a new document." ma:contentTypeScope="" ma:versionID="6ef894ea2f98ceb6c36657d083fdb135">
  <xsd:schema xmlns:xsd="http://www.w3.org/2001/XMLSchema" xmlns:xs="http://www.w3.org/2001/XMLSchema" xmlns:p="http://schemas.microsoft.com/office/2006/metadata/properties" xmlns:ns2="fbfaf87b-7bdd-4c4f-a8f3-ec676afede73" xmlns:ns3="597c8b6c-d28d-4116-9221-2285f0b83890" targetNamespace="http://schemas.microsoft.com/office/2006/metadata/properties" ma:root="true" ma:fieldsID="7ead7337484936f069c14d5e9ac0eaa9" ns2:_="" ns3:_="">
    <xsd:import namespace="fbfaf87b-7bdd-4c4f-a8f3-ec676afede73"/>
    <xsd:import namespace="597c8b6c-d28d-4116-9221-2285f0b83890"/>
    <xsd:element name="properties">
      <xsd:complexType>
        <xsd:sequence>
          <xsd:element name="documentManagement">
            <xsd:complexType>
              <xsd:all>
                <xsd:element ref="ns2:MediaServiceMetadata" minOccurs="0"/>
                <xsd:element ref="ns2:MediaServiceFastMetadata" minOccurs="0"/>
                <xsd:element ref="ns2:MediaLengthInSeconds" minOccurs="0"/>
                <xsd:element ref="ns2:MediaServiceDateTaken"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bfaf87b-7bdd-4c4f-a8f3-ec676afede7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LengthInSeconds" ma:index="10" nillable="true" ma:displayName="MediaLengthInSeconds" ma:hidden="true" ma:internalName="MediaLengthInSeconds" ma:readOnly="true">
      <xsd:simpleType>
        <xsd:restriction base="dms:Unknown"/>
      </xsd:simpleType>
    </xsd:element>
    <xsd:element name="MediaServiceDateTaken" ma:index="11" nillable="true" ma:displayName="MediaServiceDateTaken" ma:hidden="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6ee90a1c-6484-4b97-8607-00254b61cbd0" ma:termSetId="09814cd3-568e-fe90-9814-8d621ff8fb84" ma:anchorId="fba54fb3-c3e1-fe81-a776-ca4b69148c4d" ma:open="true" ma:isKeyword="false">
      <xsd:complexType>
        <xsd:sequence>
          <xsd:element ref="pc:Terms" minOccurs="0" maxOccurs="1"/>
        </xsd:sequence>
      </xsd:complex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18"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97c8b6c-d28d-4116-9221-2285f0b83890"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b9d1ace9-3a31-4726-8f57-0b105f78182c}" ma:internalName="TaxCatchAll" ma:showField="CatchAllData" ma:web="597c8b6c-d28d-4116-9221-2285f0b8389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352B819-8D1A-4D4C-8355-827B84F2C3F0}">
  <ds:schemaRefs>
    <ds:schemaRef ds:uri="http://schemas.microsoft.com/sharepoint/v3/contenttype/forms"/>
  </ds:schemaRefs>
</ds:datastoreItem>
</file>

<file path=customXml/itemProps2.xml><?xml version="1.0" encoding="utf-8"?>
<ds:datastoreItem xmlns:ds="http://schemas.openxmlformats.org/officeDocument/2006/customXml" ds:itemID="{EB2012A6-00E2-453E-8DD4-945BC2E60FC3}">
  <ds:schemaRefs>
    <ds:schemaRef ds:uri="fbfaf87b-7bdd-4c4f-a8f3-ec676afede73"/>
    <ds:schemaRef ds:uri="http://schemas.microsoft.com/office/2006/documentManagement/types"/>
    <ds:schemaRef ds:uri="http://www.w3.org/XML/1998/namespace"/>
    <ds:schemaRef ds:uri="http://purl.org/dc/elements/1.1/"/>
    <ds:schemaRef ds:uri="http://schemas.microsoft.com/office/2006/metadata/properties"/>
    <ds:schemaRef ds:uri="http://purl.org/dc/dcmitype/"/>
    <ds:schemaRef ds:uri="http://schemas.microsoft.com/office/infopath/2007/PartnerControls"/>
    <ds:schemaRef ds:uri="597c8b6c-d28d-4116-9221-2285f0b83890"/>
    <ds:schemaRef ds:uri="http://schemas.openxmlformats.org/package/2006/metadata/core-properties"/>
    <ds:schemaRef ds:uri="http://purl.org/dc/terms/"/>
  </ds:schemaRefs>
</ds:datastoreItem>
</file>

<file path=customXml/itemProps3.xml><?xml version="1.0" encoding="utf-8"?>
<ds:datastoreItem xmlns:ds="http://schemas.openxmlformats.org/officeDocument/2006/customXml" ds:itemID="{BC66D523-01E4-4C87-8F24-EB7FB993EFD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bfaf87b-7bdd-4c4f-a8f3-ec676afede73"/>
    <ds:schemaRef ds:uri="597c8b6c-d28d-4116-9221-2285f0b8389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439</TotalTime>
  <Words>787</Words>
  <Application>Microsoft Office PowerPoint</Application>
  <PresentationFormat>Widescreen</PresentationFormat>
  <Paragraphs>27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REWARDS AT MIDDLETHORPE</vt:lpstr>
    </vt:vector>
  </TitlesOfParts>
  <Company>OneIT Services and Solutions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GEOGRAPHY AT MIDDLETHORPE</dc:title>
  <dc:creator>Simpson, Rachel</dc:creator>
  <cp:lastModifiedBy>Annabel Atkin</cp:lastModifiedBy>
  <cp:revision>45</cp:revision>
  <cp:lastPrinted>2020-01-09T10:48:35Z</cp:lastPrinted>
  <dcterms:created xsi:type="dcterms:W3CDTF">2019-11-06T10:58:00Z</dcterms:created>
  <dcterms:modified xsi:type="dcterms:W3CDTF">2023-01-25T16:25:09Z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0x01010056CE2A7EDF09AA4D8123CD991C4270FB</vt:lpwstr>
  </property>
  <property fmtid="{D5CDD505-2E9C-101B-9397-08002B2CF9AE}" pid="3" name="Order">
    <vt:r8>320200</vt:r8>
  </property>
  <property fmtid="{D5CDD505-2E9C-101B-9397-08002B2CF9AE}" pid="4" name="MediaServiceImageTags">
    <vt:lpwstr/>
  </property>
</Properties>
</file>