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74D6"/>
    <a:srgbClr val="995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7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02/07/2022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7" y="133149"/>
            <a:ext cx="11712633" cy="789564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solidFill>
                  <a:schemeClr val="accent4">
                    <a:lumMod val="50000"/>
                  </a:schemeClr>
                </a:solidFill>
              </a:rPr>
              <a:t>       PSHE</a:t>
            </a:r>
            <a:r>
              <a:rPr lang="en-GB" sz="4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GB" sz="4900" dirty="0" smtClean="0">
                <a:solidFill>
                  <a:schemeClr val="accent4">
                    <a:lumMod val="50000"/>
                  </a:schemeClr>
                </a:solidFill>
              </a:rPr>
              <a:t>AT MIDDLETHORPE</a:t>
            </a:r>
            <a:endParaRPr lang="en-GB" sz="49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820" y="1021270"/>
            <a:ext cx="2892997" cy="2880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fontAlgn="base"/>
            <a:r>
              <a:rPr lang="en-GB" dirty="0" smtClean="0">
                <a:solidFill>
                  <a:schemeClr val="bg1"/>
                </a:solidFill>
              </a:rPr>
              <a:t>Our PSHE syllabus follows the </a:t>
            </a:r>
            <a:r>
              <a:rPr lang="en-GB" dirty="0" smtClean="0">
                <a:solidFill>
                  <a:schemeClr val="bg1"/>
                </a:solidFill>
              </a:rPr>
              <a:t>Jigsaw programme </a:t>
            </a:r>
            <a:r>
              <a:rPr lang="en-GB" dirty="0" smtClean="0">
                <a:solidFill>
                  <a:schemeClr val="bg1"/>
                </a:solidFill>
              </a:rPr>
              <a:t>and aims to bring </a:t>
            </a:r>
            <a:r>
              <a:rPr lang="en-GB" dirty="0">
                <a:solidFill>
                  <a:schemeClr val="bg1"/>
                </a:solidFill>
              </a:rPr>
              <a:t>together PSHE Education, emotional literacy, social skills and spiritual development</a:t>
            </a:r>
          </a:p>
          <a:p>
            <a:pPr fontAlgn="base"/>
            <a:r>
              <a:rPr lang="en-GB" dirty="0">
                <a:solidFill>
                  <a:schemeClr val="bg1"/>
                </a:solidFill>
              </a:rPr>
              <a:t>in a comprehensive scheme of learning</a:t>
            </a:r>
            <a:r>
              <a:rPr lang="en-GB" dirty="0" smtClean="0">
                <a:solidFill>
                  <a:schemeClr val="bg1"/>
                </a:solidFill>
              </a:rPr>
              <a:t>.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232463" y="1021270"/>
            <a:ext cx="3159006" cy="2880000"/>
          </a:xfrm>
          <a:prstGeom prst="rect">
            <a:avLst/>
          </a:prstGeom>
          <a:noFill/>
          <a:ln w="25400">
            <a:solidFill>
              <a:schemeClr val="accent4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endParaRPr lang="en-GB" sz="1200" b="1" dirty="0" smtClean="0"/>
          </a:p>
          <a:p>
            <a:pPr algn="ctr"/>
            <a:r>
              <a:rPr lang="en-GB" sz="1200" b="1" dirty="0" smtClean="0"/>
              <a:t>Big </a:t>
            </a:r>
            <a:r>
              <a:rPr lang="en-GB" sz="1200" b="1" dirty="0" smtClean="0"/>
              <a:t>Ideas</a:t>
            </a:r>
          </a:p>
          <a:p>
            <a:r>
              <a:rPr lang="en-GB" sz="1200" b="1" dirty="0" smtClean="0"/>
              <a:t>Understanding </a:t>
            </a:r>
            <a:r>
              <a:rPr lang="en-GB" sz="1200" b="1" dirty="0" smtClean="0"/>
              <a:t>- </a:t>
            </a:r>
            <a:r>
              <a:rPr lang="en-GB" sz="1200" dirty="0" smtClean="0"/>
              <a:t>a sympathetic awareness and tolerance of others and difference.</a:t>
            </a:r>
          </a:p>
          <a:p>
            <a:r>
              <a:rPr lang="en-GB" sz="1200" b="1" dirty="0" smtClean="0"/>
              <a:t>Reflection </a:t>
            </a:r>
            <a:r>
              <a:rPr lang="en-GB" sz="1200" b="1" dirty="0" smtClean="0"/>
              <a:t>- </a:t>
            </a:r>
            <a:r>
              <a:rPr lang="en-GB" sz="1200" dirty="0" smtClean="0"/>
              <a:t>to apply thought and consideration to everyday life.</a:t>
            </a:r>
          </a:p>
          <a:p>
            <a:r>
              <a:rPr lang="en-GB" sz="1200" b="1" dirty="0" smtClean="0"/>
              <a:t>Empathy </a:t>
            </a:r>
            <a:r>
              <a:rPr lang="en-GB" sz="1200" b="1" dirty="0" smtClean="0"/>
              <a:t>- </a:t>
            </a:r>
            <a:r>
              <a:rPr lang="en-GB" sz="1200" dirty="0" smtClean="0"/>
              <a:t>to </a:t>
            </a:r>
            <a:r>
              <a:rPr lang="en-GB" sz="1200" dirty="0" smtClean="0"/>
              <a:t>express sensitivity and compassion to others.</a:t>
            </a:r>
          </a:p>
          <a:p>
            <a:pPr fontAlgn="base"/>
            <a:r>
              <a:rPr lang="en-GB" sz="1200" b="1" dirty="0" smtClean="0"/>
              <a:t>Mindfulness -</a:t>
            </a:r>
            <a:r>
              <a:rPr lang="en-GB" sz="1200" dirty="0" smtClean="0"/>
              <a:t>  </a:t>
            </a:r>
            <a:r>
              <a:rPr lang="en-GB" sz="1200" dirty="0"/>
              <a:t>is a vital tool for life, not only does it support the regulation </a:t>
            </a:r>
            <a:r>
              <a:rPr lang="en-GB" sz="1200" dirty="0" smtClean="0"/>
              <a:t>of emotion </a:t>
            </a:r>
            <a:r>
              <a:rPr lang="en-GB" sz="1200" dirty="0"/>
              <a:t>and build emotional resilience but also enhances focus and concentration; both helping to</a:t>
            </a:r>
          </a:p>
          <a:p>
            <a:pPr fontAlgn="base"/>
            <a:r>
              <a:rPr lang="en-GB" sz="1200" dirty="0"/>
              <a:t>optimise learning</a:t>
            </a:r>
            <a:r>
              <a:rPr lang="en-GB" sz="1200" dirty="0" smtClean="0"/>
              <a:t>.</a:t>
            </a:r>
          </a:p>
          <a:p>
            <a:pPr fontAlgn="base"/>
            <a:endParaRPr lang="en-GB" sz="1200" dirty="0"/>
          </a:p>
          <a:p>
            <a:endParaRPr lang="en-GB" sz="15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464927" y="1021271"/>
            <a:ext cx="5513713" cy="2880000"/>
          </a:xfrm>
          <a:prstGeom prst="rect">
            <a:avLst/>
          </a:prstGeom>
          <a:noFill/>
          <a:ln w="25400">
            <a:solidFill>
              <a:schemeClr val="accent4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Content and Sequencing</a:t>
            </a:r>
          </a:p>
          <a:p>
            <a:pPr algn="ctr"/>
            <a:endParaRPr lang="en-GB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Six half termly units a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Jigsaw Programme for each </a:t>
            </a:r>
            <a:r>
              <a:rPr lang="en-GB" sz="1200" dirty="0"/>
              <a:t>y</a:t>
            </a:r>
            <a:r>
              <a:rPr lang="en-GB" sz="1200" dirty="0" smtClean="0"/>
              <a:t>ear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Six Themes that run across the school for each half term.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Being in my world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Celebrating Difference.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Dreams and Goals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Healthy 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Relationships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Changing 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In Jigsaw PSHE, mindfulness is developed through the ‘Calm Me’ time in each piece (lesson). </a:t>
            </a:r>
            <a:endParaRPr lang="en-GB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Each theme (or piece) has 6 lessons, each lesson has two learning intentions.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6006" y="4002720"/>
            <a:ext cx="2891811" cy="2736000"/>
          </a:xfrm>
          <a:prstGeom prst="rect">
            <a:avLst/>
          </a:prstGeom>
          <a:noFill/>
          <a:ln w="25400">
            <a:solidFill>
              <a:schemeClr val="accent4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Links with English and Maths</a:t>
            </a:r>
            <a:endParaRPr lang="en-GB" sz="800" b="1" dirty="0"/>
          </a:p>
          <a:p>
            <a:pPr algn="ctr"/>
            <a:endParaRPr lang="en-GB" sz="800" dirty="0" smtClean="0"/>
          </a:p>
          <a:p>
            <a:pPr algn="ctr"/>
            <a:endParaRPr lang="en-GB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Every lesson is a reading lesson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High quality discussion and use of Talk for Learning vocabulary.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Expression of thoughts, feelings  and opinions both orally and in written form.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dirty="0" smtClean="0"/>
          </a:p>
          <a:p>
            <a:endParaRPr lang="en-GB" sz="13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6464927" y="4002720"/>
            <a:ext cx="2837694" cy="2736000"/>
          </a:xfrm>
          <a:prstGeom prst="rect">
            <a:avLst/>
          </a:prstGeom>
          <a:noFill/>
          <a:ln w="25400">
            <a:solidFill>
              <a:schemeClr val="accent4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</a:t>
            </a:r>
            <a:endParaRPr lang="en-GB" sz="1400" b="1" dirty="0" smtClean="0"/>
          </a:p>
          <a:p>
            <a:pPr algn="ctr"/>
            <a:endParaRPr lang="en-GB" sz="13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All units begin with a whole school assembly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Children are able to respond (in different ways </a:t>
            </a:r>
            <a:r>
              <a:rPr lang="en-GB" sz="1300" dirty="0" smtClean="0"/>
              <a:t>e.g. </a:t>
            </a:r>
            <a:r>
              <a:rPr lang="en-GB" sz="1300" dirty="0" smtClean="0"/>
              <a:t>discussion) to express their thoughts and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Use of relevant, key vocabulary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dirty="0"/>
          </a:p>
          <a:p>
            <a:endParaRPr lang="en-GB" sz="1300" dirty="0" smtClean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800" dirty="0" smtClean="0"/>
          </a:p>
          <a:p>
            <a:endParaRPr lang="en-GB" sz="8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9367935" y="4002719"/>
            <a:ext cx="2610705" cy="2736000"/>
          </a:xfrm>
          <a:prstGeom prst="rect">
            <a:avLst/>
          </a:prstGeom>
          <a:noFill/>
          <a:ln w="25400">
            <a:solidFill>
              <a:schemeClr val="accent4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Support</a:t>
            </a:r>
          </a:p>
          <a:p>
            <a:pPr algn="ctr"/>
            <a:endParaRPr lang="en-GB" dirty="0"/>
          </a:p>
          <a:p>
            <a:r>
              <a:rPr lang="en-GB" sz="1300" dirty="0"/>
              <a:t>E</a:t>
            </a:r>
            <a:r>
              <a:rPr lang="en-GB" sz="1300" dirty="0" smtClean="0"/>
              <a:t>veryone has access to the Agreed Syllabus.</a:t>
            </a:r>
          </a:p>
          <a:p>
            <a:endParaRPr lang="en-GB" sz="1300" dirty="0"/>
          </a:p>
          <a:p>
            <a:r>
              <a:rPr lang="en-GB" sz="1300" dirty="0" smtClean="0"/>
              <a:t>Support is provided for those learners who require it.</a:t>
            </a:r>
          </a:p>
          <a:p>
            <a:endParaRPr lang="en-GB" sz="1300" dirty="0"/>
          </a:p>
          <a:p>
            <a:r>
              <a:rPr lang="en-GB" sz="1300" dirty="0" smtClean="0"/>
              <a:t>Considerations is given for learners who grasp concepts more rapidly.</a:t>
            </a:r>
            <a:endParaRPr lang="en-GB" sz="800" dirty="0"/>
          </a:p>
          <a:p>
            <a:endParaRPr lang="en-GB" sz="800" dirty="0" smtClean="0"/>
          </a:p>
          <a:p>
            <a:endParaRPr lang="en-GB" sz="800" dirty="0"/>
          </a:p>
          <a:p>
            <a:endParaRPr lang="en-GB" sz="1300" dirty="0" smtClean="0"/>
          </a:p>
        </p:txBody>
      </p:sp>
      <p:pic>
        <p:nvPicPr>
          <p:cNvPr id="1036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356" y="985190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32463" y="4002720"/>
            <a:ext cx="3159006" cy="2736000"/>
          </a:xfrm>
          <a:prstGeom prst="rect">
            <a:avLst/>
          </a:prstGeom>
          <a:noFill/>
          <a:ln w="25400">
            <a:solidFill>
              <a:schemeClr val="accent4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Retrieval Practice</a:t>
            </a:r>
          </a:p>
          <a:p>
            <a:endParaRPr lang="en-GB" sz="800" dirty="0" smtClean="0"/>
          </a:p>
          <a:p>
            <a:endParaRPr lang="en-GB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Knowledge, skills and vocabulary identified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Key concepts identified (above) are revisited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Key ideas are investigated by considering what they are and what they are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Links across year groups for retrieval of knowledge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pic>
        <p:nvPicPr>
          <p:cNvPr id="23" name="Picture 22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6607467" y="1064310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AutoShape 14" descr="Image result for black and white 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36" y="4400459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56" y="4065197"/>
            <a:ext cx="324431" cy="335262"/>
          </a:xfrm>
          <a:prstGeom prst="rect">
            <a:avLst/>
          </a:prstGeom>
        </p:spPr>
      </p:pic>
      <p:pic>
        <p:nvPicPr>
          <p:cNvPr id="28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522" y="1005013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11122575" y="1064311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27" y="4396961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0107" y="4114093"/>
            <a:ext cx="324431" cy="335262"/>
          </a:xfrm>
          <a:prstGeom prst="rect">
            <a:avLst/>
          </a:prstGeom>
        </p:spPr>
      </p:pic>
      <p:pic>
        <p:nvPicPr>
          <p:cNvPr id="1044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11476653" y="4114093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9538996" y="4122168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530" y="4108913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615" y="4079280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100" y="198804"/>
            <a:ext cx="929387" cy="71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1" ma:contentTypeDescription="Create a new document." ma:contentTypeScope="" ma:versionID="6ef894ea2f98ceb6c36657d083fdb135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7ead7337484936f069c14d5e9ac0eaa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8F5906B6-6893-47B2-BE66-A5C2037D1859}"/>
</file>

<file path=customXml/itemProps2.xml><?xml version="1.0" encoding="utf-8"?>
<ds:datastoreItem xmlns:ds="http://schemas.openxmlformats.org/officeDocument/2006/customXml" ds:itemID="{BBDCD568-9106-450C-81A6-8FE126C4CC3D}"/>
</file>

<file path=customXml/itemProps3.xml><?xml version="1.0" encoding="utf-8"?>
<ds:datastoreItem xmlns:ds="http://schemas.openxmlformats.org/officeDocument/2006/customXml" ds:itemID="{7CC58FDB-21F2-4092-AF94-DE6BC5A28CBF}"/>
</file>

<file path=docProps/app.xml><?xml version="1.0" encoding="utf-8"?>
<Properties xmlns="http://schemas.openxmlformats.org/officeDocument/2006/extended-properties" xmlns:vt="http://schemas.openxmlformats.org/officeDocument/2006/docPropsVTypes">
  <TotalTime>3499</TotalTime>
  <Words>323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     PSHE AT MIDDLETHORPE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Natalie Message</cp:lastModifiedBy>
  <cp:revision>50</cp:revision>
  <cp:lastPrinted>2022-07-02T09:07:39Z</cp:lastPrinted>
  <dcterms:created xsi:type="dcterms:W3CDTF">2019-11-06T10:58:00Z</dcterms:created>
  <dcterms:modified xsi:type="dcterms:W3CDTF">2022-07-02T09:11:05Z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322600</vt:r8>
  </property>
</Properties>
</file>