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56" r:id="rId5"/>
  </p:sldIdLst>
  <p:sldSz cx="12192000" cy="6858000"/>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569BE"/>
    <a:srgbClr val="C036A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11" d="100"/>
          <a:sy n="111" d="100"/>
        </p:scale>
        <p:origin x="534"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presProps" Target="presProps.xml"/><Relationship Id="rId5" Type="http://schemas.openxmlformats.org/officeDocument/2006/relationships/slide" Target="slides/slide1.xml"/><Relationship Id="rId4" Type="http://schemas.openxmlformats.org/officeDocument/2006/relationships/slideMaster" Target="slideMasters/slideMaster1.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EA0A1C5C-C772-4DA8-8C9F-280179F5ECFD}" type="datetimeFigureOut">
              <a:rPr lang="en-GB" smtClean="0"/>
              <a:t>25/01/2023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E528CDF-34B0-476D-828F-40429942BC2E}" type="slidenum">
              <a:rPr lang="en-GB" smtClean="0"/>
              <a:t>‹#›</a:t>
            </a:fld>
            <a:endParaRPr lang="en-GB"/>
          </a:p>
        </p:txBody>
      </p:sp>
    </p:spTree>
    <p:extLst>
      <p:ext uri="{BB962C8B-B14F-4D97-AF65-F5344CB8AC3E}">
        <p14:creationId xmlns:p14="http://schemas.microsoft.com/office/powerpoint/2010/main" val="127264138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EA0A1C5C-C772-4DA8-8C9F-280179F5ECFD}" type="datetimeFigureOut">
              <a:rPr lang="en-GB" smtClean="0"/>
              <a:t>25/01/2023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E528CDF-34B0-476D-828F-40429942BC2E}" type="slidenum">
              <a:rPr lang="en-GB" smtClean="0"/>
              <a:t>‹#›</a:t>
            </a:fld>
            <a:endParaRPr lang="en-GB"/>
          </a:p>
        </p:txBody>
      </p:sp>
    </p:spTree>
    <p:extLst>
      <p:ext uri="{BB962C8B-B14F-4D97-AF65-F5344CB8AC3E}">
        <p14:creationId xmlns:p14="http://schemas.microsoft.com/office/powerpoint/2010/main" val="293461847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EA0A1C5C-C772-4DA8-8C9F-280179F5ECFD}" type="datetimeFigureOut">
              <a:rPr lang="en-GB" smtClean="0"/>
              <a:t>25/01/2023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E528CDF-34B0-476D-828F-40429942BC2E}" type="slidenum">
              <a:rPr lang="en-GB" smtClean="0"/>
              <a:t>‹#›</a:t>
            </a:fld>
            <a:endParaRPr lang="en-GB"/>
          </a:p>
        </p:txBody>
      </p:sp>
    </p:spTree>
    <p:extLst>
      <p:ext uri="{BB962C8B-B14F-4D97-AF65-F5344CB8AC3E}">
        <p14:creationId xmlns:p14="http://schemas.microsoft.com/office/powerpoint/2010/main" val="4151080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EA0A1C5C-C772-4DA8-8C9F-280179F5ECFD}" type="datetimeFigureOut">
              <a:rPr lang="en-GB" smtClean="0"/>
              <a:t>25/01/2023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E528CDF-34B0-476D-828F-40429942BC2E}" type="slidenum">
              <a:rPr lang="en-GB" smtClean="0"/>
              <a:t>‹#›</a:t>
            </a:fld>
            <a:endParaRPr lang="en-GB"/>
          </a:p>
        </p:txBody>
      </p:sp>
    </p:spTree>
    <p:extLst>
      <p:ext uri="{BB962C8B-B14F-4D97-AF65-F5344CB8AC3E}">
        <p14:creationId xmlns:p14="http://schemas.microsoft.com/office/powerpoint/2010/main" val="35465341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EA0A1C5C-C772-4DA8-8C9F-280179F5ECFD}" type="datetimeFigureOut">
              <a:rPr lang="en-GB" smtClean="0"/>
              <a:t>25/01/2023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E528CDF-34B0-476D-828F-40429942BC2E}" type="slidenum">
              <a:rPr lang="en-GB" smtClean="0"/>
              <a:t>‹#›</a:t>
            </a:fld>
            <a:endParaRPr lang="en-GB"/>
          </a:p>
        </p:txBody>
      </p:sp>
    </p:spTree>
    <p:extLst>
      <p:ext uri="{BB962C8B-B14F-4D97-AF65-F5344CB8AC3E}">
        <p14:creationId xmlns:p14="http://schemas.microsoft.com/office/powerpoint/2010/main" val="1954022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EA0A1C5C-C772-4DA8-8C9F-280179F5ECFD}" type="datetimeFigureOut">
              <a:rPr lang="en-GB" smtClean="0"/>
              <a:t>25/01/2023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E528CDF-34B0-476D-828F-40429942BC2E}" type="slidenum">
              <a:rPr lang="en-GB" smtClean="0"/>
              <a:t>‹#›</a:t>
            </a:fld>
            <a:endParaRPr lang="en-GB"/>
          </a:p>
        </p:txBody>
      </p:sp>
    </p:spTree>
    <p:extLst>
      <p:ext uri="{BB962C8B-B14F-4D97-AF65-F5344CB8AC3E}">
        <p14:creationId xmlns:p14="http://schemas.microsoft.com/office/powerpoint/2010/main" val="32432618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EA0A1C5C-C772-4DA8-8C9F-280179F5ECFD}" type="datetimeFigureOut">
              <a:rPr lang="en-GB" smtClean="0"/>
              <a:t>25/01/2023</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8E528CDF-34B0-476D-828F-40429942BC2E}" type="slidenum">
              <a:rPr lang="en-GB" smtClean="0"/>
              <a:t>‹#›</a:t>
            </a:fld>
            <a:endParaRPr lang="en-GB"/>
          </a:p>
        </p:txBody>
      </p:sp>
    </p:spTree>
    <p:extLst>
      <p:ext uri="{BB962C8B-B14F-4D97-AF65-F5344CB8AC3E}">
        <p14:creationId xmlns:p14="http://schemas.microsoft.com/office/powerpoint/2010/main" val="33875648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EA0A1C5C-C772-4DA8-8C9F-280179F5ECFD}" type="datetimeFigureOut">
              <a:rPr lang="en-GB" smtClean="0"/>
              <a:t>25/01/2023</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8E528CDF-34B0-476D-828F-40429942BC2E}" type="slidenum">
              <a:rPr lang="en-GB" smtClean="0"/>
              <a:t>‹#›</a:t>
            </a:fld>
            <a:endParaRPr lang="en-GB"/>
          </a:p>
        </p:txBody>
      </p:sp>
    </p:spTree>
    <p:extLst>
      <p:ext uri="{BB962C8B-B14F-4D97-AF65-F5344CB8AC3E}">
        <p14:creationId xmlns:p14="http://schemas.microsoft.com/office/powerpoint/2010/main" val="186680903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0A1C5C-C772-4DA8-8C9F-280179F5ECFD}" type="datetimeFigureOut">
              <a:rPr lang="en-GB" smtClean="0"/>
              <a:t>25/01/2023</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8E528CDF-34B0-476D-828F-40429942BC2E}" type="slidenum">
              <a:rPr lang="en-GB" smtClean="0"/>
              <a:t>‹#›</a:t>
            </a:fld>
            <a:endParaRPr lang="en-GB"/>
          </a:p>
        </p:txBody>
      </p:sp>
    </p:spTree>
    <p:extLst>
      <p:ext uri="{BB962C8B-B14F-4D97-AF65-F5344CB8AC3E}">
        <p14:creationId xmlns:p14="http://schemas.microsoft.com/office/powerpoint/2010/main" val="306377161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EA0A1C5C-C772-4DA8-8C9F-280179F5ECFD}" type="datetimeFigureOut">
              <a:rPr lang="en-GB" smtClean="0"/>
              <a:t>25/01/2023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E528CDF-34B0-476D-828F-40429942BC2E}" type="slidenum">
              <a:rPr lang="en-GB" smtClean="0"/>
              <a:t>‹#›</a:t>
            </a:fld>
            <a:endParaRPr lang="en-GB"/>
          </a:p>
        </p:txBody>
      </p:sp>
    </p:spTree>
    <p:extLst>
      <p:ext uri="{BB962C8B-B14F-4D97-AF65-F5344CB8AC3E}">
        <p14:creationId xmlns:p14="http://schemas.microsoft.com/office/powerpoint/2010/main" val="139632644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EA0A1C5C-C772-4DA8-8C9F-280179F5ECFD}" type="datetimeFigureOut">
              <a:rPr lang="en-GB" smtClean="0"/>
              <a:t>25/01/2023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E528CDF-34B0-476D-828F-40429942BC2E}" type="slidenum">
              <a:rPr lang="en-GB" smtClean="0"/>
              <a:t>‹#›</a:t>
            </a:fld>
            <a:endParaRPr lang="en-GB"/>
          </a:p>
        </p:txBody>
      </p:sp>
    </p:spTree>
    <p:extLst>
      <p:ext uri="{BB962C8B-B14F-4D97-AF65-F5344CB8AC3E}">
        <p14:creationId xmlns:p14="http://schemas.microsoft.com/office/powerpoint/2010/main" val="315921915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0A1C5C-C772-4DA8-8C9F-280179F5ECFD}" type="datetimeFigureOut">
              <a:rPr lang="en-GB" smtClean="0"/>
              <a:t>25/01/2023</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E528CDF-34B0-476D-828F-40429942BC2E}" type="slidenum">
              <a:rPr lang="en-GB" smtClean="0"/>
              <a:t>‹#›</a:t>
            </a:fld>
            <a:endParaRPr lang="en-GB"/>
          </a:p>
        </p:txBody>
      </p:sp>
    </p:spTree>
    <p:extLst>
      <p:ext uri="{BB962C8B-B14F-4D97-AF65-F5344CB8AC3E}">
        <p14:creationId xmlns:p14="http://schemas.microsoft.com/office/powerpoint/2010/main" val="48046519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bwMode="auto">
          <a:xfrm>
            <a:off x="304136" y="15291"/>
            <a:ext cx="11583728" cy="914776"/>
          </a:xfrm>
        </p:spPr>
        <p:txBody>
          <a:bodyPr>
            <a:normAutofit/>
          </a:bodyPr>
          <a:lstStyle/>
          <a:p>
            <a:r>
              <a:rPr lang="en-GB" sz="4400" b="1" dirty="0">
                <a:solidFill>
                  <a:schemeClr val="accent5"/>
                </a:solidFill>
              </a:rPr>
              <a:t>Personal Development</a:t>
            </a:r>
            <a:r>
              <a:rPr lang="en-GB" sz="4400" dirty="0">
                <a:solidFill>
                  <a:schemeClr val="accent5"/>
                </a:solidFill>
              </a:rPr>
              <a:t> AT MIDDLETHORPE</a:t>
            </a:r>
          </a:p>
        </p:txBody>
      </p:sp>
      <p:sp>
        <p:nvSpPr>
          <p:cNvPr id="6" name="TextBox 5"/>
          <p:cNvSpPr txBox="1"/>
          <p:nvPr/>
        </p:nvSpPr>
        <p:spPr>
          <a:xfrm>
            <a:off x="137229" y="881521"/>
            <a:ext cx="2311822" cy="2123658"/>
          </a:xfrm>
          <a:prstGeom prst="rect">
            <a:avLst/>
          </a:prstGeom>
          <a:solidFill>
            <a:schemeClr val="accent5"/>
          </a:solidFill>
          <a:ln>
            <a:solidFill>
              <a:schemeClr val="accent1"/>
            </a:solidFill>
          </a:ln>
        </p:spPr>
        <p:txBody>
          <a:bodyPr wrap="square" rtlCol="0">
            <a:spAutoFit/>
          </a:bodyPr>
          <a:lstStyle/>
          <a:p>
            <a:r>
              <a:rPr lang="en-US" sz="1200" dirty="0">
                <a:solidFill>
                  <a:schemeClr val="bg1"/>
                </a:solidFill>
              </a:rPr>
              <a:t>At Middlethorpe Primary Academy we </a:t>
            </a:r>
            <a:r>
              <a:rPr lang="en-US" sz="1200" dirty="0" err="1">
                <a:solidFill>
                  <a:schemeClr val="bg1"/>
                </a:solidFill>
              </a:rPr>
              <a:t>recognise</a:t>
            </a:r>
            <a:r>
              <a:rPr lang="en-US" sz="1200" dirty="0">
                <a:solidFill>
                  <a:schemeClr val="bg1"/>
                </a:solidFill>
              </a:rPr>
              <a:t> our role in developing children beyond the academic. We facilitate and encourage the development of many diverse aspects of life.  We believe that our core values are pivotal in preparing children for their adult lives and teaching them how to engage productively with society as they grow.  </a:t>
            </a:r>
            <a:endParaRPr lang="en-GB" sz="1200" dirty="0">
              <a:solidFill>
                <a:schemeClr val="bg1"/>
              </a:solidFill>
            </a:endParaRPr>
          </a:p>
        </p:txBody>
      </p:sp>
      <p:sp>
        <p:nvSpPr>
          <p:cNvPr id="10" name="TextBox 9"/>
          <p:cNvSpPr txBox="1"/>
          <p:nvPr/>
        </p:nvSpPr>
        <p:spPr>
          <a:xfrm>
            <a:off x="2511925" y="2924154"/>
            <a:ext cx="3526200" cy="3847207"/>
          </a:xfrm>
          <a:prstGeom prst="rect">
            <a:avLst/>
          </a:prstGeom>
          <a:noFill/>
          <a:ln w="25400">
            <a:solidFill>
              <a:schemeClr val="accent1"/>
            </a:solidFill>
            <a:prstDash val="sysDash"/>
          </a:ln>
        </p:spPr>
        <p:txBody>
          <a:bodyPr wrap="square" rtlCol="0">
            <a:spAutoFit/>
          </a:bodyPr>
          <a:lstStyle/>
          <a:p>
            <a:pPr algn="ctr"/>
            <a:r>
              <a:rPr lang="en-GB" sz="1600" b="1" dirty="0"/>
              <a:t>Healthy Life</a:t>
            </a:r>
          </a:p>
          <a:p>
            <a:pPr marL="171450" indent="-171450">
              <a:buFont typeface="Arial" panose="020B0604020202020204" pitchFamily="34" charset="0"/>
              <a:buChar char="•"/>
            </a:pPr>
            <a:r>
              <a:rPr lang="en-US" sz="1200" dirty="0"/>
              <a:t>Curriculum Links: Jigsaw PSHE curriculum – Relationships, Changing Me, Healthy Me; Middlethorpe Science curriculum; ‘Primary Steps in PE’ PE curriculum</a:t>
            </a:r>
          </a:p>
          <a:p>
            <a:pPr marL="171450" indent="-171450">
              <a:buFont typeface="Arial" panose="020B0604020202020204" pitchFamily="34" charset="0"/>
              <a:buChar char="•"/>
            </a:pPr>
            <a:r>
              <a:rPr lang="en-US" sz="1200" dirty="0"/>
              <a:t>Healthy eating is promoted in school through rebranding of the serving area.</a:t>
            </a:r>
          </a:p>
          <a:p>
            <a:pPr marL="171450" indent="-171450">
              <a:buFont typeface="Arial" panose="020B0604020202020204" pitchFamily="34" charset="0"/>
              <a:buChar char="•"/>
            </a:pPr>
            <a:r>
              <a:rPr lang="en-US" sz="1200" dirty="0"/>
              <a:t>Take up of school meals are monitored.</a:t>
            </a:r>
          </a:p>
          <a:p>
            <a:pPr marL="171450" indent="-171450">
              <a:buFont typeface="Arial" panose="020B0604020202020204" pitchFamily="34" charset="0"/>
              <a:buChar char="•"/>
            </a:pPr>
            <a:r>
              <a:rPr lang="en-US" sz="1200" dirty="0"/>
              <a:t>Daily Mile in KS2</a:t>
            </a:r>
          </a:p>
          <a:p>
            <a:pPr marL="171450" indent="-171450">
              <a:buFont typeface="Arial" panose="020B0604020202020204" pitchFamily="34" charset="0"/>
              <a:buChar char="•"/>
            </a:pPr>
            <a:r>
              <a:rPr lang="en-US" sz="1200" dirty="0"/>
              <a:t>ELT Computing curriculum/Evolve - online safety strand, E-Safety communications to families</a:t>
            </a:r>
          </a:p>
          <a:p>
            <a:pPr marL="171450" indent="-171450">
              <a:buFont typeface="Arial" panose="020B0604020202020204" pitchFamily="34" charset="0"/>
              <a:buChar char="•"/>
            </a:pPr>
            <a:r>
              <a:rPr lang="en-US" sz="1200" dirty="0"/>
              <a:t>Thrive sessions and support</a:t>
            </a:r>
          </a:p>
          <a:p>
            <a:pPr marL="171450" indent="-171450">
              <a:buFont typeface="Arial" panose="020B0604020202020204" pitchFamily="34" charset="0"/>
              <a:buChar char="•"/>
            </a:pPr>
            <a:r>
              <a:rPr lang="en-US" sz="1200" dirty="0"/>
              <a:t>National Events: Anti-bullying week, Safer Internet day, </a:t>
            </a:r>
          </a:p>
          <a:p>
            <a:pPr marL="171450" indent="-171450">
              <a:buFont typeface="Arial" panose="020B0604020202020204" pitchFamily="34" charset="0"/>
              <a:buChar char="•"/>
            </a:pPr>
            <a:r>
              <a:rPr lang="en-US" sz="1200" dirty="0" err="1"/>
              <a:t>Bikeability</a:t>
            </a:r>
            <a:r>
              <a:rPr lang="en-US" sz="1200" dirty="0"/>
              <a:t> Training in Year 5 &amp; Balance Bikes in FS and year 1</a:t>
            </a:r>
          </a:p>
          <a:p>
            <a:pPr marL="171450" indent="-171450">
              <a:buFont typeface="Arial" panose="020B0604020202020204" pitchFamily="34" charset="0"/>
              <a:buChar char="•"/>
            </a:pPr>
            <a:r>
              <a:rPr lang="en-US" sz="1200" dirty="0"/>
              <a:t>Swimming lessons in Year 4</a:t>
            </a:r>
          </a:p>
          <a:p>
            <a:pPr marL="171450" indent="-171450">
              <a:buFont typeface="Arial" panose="020B0604020202020204" pitchFamily="34" charset="0"/>
              <a:buChar char="•"/>
            </a:pPr>
            <a:r>
              <a:rPr lang="en-US" sz="1200" dirty="0"/>
              <a:t>NSPCC Pants</a:t>
            </a:r>
          </a:p>
          <a:p>
            <a:pPr marL="171450" indent="-171450">
              <a:buFont typeface="Arial" panose="020B0604020202020204" pitchFamily="34" charset="0"/>
              <a:buChar char="•"/>
            </a:pPr>
            <a:r>
              <a:rPr lang="en-US" sz="1200" dirty="0"/>
              <a:t>Compass Go </a:t>
            </a:r>
          </a:p>
          <a:p>
            <a:pPr marL="171450" indent="-171450">
              <a:buFont typeface="Arial" panose="020B0604020202020204" pitchFamily="34" charset="0"/>
              <a:buChar char="•"/>
            </a:pPr>
            <a:r>
              <a:rPr lang="en-US" sz="1200" dirty="0"/>
              <a:t>Middlethorpe Magnificent Many</a:t>
            </a:r>
          </a:p>
        </p:txBody>
      </p:sp>
      <p:sp>
        <p:nvSpPr>
          <p:cNvPr id="15" name="TextBox 14"/>
          <p:cNvSpPr txBox="1"/>
          <p:nvPr/>
        </p:nvSpPr>
        <p:spPr>
          <a:xfrm>
            <a:off x="2511925" y="885613"/>
            <a:ext cx="9542846" cy="2000548"/>
          </a:xfrm>
          <a:prstGeom prst="rect">
            <a:avLst/>
          </a:prstGeom>
          <a:noFill/>
          <a:ln w="25400">
            <a:solidFill>
              <a:schemeClr val="accent1"/>
            </a:solidFill>
            <a:prstDash val="sysDash"/>
          </a:ln>
        </p:spPr>
        <p:txBody>
          <a:bodyPr wrap="square" rtlCol="0">
            <a:spAutoFit/>
          </a:bodyPr>
          <a:lstStyle/>
          <a:p>
            <a:pPr algn="ctr"/>
            <a:r>
              <a:rPr lang="en-GB" sz="1600" b="1" dirty="0"/>
              <a:t>British Values</a:t>
            </a:r>
          </a:p>
          <a:p>
            <a:r>
              <a:rPr lang="en-US" sz="1200" dirty="0"/>
              <a:t>Including links with the community to celebrate and commemorate significant events. An increased awareness of all members of our community and the diverse world beyond. Caring for our environment locally, impacting upon the wider world.</a:t>
            </a:r>
          </a:p>
          <a:p>
            <a:pPr marL="171450" indent="-171450">
              <a:buFont typeface="Arial" panose="020B0604020202020204" pitchFamily="34" charset="0"/>
              <a:buChar char="•"/>
            </a:pPr>
            <a:r>
              <a:rPr lang="en-US" sz="1200" dirty="0"/>
              <a:t>Curriculum Links: Jigsaw PSHE curriculum - Celebrating Difference, Being Me in My World; Middlethorpe History Curriculum; Middlethorpe Science Curriculum; ‘Primary Steps in PE’ PE curriculum</a:t>
            </a:r>
          </a:p>
          <a:p>
            <a:pPr marL="171450" indent="-171450">
              <a:buFont typeface="Arial" panose="020B0604020202020204" pitchFamily="34" charset="0"/>
              <a:buChar char="•"/>
            </a:pPr>
            <a:r>
              <a:rPr lang="en-US" sz="1200" dirty="0"/>
              <a:t>Whole School assembly schedule, </a:t>
            </a:r>
            <a:r>
              <a:rPr lang="en-US" sz="1200" dirty="0" err="1"/>
              <a:t>Lyfta</a:t>
            </a:r>
            <a:r>
              <a:rPr lang="en-US" sz="1200" dirty="0"/>
              <a:t> and Picture News (Sibling groups), including protected characteristics</a:t>
            </a:r>
          </a:p>
          <a:p>
            <a:pPr marL="171450" indent="-171450">
              <a:buFont typeface="Arial" panose="020B0604020202020204" pitchFamily="34" charset="0"/>
              <a:buChar char="•"/>
            </a:pPr>
            <a:r>
              <a:rPr lang="en-US" sz="1200" dirty="0"/>
              <a:t>National Events: Remembrance Day</a:t>
            </a:r>
          </a:p>
          <a:p>
            <a:pPr marL="171450" indent="-171450">
              <a:buFont typeface="Arial" panose="020B0604020202020204" pitchFamily="34" charset="0"/>
              <a:buChar char="•"/>
            </a:pPr>
            <a:r>
              <a:rPr lang="en-US" sz="1200" dirty="0"/>
              <a:t>Middlethorpe Magnificent Many</a:t>
            </a:r>
          </a:p>
          <a:p>
            <a:pPr marL="171450" indent="-171450">
              <a:buFont typeface="Arial" panose="020B0604020202020204" pitchFamily="34" charset="0"/>
              <a:buChar char="•"/>
            </a:pPr>
            <a:r>
              <a:rPr lang="en-US" sz="1200" dirty="0"/>
              <a:t>‘Jobs at Middlethorpe’: Advert; application; interview; appraisals. Play leaders, Librarian, Milk and Snack Monitors, PE Cupboard Monitors</a:t>
            </a:r>
          </a:p>
          <a:p>
            <a:pPr marL="171450" indent="-171450">
              <a:buFont typeface="Arial" panose="020B0604020202020204" pitchFamily="34" charset="0"/>
              <a:buChar char="•"/>
            </a:pPr>
            <a:r>
              <a:rPr lang="en-US" sz="1200" dirty="0"/>
              <a:t>School Council – Roles and responsibilities</a:t>
            </a:r>
          </a:p>
        </p:txBody>
      </p:sp>
      <p:sp>
        <p:nvSpPr>
          <p:cNvPr id="22" name="TextBox 21"/>
          <p:cNvSpPr txBox="1"/>
          <p:nvPr/>
        </p:nvSpPr>
        <p:spPr>
          <a:xfrm>
            <a:off x="137229" y="3099485"/>
            <a:ext cx="2311823" cy="3662541"/>
          </a:xfrm>
          <a:prstGeom prst="rect">
            <a:avLst/>
          </a:prstGeom>
          <a:noFill/>
          <a:ln w="25400">
            <a:solidFill>
              <a:schemeClr val="accent1"/>
            </a:solidFill>
            <a:prstDash val="sysDash"/>
          </a:ln>
        </p:spPr>
        <p:txBody>
          <a:bodyPr wrap="square" rtlCol="0">
            <a:spAutoFit/>
          </a:bodyPr>
          <a:lstStyle/>
          <a:p>
            <a:pPr algn="ctr"/>
            <a:r>
              <a:rPr lang="en-GB" sz="1600" b="1" dirty="0"/>
              <a:t>Cultural Awareness</a:t>
            </a:r>
          </a:p>
          <a:p>
            <a:pPr marL="171450" indent="-171450">
              <a:buFont typeface="Arial" panose="020B0604020202020204" pitchFamily="34" charset="0"/>
              <a:buChar char="•"/>
            </a:pPr>
            <a:r>
              <a:rPr lang="en-US" sz="1200" dirty="0"/>
              <a:t>Whole School Assembly Schedule – including a range of famous people, events, music.</a:t>
            </a:r>
          </a:p>
          <a:p>
            <a:pPr marL="171450" indent="-171450">
              <a:buFont typeface="Arial" panose="020B0604020202020204" pitchFamily="34" charset="0"/>
              <a:buChar char="•"/>
            </a:pPr>
            <a:r>
              <a:rPr lang="en-US" sz="1200" dirty="0"/>
              <a:t>Middlethorpe RE curriculum</a:t>
            </a:r>
          </a:p>
          <a:p>
            <a:pPr marL="171450" indent="-171450">
              <a:buFont typeface="Arial" panose="020B0604020202020204" pitchFamily="34" charset="0"/>
              <a:buChar char="•"/>
            </a:pPr>
            <a:r>
              <a:rPr lang="en-US" sz="1200" dirty="0"/>
              <a:t>Curriculum Links: Jigsaw PSHE curriculum - Celebrating Difference; Middlethorpe Music curriculum (Charanga); Middlethorpe Art curriculum.</a:t>
            </a:r>
          </a:p>
          <a:p>
            <a:pPr marL="171450" indent="-171450">
              <a:buFont typeface="Arial" panose="020B0604020202020204" pitchFamily="34" charset="0"/>
              <a:buChar char="•"/>
            </a:pPr>
            <a:r>
              <a:rPr lang="en-US" sz="1200" dirty="0" err="1"/>
              <a:t>Lyfta</a:t>
            </a:r>
            <a:r>
              <a:rPr lang="en-US" sz="1200" dirty="0"/>
              <a:t> and Picture News (Sibling groups)</a:t>
            </a:r>
          </a:p>
          <a:p>
            <a:pPr marL="171450" indent="-171450">
              <a:buFont typeface="Arial" panose="020B0604020202020204" pitchFamily="34" charset="0"/>
              <a:buChar char="•"/>
            </a:pPr>
            <a:r>
              <a:rPr lang="en-US" sz="1200" dirty="0"/>
              <a:t>Protected Characteristics revisited through assemblies</a:t>
            </a:r>
          </a:p>
          <a:p>
            <a:pPr marL="171450" indent="-171450">
              <a:buFont typeface="Arial" panose="020B0604020202020204" pitchFamily="34" charset="0"/>
              <a:buChar char="•"/>
            </a:pPr>
            <a:r>
              <a:rPr lang="en-US" sz="1200" dirty="0"/>
              <a:t>National Events: Black History Month, Pride Month</a:t>
            </a:r>
          </a:p>
          <a:p>
            <a:pPr marL="171450" indent="-171450">
              <a:buFont typeface="Arial" panose="020B0604020202020204" pitchFamily="34" charset="0"/>
              <a:buChar char="•"/>
            </a:pPr>
            <a:r>
              <a:rPr lang="en-US" sz="1200" dirty="0"/>
              <a:t>Middlethorpe Magnificent Many</a:t>
            </a:r>
          </a:p>
          <a:p>
            <a:pPr marL="171450" indent="-171450">
              <a:buFont typeface="Arial" panose="020B0604020202020204" pitchFamily="34" charset="0"/>
              <a:buChar char="•"/>
            </a:pPr>
            <a:r>
              <a:rPr lang="en-US" sz="1200" dirty="0"/>
              <a:t>Middlethorpe Reading Spine</a:t>
            </a:r>
          </a:p>
        </p:txBody>
      </p:sp>
      <p:sp>
        <p:nvSpPr>
          <p:cNvPr id="4" name="AutoShape 4" descr="Image result for paintbrush black and white"/>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pic>
        <p:nvPicPr>
          <p:cNvPr id="26" name="Picture 25"/>
          <p:cNvPicPr>
            <a:picLocks noChangeAspect="1"/>
          </p:cNvPicPr>
          <p:nvPr/>
        </p:nvPicPr>
        <p:blipFill>
          <a:blip r:embed="rId2"/>
          <a:stretch>
            <a:fillRect/>
          </a:stretch>
        </p:blipFill>
        <p:spPr>
          <a:xfrm>
            <a:off x="11245228" y="160337"/>
            <a:ext cx="633648" cy="624684"/>
          </a:xfrm>
          <a:prstGeom prst="rect">
            <a:avLst/>
          </a:prstGeom>
        </p:spPr>
      </p:pic>
      <p:sp>
        <p:nvSpPr>
          <p:cNvPr id="9" name="TextBox 8">
            <a:extLst>
              <a:ext uri="{FF2B5EF4-FFF2-40B4-BE49-F238E27FC236}">
                <a16:creationId xmlns:a16="http://schemas.microsoft.com/office/drawing/2014/main" id="{8C1D0DC3-281C-6917-4D01-C95519CEAC43}"/>
              </a:ext>
            </a:extLst>
          </p:cNvPr>
          <p:cNvSpPr txBox="1"/>
          <p:nvPr/>
        </p:nvSpPr>
        <p:spPr>
          <a:xfrm>
            <a:off x="6107577" y="2939762"/>
            <a:ext cx="5947194" cy="3847207"/>
          </a:xfrm>
          <a:prstGeom prst="rect">
            <a:avLst/>
          </a:prstGeom>
          <a:noFill/>
          <a:ln w="25400">
            <a:solidFill>
              <a:schemeClr val="accent1"/>
            </a:solidFill>
            <a:prstDash val="sysDash"/>
          </a:ln>
        </p:spPr>
        <p:txBody>
          <a:bodyPr wrap="square" rtlCol="0">
            <a:spAutoFit/>
          </a:bodyPr>
          <a:lstStyle/>
          <a:p>
            <a:pPr algn="ctr"/>
            <a:r>
              <a:rPr lang="en-GB" sz="1600" b="1" dirty="0"/>
              <a:t>Character Development</a:t>
            </a:r>
          </a:p>
          <a:p>
            <a:r>
              <a:rPr lang="en-US" sz="1200" dirty="0"/>
              <a:t>Character development begins to develop even before our children join the Middlethorpe family, with a comprehensive transition package of events and experiences, all linked to our core values of Kindness, Responsibility and Pride. These values are part of life at Middlethorpe and run through everything that we do at Middlethorpe.  They are celebrated in our half termly ‘values assemblies’.</a:t>
            </a:r>
          </a:p>
          <a:p>
            <a:pPr marL="171450" indent="-171450">
              <a:buFont typeface="Arial" panose="020B0604020202020204" pitchFamily="34" charset="0"/>
              <a:buChar char="•"/>
            </a:pPr>
            <a:r>
              <a:rPr lang="en-US" sz="1200" dirty="0"/>
              <a:t>Learning </a:t>
            </a:r>
            <a:r>
              <a:rPr lang="en-US" sz="1200" dirty="0" err="1"/>
              <a:t>Behaviours</a:t>
            </a:r>
            <a:r>
              <a:rPr lang="en-US" sz="1200" dirty="0"/>
              <a:t>: Collaboration and Motivation, Independence and Connections, Inspiration and Resilience. High expectations referred to and linked to certificates daily.  These are celebrated weekly in certificate assemblies</a:t>
            </a:r>
          </a:p>
          <a:p>
            <a:pPr marL="171450" indent="-171450">
              <a:buFont typeface="Arial" panose="020B0604020202020204" pitchFamily="34" charset="0"/>
              <a:buChar char="•"/>
            </a:pPr>
            <a:r>
              <a:rPr lang="en-US" sz="1200" dirty="0"/>
              <a:t>Termly Trophy assemblies</a:t>
            </a:r>
          </a:p>
          <a:p>
            <a:pPr marL="171450" indent="-171450">
              <a:buFont typeface="Arial" panose="020B0604020202020204" pitchFamily="34" charset="0"/>
              <a:buChar char="•"/>
            </a:pPr>
            <a:r>
              <a:rPr lang="en-US" sz="1200" dirty="0"/>
              <a:t>Sibling Groups – activities, debate and peer support</a:t>
            </a:r>
          </a:p>
          <a:p>
            <a:pPr marL="171450" indent="-171450">
              <a:buFont typeface="Arial" panose="020B0604020202020204" pitchFamily="34" charset="0"/>
              <a:buChar char="•"/>
            </a:pPr>
            <a:r>
              <a:rPr lang="en-US" sz="1200" dirty="0"/>
              <a:t>Our Rewards @ Middlethorpe </a:t>
            </a:r>
          </a:p>
          <a:p>
            <a:pPr marL="171450" indent="-171450">
              <a:buFont typeface="Arial" panose="020B0604020202020204" pitchFamily="34" charset="0"/>
              <a:buChar char="•"/>
            </a:pPr>
            <a:r>
              <a:rPr lang="en-US" sz="1200" dirty="0"/>
              <a:t>Established Councils: School, Eco-school, Arts.  </a:t>
            </a:r>
          </a:p>
          <a:p>
            <a:pPr marL="171450" indent="-171450">
              <a:buFont typeface="Arial" panose="020B0604020202020204" pitchFamily="34" charset="0"/>
              <a:buChar char="•"/>
            </a:pPr>
            <a:r>
              <a:rPr lang="en-US" sz="1200" dirty="0"/>
              <a:t>Middlethorpe Magnificent Many</a:t>
            </a:r>
          </a:p>
          <a:p>
            <a:pPr marL="171450" indent="-171450">
              <a:buFont typeface="Arial" panose="020B0604020202020204" pitchFamily="34" charset="0"/>
              <a:buChar char="•"/>
            </a:pPr>
            <a:r>
              <a:rPr lang="en-US" sz="1200" dirty="0"/>
              <a:t>Curriculum Links: Jigsaw PSHE curriculum – Being Me In My World, Dreams and Goals; Text based curriculum linked to CLPE</a:t>
            </a:r>
            <a:r>
              <a:rPr lang="en-US" sz="1200"/>
              <a:t>; Middlethorpe Reading Spine</a:t>
            </a:r>
            <a:endParaRPr lang="en-US" sz="1200" dirty="0"/>
          </a:p>
          <a:p>
            <a:pPr marL="171450" indent="-171450">
              <a:buFont typeface="Arial" panose="020B0604020202020204" pitchFamily="34" charset="0"/>
              <a:buChar char="•"/>
            </a:pPr>
            <a:r>
              <a:rPr lang="en-US" sz="1200" dirty="0"/>
              <a:t>Thrive sessions and support</a:t>
            </a:r>
          </a:p>
          <a:p>
            <a:pPr marL="171450" indent="-171450">
              <a:buFont typeface="Arial" panose="020B0604020202020204" pitchFamily="34" charset="0"/>
              <a:buChar char="•"/>
            </a:pPr>
            <a:r>
              <a:rPr lang="en-US" sz="1200" dirty="0"/>
              <a:t>Extra-curriculum clubs enrichment </a:t>
            </a:r>
            <a:r>
              <a:rPr lang="en-US" sz="1200" dirty="0" err="1"/>
              <a:t>programme</a:t>
            </a:r>
            <a:r>
              <a:rPr lang="en-US" sz="1200" dirty="0"/>
              <a:t>: Sports, music, Lego, jigsaw, sewing, library</a:t>
            </a:r>
          </a:p>
          <a:p>
            <a:pPr marL="171450" indent="-171450">
              <a:buFont typeface="Arial" panose="020B0604020202020204" pitchFamily="34" charset="0"/>
              <a:buChar char="•"/>
            </a:pPr>
            <a:r>
              <a:rPr lang="en-US" sz="1200" dirty="0" err="1"/>
              <a:t>PuP</a:t>
            </a:r>
            <a:r>
              <a:rPr lang="en-US" sz="1200" dirty="0"/>
              <a:t> funding supports attendance at clubs and visits</a:t>
            </a:r>
          </a:p>
          <a:p>
            <a:pPr marL="171450" indent="-171450">
              <a:buFont typeface="Arial" panose="020B0604020202020204" pitchFamily="34" charset="0"/>
              <a:buChar char="•"/>
            </a:pPr>
            <a:r>
              <a:rPr lang="en-US" sz="1200" dirty="0"/>
              <a:t>Violin tuition in Year 4 &amp; Instrument tuition </a:t>
            </a:r>
            <a:r>
              <a:rPr lang="en-US" sz="1200" dirty="0" err="1"/>
              <a:t>programme</a:t>
            </a:r>
            <a:endParaRPr lang="en-US" sz="1200" dirty="0"/>
          </a:p>
        </p:txBody>
      </p:sp>
      <p:pic>
        <p:nvPicPr>
          <p:cNvPr id="1026" name="Picture 2" descr="Image result for personal development icon">
            <a:extLst>
              <a:ext uri="{FF2B5EF4-FFF2-40B4-BE49-F238E27FC236}">
                <a16:creationId xmlns:a16="http://schemas.microsoft.com/office/drawing/2014/main" id="{97900CC2-4B26-AEDF-E8C8-5442AC1BAC7C}"/>
              </a:ext>
            </a:extLst>
          </p:cNvPr>
          <p:cNvPicPr>
            <a:picLocks noChangeAspect="1" noChangeArrowheads="1"/>
          </p:cNvPicPr>
          <p:nvPr/>
        </p:nvPicPr>
        <p:blipFill>
          <a:blip r:embed="rId3" cstate="print">
            <a:duotone>
              <a:schemeClr val="accent5">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304136" y="91585"/>
            <a:ext cx="783771" cy="78377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9772623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56CE2A7EDF09AA4D8123CD991C4270FB" ma:contentTypeVersion="11" ma:contentTypeDescription="Create a new document." ma:contentTypeScope="" ma:versionID="6ef894ea2f98ceb6c36657d083fdb135">
  <xsd:schema xmlns:xsd="http://www.w3.org/2001/XMLSchema" xmlns:xs="http://www.w3.org/2001/XMLSchema" xmlns:p="http://schemas.microsoft.com/office/2006/metadata/properties" xmlns:ns2="fbfaf87b-7bdd-4c4f-a8f3-ec676afede73" xmlns:ns3="597c8b6c-d28d-4116-9221-2285f0b83890" targetNamespace="http://schemas.microsoft.com/office/2006/metadata/properties" ma:root="true" ma:fieldsID="7ead7337484936f069c14d5e9ac0eaa9" ns2:_="" ns3:_="">
    <xsd:import namespace="fbfaf87b-7bdd-4c4f-a8f3-ec676afede73"/>
    <xsd:import namespace="597c8b6c-d28d-4116-9221-2285f0b83890"/>
    <xsd:element name="properties">
      <xsd:complexType>
        <xsd:sequence>
          <xsd:element name="documentManagement">
            <xsd:complexType>
              <xsd:all>
                <xsd:element ref="ns2:MediaServiceMetadata" minOccurs="0"/>
                <xsd:element ref="ns2:MediaServiceFastMetadata" minOccurs="0"/>
                <xsd:element ref="ns2:MediaLengthInSeconds" minOccurs="0"/>
                <xsd:element ref="ns2:MediaServiceDateTaken" minOccurs="0"/>
                <xsd:element ref="ns2:lcf76f155ced4ddcb4097134ff3c332f" minOccurs="0"/>
                <xsd:element ref="ns3:TaxCatchAll" minOccurs="0"/>
                <xsd:element ref="ns2:MediaServiceGenerationTime" minOccurs="0"/>
                <xsd:element ref="ns2:MediaServiceEventHashCode" minOccurs="0"/>
                <xsd:element ref="ns2:MediaServiceOCR"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bfaf87b-7bdd-4c4f-a8f3-ec676afede7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LengthInSeconds" ma:index="10" nillable="true" ma:displayName="MediaLengthInSeconds" ma:hidden="true" ma:internalName="MediaLengthInSeconds" ma:readOnly="true">
      <xsd:simpleType>
        <xsd:restriction base="dms:Unknown"/>
      </xsd:simpleType>
    </xsd:element>
    <xsd:element name="MediaServiceDateTaken" ma:index="11" nillable="true" ma:displayName="MediaServiceDateTaken" ma:hidden="true" ma:internalName="MediaServiceDateTaken" ma:readOnly="true">
      <xsd:simpleType>
        <xsd:restriction base="dms:Text"/>
      </xsd:simpleType>
    </xsd:element>
    <xsd:element name="lcf76f155ced4ddcb4097134ff3c332f" ma:index="13" nillable="true" ma:taxonomy="true" ma:internalName="lcf76f155ced4ddcb4097134ff3c332f" ma:taxonomyFieldName="MediaServiceImageTags" ma:displayName="Image Tags" ma:readOnly="false" ma:fieldId="{5cf76f15-5ced-4ddc-b409-7134ff3c332f}" ma:taxonomyMulti="true" ma:sspId="6ee90a1c-6484-4b97-8607-00254b61cbd0" ma:termSetId="09814cd3-568e-fe90-9814-8d621ff8fb84" ma:anchorId="fba54fb3-c3e1-fe81-a776-ca4b69148c4d" ma:open="true" ma:isKeyword="false">
      <xsd:complexType>
        <xsd:sequence>
          <xsd:element ref="pc:Terms" minOccurs="0" maxOccurs="1"/>
        </xsd:sequence>
      </xsd:complex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element name="MediaServiceLocation" ma:index="18" nillable="true" ma:displayName="Location"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597c8b6c-d28d-4116-9221-2285f0b83890" elementFormDefault="qualified">
    <xsd:import namespace="http://schemas.microsoft.com/office/2006/documentManagement/types"/>
    <xsd:import namespace="http://schemas.microsoft.com/office/infopath/2007/PartnerControls"/>
    <xsd:element name="TaxCatchAll" ma:index="14" nillable="true" ma:displayName="Taxonomy Catch All Column" ma:hidden="true" ma:list="{b9d1ace9-3a31-4726-8f57-0b105f78182c}" ma:internalName="TaxCatchAll" ma:showField="CatchAllData" ma:web="597c8b6c-d28d-4116-9221-2285f0b83890">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fbfaf87b-7bdd-4c4f-a8f3-ec676afede73">
      <Terms xmlns="http://schemas.microsoft.com/office/infopath/2007/PartnerControls"/>
    </lcf76f155ced4ddcb4097134ff3c332f>
    <TaxCatchAll xmlns="597c8b6c-d28d-4116-9221-2285f0b83890"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BC66D523-01E4-4C87-8F24-EB7FB993EFD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fbfaf87b-7bdd-4c4f-a8f3-ec676afede73"/>
    <ds:schemaRef ds:uri="597c8b6c-d28d-4116-9221-2285f0b83890"/>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EB2012A6-00E2-453E-8DD4-945BC2E60FC3}">
  <ds:schemaRefs>
    <ds:schemaRef ds:uri="http://schemas.microsoft.com/office/2006/documentManagement/types"/>
    <ds:schemaRef ds:uri="http://purl.org/dc/elements/1.1/"/>
    <ds:schemaRef ds:uri="http://purl.org/dc/dcmitype/"/>
    <ds:schemaRef ds:uri="http://schemas.microsoft.com/office/infopath/2007/PartnerControls"/>
    <ds:schemaRef ds:uri="http://www.w3.org/XML/1998/namespace"/>
    <ds:schemaRef ds:uri="597c8b6c-d28d-4116-9221-2285f0b83890"/>
    <ds:schemaRef ds:uri="http://schemas.openxmlformats.org/package/2006/metadata/core-properties"/>
    <ds:schemaRef ds:uri="fbfaf87b-7bdd-4c4f-a8f3-ec676afede73"/>
    <ds:schemaRef ds:uri="http://schemas.microsoft.com/office/2006/metadata/properties"/>
    <ds:schemaRef ds:uri="http://purl.org/dc/terms/"/>
  </ds:schemaRefs>
</ds:datastoreItem>
</file>

<file path=customXml/itemProps3.xml><?xml version="1.0" encoding="utf-8"?>
<ds:datastoreItem xmlns:ds="http://schemas.openxmlformats.org/officeDocument/2006/customXml" ds:itemID="{8352B819-8D1A-4D4C-8355-827B84F2C3F0}">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526</TotalTime>
  <Words>557</Words>
  <Application>Microsoft Office PowerPoint</Application>
  <PresentationFormat>Widescreen</PresentationFormat>
  <Paragraphs>45</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Calibri Light</vt:lpstr>
      <vt:lpstr>Office Theme</vt:lpstr>
      <vt:lpstr>Personal Development AT MIDDLETHORPE</vt:lpstr>
    </vt:vector>
  </TitlesOfParts>
  <Company>OneIT Services and Solutions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GEOGRAPHY AT MIDDLETHORPE</dc:title>
  <dc:creator>Simpson, Rachel</dc:creator>
  <cp:lastModifiedBy>Annabel Atkin</cp:lastModifiedBy>
  <cp:revision>45</cp:revision>
  <cp:lastPrinted>2020-01-09T10:48:35Z</cp:lastPrinted>
  <dcterms:created xsi:type="dcterms:W3CDTF">2019-11-06T10:58:00Z</dcterms:created>
  <dcterms:modified xsi:type="dcterms:W3CDTF">2023-01-25T16:25:34Z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0x01010056CE2A7EDF09AA4D8123CD991C4270FB</vt:lpwstr>
  </property>
  <property fmtid="{D5CDD505-2E9C-101B-9397-08002B2CF9AE}" pid="3" name="Order">
    <vt:r8>320200</vt:r8>
  </property>
  <property fmtid="{D5CDD505-2E9C-101B-9397-08002B2CF9AE}" pid="4" name="MediaServiceImageTags">
    <vt:lpwstr/>
  </property>
</Properties>
</file>