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7F07-38D3-FD51-443B-EB1EAE32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6E89C-0114-FED7-446D-0D346492F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EE19B-0D4C-C208-535A-3DCA278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B14C1-7289-16C8-E8C3-6150AB5A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7407C-D080-6E71-303C-50FE6326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5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0171-D75A-7326-F7AC-51B2C3C0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B299-4DBC-6F46-C041-CC071538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DF65-0D7D-EDD7-E143-A6A95683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D89F3-6031-7EB2-DB6F-DC37A820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807C7-FD51-D3AB-09AC-86FCB36F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1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EDF3CF-A1EB-B4D6-E562-57299DA6D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4DBCB-A091-3A42-7454-9C9A6A31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2489-873A-5824-E096-54535B7E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A8AC4-97B7-7D2C-8433-ACEDB6A4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C95F-3529-8122-5C8E-D4B68D62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9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6701-079E-008D-F69E-F6BF5BE9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051B-0851-0B7A-C2EE-B8F7AB320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55436-84C4-0D44-422B-9A59CA9D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5FEA4-D2E2-1F96-5287-FE4F774E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E5613-DDDA-6B6E-B3A9-85C6C702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9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84A8-B5BA-F9C4-C564-D20A7FB4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7449-5332-E979-72C0-08B4B38E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ACFF-0753-55BE-CB2F-6C5AFA78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08A9-8F4C-B8C7-C69A-E1492929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6BC8-0569-1BEE-553F-131E5F1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B625-7F0A-E895-AAD1-93FC7792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B8CD-93B6-08BB-2B63-F368794B4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CDE29-A1D9-5130-06F8-7F3B56FBF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ACFC3-6812-3FE7-CB39-4147D606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45870-2D6F-3650-A36E-BC29CF7A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B8401-5113-E982-CC3D-7B485FC9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7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7884-BB16-BAE5-513F-D61ECD99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AEB30-AACD-0280-62BB-6E25EE39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5E3AA-A674-1118-82D4-0A1AAB326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E4310-54FA-8C29-2D06-5AFA4EE4D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55C99-A667-BE45-636D-97F6D9345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14EA5-3D7C-6411-CAA4-7D2B09A6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DFBBE-BDAE-9CDE-A520-84083739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4ABE3-6761-AFB2-5605-8D763CB4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86A3-4AB6-8EEC-BE50-E36D65FC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FF7FD-C798-3F13-206D-BC657F64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3335-D313-1B49-6859-24D1973E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EF480-40F9-1808-CC6D-2DE4A9D4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2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BE3DD-90A5-8A20-838C-4F2C9E3F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A232E-ECF5-40ED-4B0B-10D76A0F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6A2CE-8B65-34CF-806D-03364B45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F374-7901-9BA9-1B08-0D9D94D0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A63D-A8D5-8A84-1AEB-A7926AA7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73727-E5AE-565C-5626-FE2670F56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AA6FF-111D-31B0-C5E8-E0AFEBB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EFA54-6325-2ECF-54EA-C941809D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DA1BF-FA4D-468F-C28D-9C15E755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70B5-57F1-4E01-0D57-50C7A02B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6F2CB-0F92-E6A4-7139-CB6231B8E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4AF6A-DC2C-1781-F6CD-C56F11623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F2836-7DE7-17B1-AB2F-3A9EB24F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FF613-1FDE-6258-D416-5BDA1C4A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6F77A-852E-576F-6C42-6F077B78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4C35B-8DEB-4094-7B9A-7DAB9B74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8FBE-1B1C-9354-B5F3-10D4C6CC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123E-C942-052B-3825-529FBB109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80A7-2CE7-4F87-B44F-E2729094F24F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12656-6C6D-6D67-ABEB-0062885D7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6D89-988C-EB47-B643-99DFC9E2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99F9-B83B-4409-ABDC-64F30826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8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D737F-8D57-CC9C-6990-7BAA64F9928F}"/>
              </a:ext>
            </a:extLst>
          </p:cNvPr>
          <p:cNvSpPr/>
          <p:nvPr/>
        </p:nvSpPr>
        <p:spPr>
          <a:xfrm>
            <a:off x="-1" y="2076"/>
            <a:ext cx="12150433" cy="68559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B1502-F87F-47E9-0BA3-944717F7199B}"/>
              </a:ext>
            </a:extLst>
          </p:cNvPr>
          <p:cNvSpPr txBox="1"/>
          <p:nvPr/>
        </p:nvSpPr>
        <p:spPr>
          <a:xfrm>
            <a:off x="176881" y="133409"/>
            <a:ext cx="11784781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70C0"/>
                </a:solidFill>
                <a:latin typeface="Letter-join Print" panose="02000503000000020003" pitchFamily="50" charset="0"/>
              </a:rPr>
              <a:t> </a:t>
            </a:r>
            <a:r>
              <a:rPr lang="en-GB" sz="2800" b="1" u="sng">
                <a:solidFill>
                  <a:srgbClr val="0070C0"/>
                </a:solidFill>
                <a:latin typeface="Letter-join Print" panose="02000503000000020003" pitchFamily="50" charset="0"/>
              </a:rPr>
              <a:t>   </a:t>
            </a:r>
            <a:r>
              <a:rPr lang="en-GB" sz="2800" b="1">
                <a:solidFill>
                  <a:srgbClr val="0070C0"/>
                </a:solidFill>
                <a:latin typeface="Letter-join Print" panose="02000503000000020003" pitchFamily="50" charset="0"/>
              </a:rPr>
              <a:t>  </a:t>
            </a:r>
            <a:r>
              <a:rPr lang="en-GB" sz="2800" b="1" u="sng">
                <a:solidFill>
                  <a:srgbClr val="0070C0"/>
                </a:solidFill>
                <a:latin typeface="Letter-join Print" panose="02000503000000020003" pitchFamily="50" charset="0"/>
              </a:rPr>
              <a:t>What is similar and different between Cleethorpes and Hull?</a:t>
            </a:r>
            <a:r>
              <a:rPr lang="en-GB" sz="2800" b="1">
                <a:solidFill>
                  <a:srgbClr val="0070C0"/>
                </a:solidFill>
                <a:latin typeface="Letter-join Print" panose="02000503000000020003" pitchFamily="50" charset="0"/>
              </a:rPr>
              <a:t>   </a:t>
            </a:r>
            <a:r>
              <a:rPr lang="en-GB" sz="2800" b="1" u="sng">
                <a:solidFill>
                  <a:srgbClr val="0070C0"/>
                </a:solidFill>
                <a:latin typeface="Letter-join Print" panose="02000503000000020003" pitchFamily="50" charset="0"/>
              </a:rPr>
              <a:t>Y1 T3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604DC-2126-32CB-6EDC-87FC1BF7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25" y="1082721"/>
            <a:ext cx="2792480" cy="1858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372F7-87E8-9BA2-E9B3-20B338A7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758" y="1074219"/>
            <a:ext cx="1969948" cy="2289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85655-CB73-1231-CAFF-F667C9322B42}"/>
              </a:ext>
            </a:extLst>
          </p:cNvPr>
          <p:cNvSpPr txBox="1"/>
          <p:nvPr/>
        </p:nvSpPr>
        <p:spPr>
          <a:xfrm>
            <a:off x="7388391" y="623061"/>
            <a:ext cx="196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Letter-join Print" panose="02000503000000020003" pitchFamily="50" charset="0"/>
              </a:rPr>
              <a:t>Cleethorpes</a:t>
            </a:r>
            <a:endParaRPr lang="en-GB" sz="2800">
              <a:latin typeface="Letter-join Print" panose="02000503000000020003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924BC-8F23-D1A2-C7E8-B159D73F5E32}"/>
              </a:ext>
            </a:extLst>
          </p:cNvPr>
          <p:cNvSpPr txBox="1"/>
          <p:nvPr/>
        </p:nvSpPr>
        <p:spPr>
          <a:xfrm>
            <a:off x="10553809" y="635994"/>
            <a:ext cx="92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Letter-join Print" panose="02000503000000020003" pitchFamily="50" charset="0"/>
              </a:rPr>
              <a:t>Hull</a:t>
            </a:r>
            <a:endParaRPr lang="en-GB" sz="2800">
              <a:latin typeface="Letter-join Print" panose="02000503000000020003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ED8297-0BA6-E96B-0F31-3E2D33E6B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1" y="912710"/>
            <a:ext cx="5498338" cy="57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620134-1EBE-14AF-C4E3-1413C7C46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18" y="2839571"/>
            <a:ext cx="5409116" cy="1048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8DF62B-722E-C5DA-8540-4B46D4428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8" y="5945290"/>
            <a:ext cx="6231326" cy="818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AB250C-C088-C318-2690-0841B3BA4200}"/>
              </a:ext>
            </a:extLst>
          </p:cNvPr>
          <p:cNvSpPr txBox="1"/>
          <p:nvPr/>
        </p:nvSpPr>
        <p:spPr>
          <a:xfrm>
            <a:off x="6958988" y="3913275"/>
            <a:ext cx="250222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>
                <a:latin typeface="Letter-join Print" panose="02000503000000020003" pitchFamily="50" charset="0"/>
              </a:rPr>
              <a:t>Human Features </a:t>
            </a:r>
          </a:p>
          <a:p>
            <a:r>
              <a:rPr lang="en-GB">
                <a:latin typeface="Letter-join Print" panose="02000503000000020003" pitchFamily="50" charset="0"/>
              </a:rPr>
              <a:t>Man-made features of the location. </a:t>
            </a:r>
          </a:p>
          <a:p>
            <a:endParaRPr lang="en-GB">
              <a:latin typeface="Letter-join Print" panose="02000503000000020003" pitchFamily="50" charset="0"/>
            </a:endParaRPr>
          </a:p>
          <a:p>
            <a:endParaRPr lang="en-GB">
              <a:latin typeface="Letter-join Print" panose="02000503000000020003" pitchFamily="50" charset="0"/>
            </a:endParaRPr>
          </a:p>
          <a:p>
            <a:endParaRPr lang="en-GB">
              <a:latin typeface="Letter-join Print" panose="02000503000000020003" pitchFamily="50" charset="0"/>
            </a:endParaRPr>
          </a:p>
          <a:p>
            <a:endParaRPr lang="en-GB">
              <a:latin typeface="Letter-join Print" panose="02000503000000020003" pitchFamily="50" charset="0"/>
            </a:endParaRPr>
          </a:p>
          <a:p>
            <a:r>
              <a:rPr lang="en-GB">
                <a:latin typeface="Letter-join Print" panose="02000503000000020003" pitchFamily="50" charset="0"/>
              </a:rPr>
              <a:t>Buildings, roads, schools, bridges, shops, houses.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F96CFF-03A8-4EF3-2730-3676B0BCB0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09" t="29328" r="5527" b="18344"/>
          <a:stretch/>
        </p:blipFill>
        <p:spPr>
          <a:xfrm>
            <a:off x="7154506" y="4842829"/>
            <a:ext cx="1874753" cy="10235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DF9928-72F3-A5A2-D59F-8EB141FAE732}"/>
              </a:ext>
            </a:extLst>
          </p:cNvPr>
          <p:cNvSpPr txBox="1"/>
          <p:nvPr/>
        </p:nvSpPr>
        <p:spPr>
          <a:xfrm>
            <a:off x="9489461" y="3922056"/>
            <a:ext cx="263272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>
                <a:latin typeface="Letter-join Print" panose="02000503000000020003" pitchFamily="50" charset="0"/>
              </a:rPr>
              <a:t>Physical Features </a:t>
            </a:r>
          </a:p>
          <a:p>
            <a:r>
              <a:rPr lang="en-GB">
                <a:latin typeface="Letter-join Print" panose="02000503000000020003" pitchFamily="50" charset="0"/>
              </a:rPr>
              <a:t>Natural features of the location. </a:t>
            </a:r>
          </a:p>
          <a:p>
            <a:endParaRPr lang="en-GB">
              <a:latin typeface="Letter-join Print" panose="02000503000000020003" pitchFamily="50" charset="0"/>
            </a:endParaRPr>
          </a:p>
          <a:p>
            <a:endParaRPr lang="en-GB">
              <a:latin typeface="Letter-join Print" panose="02000503000000020003" pitchFamily="50" charset="0"/>
            </a:endParaRPr>
          </a:p>
          <a:p>
            <a:endParaRPr lang="en-GB">
              <a:latin typeface="Letter-join Print" panose="02000503000000020003" pitchFamily="50" charset="0"/>
            </a:endParaRPr>
          </a:p>
          <a:p>
            <a:endParaRPr lang="en-GB">
              <a:latin typeface="Letter-join Print" panose="02000503000000020003" pitchFamily="50" charset="0"/>
            </a:endParaRPr>
          </a:p>
          <a:p>
            <a:r>
              <a:rPr lang="en-GB">
                <a:latin typeface="Letter-join Print" panose="02000503000000020003" pitchFamily="50" charset="0"/>
              </a:rPr>
              <a:t>Rivers, mountains, lakes, seas, hills, valleys, beach.</a:t>
            </a:r>
          </a:p>
          <a:p>
            <a:r>
              <a:rPr lang="en-GB">
                <a:latin typeface="Letter-join Print" panose="02000503000000020003" pitchFamily="50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851158-BBA9-7FA0-25F7-D2AD6DBD6E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59" t="32484" r="6234" b="18602"/>
          <a:stretch/>
        </p:blipFill>
        <p:spPr>
          <a:xfrm>
            <a:off x="9656734" y="4842829"/>
            <a:ext cx="1998973" cy="1020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E788A7-E424-3FEB-40EC-74F9A93B0010}"/>
              </a:ext>
            </a:extLst>
          </p:cNvPr>
          <p:cNvSpPr txBox="1"/>
          <p:nvPr/>
        </p:nvSpPr>
        <p:spPr>
          <a:xfrm>
            <a:off x="452487" y="4691190"/>
            <a:ext cx="412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Village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 group of houses and buildings, smaller than a town, in the countryside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7F14FE-D420-CAE9-0F0A-CD0312FD1E83}"/>
              </a:ext>
            </a:extLst>
          </p:cNvPr>
          <p:cNvSpPr txBox="1"/>
          <p:nvPr/>
        </p:nvSpPr>
        <p:spPr>
          <a:xfrm>
            <a:off x="4377650" y="4264075"/>
            <a:ext cx="2697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Town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 built-up area, larger than a village and smaller than a city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3C845-D495-C8ED-D48B-4E89FC31F69A}"/>
              </a:ext>
            </a:extLst>
          </p:cNvPr>
          <p:cNvSpPr txBox="1"/>
          <p:nvPr/>
        </p:nvSpPr>
        <p:spPr>
          <a:xfrm>
            <a:off x="4577730" y="3441315"/>
            <a:ext cx="16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City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 large town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952A04-CF0E-B168-4982-0A119C8EA34D}"/>
              </a:ext>
            </a:extLst>
          </p:cNvPr>
          <p:cNvSpPr txBox="1"/>
          <p:nvPr/>
        </p:nvSpPr>
        <p:spPr>
          <a:xfrm>
            <a:off x="86986" y="1515887"/>
            <a:ext cx="274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Country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An area of land with its own government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83D34-1305-6254-7326-EE52F44318E5}"/>
              </a:ext>
            </a:extLst>
          </p:cNvPr>
          <p:cNvSpPr txBox="1"/>
          <p:nvPr/>
        </p:nvSpPr>
        <p:spPr>
          <a:xfrm>
            <a:off x="70896" y="3702003"/>
            <a:ext cx="217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Locality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An area or neighbourhood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04626C-D32E-282A-1AD3-83F788B34AFC}"/>
              </a:ext>
            </a:extLst>
          </p:cNvPr>
          <p:cNvSpPr txBox="1"/>
          <p:nvPr/>
        </p:nvSpPr>
        <p:spPr>
          <a:xfrm>
            <a:off x="4539115" y="1987735"/>
            <a:ext cx="2142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Population</a:t>
            </a:r>
          </a:p>
          <a:p>
            <a:r>
              <a:rPr lang="en-GB" sz="2000">
                <a:latin typeface="Letter-join Print" panose="02000503000000020003" pitchFamily="50" charset="0"/>
              </a:rPr>
              <a:t>The number of people who live in a place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3298DD-172E-5978-1969-44F162F8469C}"/>
              </a:ext>
            </a:extLst>
          </p:cNvPr>
          <p:cNvSpPr txBox="1"/>
          <p:nvPr/>
        </p:nvSpPr>
        <p:spPr>
          <a:xfrm>
            <a:off x="2832534" y="1553367"/>
            <a:ext cx="2021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Region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An area or part of a country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196E7A-139B-C160-C5AF-70E3A1AFB684}"/>
              </a:ext>
            </a:extLst>
          </p:cNvPr>
          <p:cNvSpPr txBox="1"/>
          <p:nvPr/>
        </p:nvSpPr>
        <p:spPr>
          <a:xfrm>
            <a:off x="-8285" y="2540736"/>
            <a:ext cx="2013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latin typeface="Letter-join Print" panose="02000503000000020003" pitchFamily="50" charset="0"/>
              </a:rPr>
              <a:t>Location</a:t>
            </a:r>
          </a:p>
          <a:p>
            <a:r>
              <a:rPr lang="en-GB" sz="2000">
                <a:latin typeface="Letter-join Print" panose="02000503000000020003" pitchFamily="50" charset="0"/>
              </a:rPr>
              <a:t>A particular place or position</a:t>
            </a:r>
          </a:p>
        </p:txBody>
      </p:sp>
      <p:pic>
        <p:nvPicPr>
          <p:cNvPr id="28" name="Picture 27" descr="See the source image">
            <a:extLst>
              <a:ext uri="{FF2B5EF4-FFF2-40B4-BE49-F238E27FC236}">
                <a16:creationId xmlns:a16="http://schemas.microsoft.com/office/drawing/2014/main" id="{6887B31F-DA2E-56C9-FDF2-A9F4F1750A6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89" y="2626467"/>
            <a:ext cx="2284734" cy="233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8C778C6-9BCC-35A9-EDE1-E53BFDA0DC5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9" y="169473"/>
            <a:ext cx="636143" cy="5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6" ma:contentTypeDescription="Create a new document." ma:contentTypeScope="" ma:versionID="b8216090786acd99e1ac122c220cf59f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fd458e1877660ceda74d8a95289484b7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4C54A0-26AC-4B0F-860E-213FE7D6C9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A302A-7097-4D16-9535-9E4908013165}">
  <ds:schemaRefs>
    <ds:schemaRef ds:uri="597c8b6c-d28d-4116-9221-2285f0b83890"/>
    <ds:schemaRef ds:uri="fbfaf87b-7bdd-4c4f-a8f3-ec676afede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AA3CFF-D34E-46B4-A49C-E8F5A7B5EB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Print</vt:lpstr>
      <vt:lpstr>Office Theme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Whittaker</dc:creator>
  <cp:lastModifiedBy>E Colgan (MT)</cp:lastModifiedBy>
  <cp:revision>2</cp:revision>
  <cp:lastPrinted>2024-01-04T07:37:19Z</cp:lastPrinted>
  <dcterms:created xsi:type="dcterms:W3CDTF">2023-12-13T13:24:09Z</dcterms:created>
  <dcterms:modified xsi:type="dcterms:W3CDTF">2026-01-09T12:11:44Z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