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handoutMasterIdLst>
    <p:handoutMasterId r:id="rId7"/>
  </p:handoutMasterIdLst>
  <p:sldIdLst>
    <p:sldId id="258" r:id="rId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600"/>
    <a:srgbClr val="CC66FF"/>
    <a:srgbClr val="00CC00"/>
    <a:srgbClr val="891B79"/>
    <a:srgbClr val="AA22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5600213-85CD-4088-9C4A-A6A434E8AAE1}" type="datetimeFigureOut">
              <a:rPr lang="en-GB" smtClean="0"/>
              <a:t>09/01/2026</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ECBE19B-354C-499E-AD31-DA8F15539456}" type="slidenum">
              <a:rPr lang="en-GB" smtClean="0"/>
              <a:t>‹#›</a:t>
            </a:fld>
            <a:endParaRPr lang="en-GB"/>
          </a:p>
        </p:txBody>
      </p:sp>
    </p:spTree>
    <p:extLst>
      <p:ext uri="{BB962C8B-B14F-4D97-AF65-F5344CB8AC3E}">
        <p14:creationId xmlns:p14="http://schemas.microsoft.com/office/powerpoint/2010/main" val="3802961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18BB27D-327C-4E3C-B74B-B5BB10576A8D}" type="datetimeFigureOut">
              <a:rPr lang="en-GB" smtClean="0"/>
              <a:t>09/01/2026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7AD6ECD-41B8-4313-9F70-0070E8AD58D1}" type="slidenum">
              <a:rPr lang="en-GB" smtClean="0"/>
              <a:t>‹#›</a:t>
            </a:fld>
            <a:endParaRPr lang="en-GB"/>
          </a:p>
        </p:txBody>
      </p:sp>
    </p:spTree>
    <p:extLst>
      <p:ext uri="{BB962C8B-B14F-4D97-AF65-F5344CB8AC3E}">
        <p14:creationId xmlns:p14="http://schemas.microsoft.com/office/powerpoint/2010/main" val="695692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AD6ECD-41B8-4313-9F70-0070E8AD58D1}" type="slidenum">
              <a:rPr lang="en-GB" smtClean="0"/>
              <a:t>1</a:t>
            </a:fld>
            <a:endParaRPr lang="en-GB"/>
          </a:p>
        </p:txBody>
      </p:sp>
    </p:spTree>
    <p:extLst>
      <p:ext uri="{BB962C8B-B14F-4D97-AF65-F5344CB8AC3E}">
        <p14:creationId xmlns:p14="http://schemas.microsoft.com/office/powerpoint/2010/main" val="1232225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34F6958-6787-47A2-80AE-16ADDD2A9F68}" type="datetimeFigureOut">
              <a:rPr lang="en-GB" smtClean="0"/>
              <a:t>09/01/2026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865610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4F6958-6787-47A2-80AE-16ADDD2A9F68}" type="datetimeFigureOut">
              <a:rPr lang="en-GB" smtClean="0"/>
              <a:t>09/01/2026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94797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4F6958-6787-47A2-80AE-16ADDD2A9F68}" type="datetimeFigureOut">
              <a:rPr lang="en-GB" smtClean="0"/>
              <a:t>09/01/2026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580717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4F6958-6787-47A2-80AE-16ADDD2A9F68}" type="datetimeFigureOut">
              <a:rPr lang="en-GB" smtClean="0"/>
              <a:t>09/01/2026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333569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4F6958-6787-47A2-80AE-16ADDD2A9F68}" type="datetimeFigureOut">
              <a:rPr lang="en-GB" smtClean="0"/>
              <a:t>09/01/2026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1873325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34F6958-6787-47A2-80AE-16ADDD2A9F68}" type="datetimeFigureOut">
              <a:rPr lang="en-GB" smtClean="0"/>
              <a:t>09/01/2026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63380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34F6958-6787-47A2-80AE-16ADDD2A9F68}" type="datetimeFigureOut">
              <a:rPr lang="en-GB" smtClean="0"/>
              <a:t>09/01/2026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695551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34F6958-6787-47A2-80AE-16ADDD2A9F68}" type="datetimeFigureOut">
              <a:rPr lang="en-GB" smtClean="0"/>
              <a:t>09/01/2026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1305981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4F6958-6787-47A2-80AE-16ADDD2A9F68}" type="datetimeFigureOut">
              <a:rPr lang="en-GB" smtClean="0"/>
              <a:t>09/01/2026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227556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4F6958-6787-47A2-80AE-16ADDD2A9F68}" type="datetimeFigureOut">
              <a:rPr lang="en-GB" smtClean="0"/>
              <a:t>09/01/2026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2192234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4F6958-6787-47A2-80AE-16ADDD2A9F68}" type="datetimeFigureOut">
              <a:rPr lang="en-GB" smtClean="0"/>
              <a:t>09/01/2026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736275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4F6958-6787-47A2-80AE-16ADDD2A9F68}" type="datetimeFigureOut">
              <a:rPr lang="en-GB" smtClean="0"/>
              <a:t>09/01/2026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80A5C6-E410-4487-A0CB-367A719EAF81}" type="slidenum">
              <a:rPr lang="en-GB" smtClean="0"/>
              <a:t>‹#›</a:t>
            </a:fld>
            <a:endParaRPr lang="en-GB"/>
          </a:p>
        </p:txBody>
      </p:sp>
    </p:spTree>
    <p:extLst>
      <p:ext uri="{BB962C8B-B14F-4D97-AF65-F5344CB8AC3E}">
        <p14:creationId xmlns:p14="http://schemas.microsoft.com/office/powerpoint/2010/main" val="966104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115687" y="94597"/>
            <a:ext cx="3918000" cy="2005395"/>
            <a:chOff x="3962542" y="2709161"/>
            <a:chExt cx="3918000" cy="2210983"/>
          </a:xfrm>
        </p:grpSpPr>
        <p:sp>
          <p:nvSpPr>
            <p:cNvPr id="2" name="Rectangle 1"/>
            <p:cNvSpPr/>
            <p:nvPr/>
          </p:nvSpPr>
          <p:spPr>
            <a:xfrm>
              <a:off x="3962542" y="2709161"/>
              <a:ext cx="3918000" cy="221098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Letter-join Print" panose="02000503000000020003" pitchFamily="50" charset="0"/>
              </a:endParaRPr>
            </a:p>
          </p:txBody>
        </p:sp>
        <p:sp>
          <p:nvSpPr>
            <p:cNvPr id="3" name="Rectangle 2"/>
            <p:cNvSpPr/>
            <p:nvPr/>
          </p:nvSpPr>
          <p:spPr>
            <a:xfrm>
              <a:off x="3984623" y="2745926"/>
              <a:ext cx="3865541" cy="1934175"/>
            </a:xfrm>
            <a:prstGeom prst="rect">
              <a:avLst/>
            </a:prstGeom>
          </p:spPr>
          <p:txBody>
            <a:bodyPr wrap="square">
              <a:spAutoFit/>
            </a:bodyPr>
            <a:lstStyle/>
            <a:p>
              <a:pPr algn="ctr"/>
              <a:r>
                <a:rPr lang="en-GB" sz="1200" b="1" u="sng" dirty="0">
                  <a:latin typeface="Letter-join Print" panose="02000503000000020003" pitchFamily="50" charset="0"/>
                </a:rPr>
                <a:t>Curriculum – Geography</a:t>
              </a:r>
            </a:p>
            <a:p>
              <a:r>
                <a:rPr lang="en-GB" sz="1200" dirty="0">
                  <a:latin typeface="Letter-join Print" panose="02000503000000020003" pitchFamily="50" charset="0"/>
                </a:rPr>
                <a:t>This half term, our geography focus enquiry question will be, </a:t>
              </a:r>
              <a:r>
                <a:rPr lang="en-GB" sz="1200" b="1" dirty="0">
                  <a:solidFill>
                    <a:srgbClr val="0070C0"/>
                  </a:solidFill>
                  <a:latin typeface="Letter-join Print" panose="02000503000000020003" pitchFamily="50" charset="0"/>
                </a:rPr>
                <a:t>‘What is similar and different about Cleethorpes and Hull?’ </a:t>
              </a:r>
              <a:r>
                <a:rPr lang="en-GB" sz="1200" dirty="0">
                  <a:latin typeface="Letter-join Print" panose="02000503000000020003" pitchFamily="50" charset="0"/>
                </a:rPr>
                <a:t>We will learn about the location of Cleethorpes and Hull and be able to identify them on a map of the UK. We will learn about the physical and human features of each place, then finally use our knowledge and geographical skills to be able to explain how Cleethorpes and Hull are the same and different.</a:t>
              </a:r>
            </a:p>
          </p:txBody>
        </p:sp>
      </p:grpSp>
      <p:sp>
        <p:nvSpPr>
          <p:cNvPr id="5" name="Rectangle 4"/>
          <p:cNvSpPr/>
          <p:nvPr/>
        </p:nvSpPr>
        <p:spPr>
          <a:xfrm>
            <a:off x="65947" y="83265"/>
            <a:ext cx="3938320" cy="249299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A2297"/>
              </a:solidFill>
            </a:endParaRPr>
          </a:p>
        </p:txBody>
      </p:sp>
      <p:sp>
        <p:nvSpPr>
          <p:cNvPr id="7" name="TextBox 6"/>
          <p:cNvSpPr txBox="1"/>
          <p:nvPr/>
        </p:nvSpPr>
        <p:spPr>
          <a:xfrm>
            <a:off x="130158" y="105515"/>
            <a:ext cx="3921525" cy="2492990"/>
          </a:xfrm>
          <a:prstGeom prst="rect">
            <a:avLst/>
          </a:prstGeom>
          <a:noFill/>
        </p:spPr>
        <p:txBody>
          <a:bodyPr wrap="square" rtlCol="0">
            <a:spAutoFit/>
          </a:bodyPr>
          <a:lstStyle/>
          <a:p>
            <a:pPr algn="ctr"/>
            <a:r>
              <a:rPr lang="en-GB" sz="1200" b="1" u="sng" dirty="0">
                <a:latin typeface="Letter-join Print" panose="02000503000000020003" pitchFamily="50" charset="0"/>
              </a:rPr>
              <a:t>English</a:t>
            </a:r>
          </a:p>
          <a:p>
            <a:r>
              <a:rPr lang="en-GB" sz="1200" dirty="0">
                <a:latin typeface="Letter-join Print" panose="02000503000000020003" pitchFamily="50" charset="0"/>
              </a:rPr>
              <a:t>Our text this half term will be a story book called The Lighthouse Keeper’s Lunch, by Ronda and David Armitage.</a:t>
            </a:r>
          </a:p>
          <a:p>
            <a:r>
              <a:rPr lang="en-GB" sz="1200" dirty="0">
                <a:latin typeface="Letter-join Print" panose="02000503000000020003" pitchFamily="50" charset="0"/>
              </a:rPr>
              <a:t>We will focus on how to write a setting description as well as produce a recount from the character’s perspective. </a:t>
            </a:r>
          </a:p>
          <a:p>
            <a:endParaRPr lang="en-GB" sz="1200" dirty="0">
              <a:latin typeface="Letter-join Print" panose="02000503000000020003" pitchFamily="50" charset="0"/>
            </a:endParaRPr>
          </a:p>
          <a:p>
            <a:r>
              <a:rPr lang="en-GB" sz="1200" dirty="0">
                <a:latin typeface="Letter-join Print" panose="02000503000000020003" pitchFamily="50" charset="0"/>
              </a:rPr>
              <a:t>We will continue to develop our phonics skills through Little Wandle, which includes whole class phonic sessions, small group work and guided reading sessions in Year 1. </a:t>
            </a:r>
          </a:p>
          <a:p>
            <a:endParaRPr lang="en-GB" sz="1200" dirty="0">
              <a:latin typeface="Letter-join Print" panose="02000503000000020003" pitchFamily="50" charset="0"/>
            </a:endParaRPr>
          </a:p>
          <a:p>
            <a:r>
              <a:rPr lang="en-GB" sz="1200" dirty="0">
                <a:latin typeface="Letter-join Print" panose="02000503000000020003" pitchFamily="50" charset="0"/>
              </a:rPr>
              <a:t>Handwriting will remain a focus for us this term and we will work on improving the formation of pre-cursive letters, using Letter-join resources, paper </a:t>
            </a:r>
            <a:r>
              <a:rPr lang="en-GB" sz="1200">
                <a:latin typeface="Letter-join Print" panose="02000503000000020003" pitchFamily="50" charset="0"/>
              </a:rPr>
              <a:t>and computer based</a:t>
            </a:r>
            <a:r>
              <a:rPr lang="en-GB" sz="1200" dirty="0">
                <a:latin typeface="Letter-join Print" panose="02000503000000020003" pitchFamily="50" charset="0"/>
              </a:rPr>
              <a:t>.  </a:t>
            </a:r>
            <a:endParaRPr lang="en-GB" sz="2000" dirty="0">
              <a:latin typeface="Letter-join Print" panose="02000503000000020003" pitchFamily="50" charset="0"/>
            </a:endParaRPr>
          </a:p>
        </p:txBody>
      </p:sp>
      <p:grpSp>
        <p:nvGrpSpPr>
          <p:cNvPr id="10" name="Group 9"/>
          <p:cNvGrpSpPr/>
          <p:nvPr/>
        </p:nvGrpSpPr>
        <p:grpSpPr>
          <a:xfrm>
            <a:off x="64092" y="2671318"/>
            <a:ext cx="3936472" cy="2707604"/>
            <a:chOff x="3982222" y="2676257"/>
            <a:chExt cx="3936472" cy="2322456"/>
          </a:xfrm>
        </p:grpSpPr>
        <p:sp>
          <p:nvSpPr>
            <p:cNvPr id="11" name="Rectangle 10"/>
            <p:cNvSpPr/>
            <p:nvPr/>
          </p:nvSpPr>
          <p:spPr>
            <a:xfrm>
              <a:off x="3982222" y="2676257"/>
              <a:ext cx="3918000" cy="2322456"/>
            </a:xfrm>
            <a:prstGeom prst="rect">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Rectangle 11"/>
            <p:cNvSpPr/>
            <p:nvPr/>
          </p:nvSpPr>
          <p:spPr>
            <a:xfrm>
              <a:off x="4000693" y="2772192"/>
              <a:ext cx="3918001" cy="288429"/>
            </a:xfrm>
            <a:prstGeom prst="rect">
              <a:avLst/>
            </a:prstGeom>
          </p:spPr>
          <p:txBody>
            <a:bodyPr wrap="square">
              <a:spAutoFit/>
            </a:bodyPr>
            <a:lstStyle/>
            <a:p>
              <a:pPr algn="ctr"/>
              <a:endParaRPr lang="en-GB" sz="1100" dirty="0">
                <a:latin typeface="Comic Sans MS" panose="030F0702030302020204" pitchFamily="66" charset="0"/>
              </a:endParaRPr>
            </a:p>
          </p:txBody>
        </p:sp>
      </p:grpSp>
      <p:sp>
        <p:nvSpPr>
          <p:cNvPr id="13" name="TextBox 12"/>
          <p:cNvSpPr txBox="1"/>
          <p:nvPr/>
        </p:nvSpPr>
        <p:spPr>
          <a:xfrm>
            <a:off x="107250" y="2701266"/>
            <a:ext cx="3921525" cy="2677656"/>
          </a:xfrm>
          <a:prstGeom prst="rect">
            <a:avLst/>
          </a:prstGeom>
          <a:noFill/>
        </p:spPr>
        <p:txBody>
          <a:bodyPr wrap="square" rtlCol="0">
            <a:spAutoFit/>
          </a:bodyPr>
          <a:lstStyle/>
          <a:p>
            <a:pPr algn="ctr"/>
            <a:r>
              <a:rPr lang="en-GB" sz="1200" b="1" u="sng" dirty="0">
                <a:latin typeface="Letter-join Print" panose="02000503000000020003" pitchFamily="50" charset="0"/>
              </a:rPr>
              <a:t>Reading</a:t>
            </a:r>
          </a:p>
          <a:p>
            <a:r>
              <a:rPr lang="en-GB" sz="1200" dirty="0">
                <a:latin typeface="Letter-join Print" panose="02000503000000020003" pitchFamily="50" charset="0"/>
              </a:rPr>
              <a:t>Please continue to share the love of books with your child. Reading has such a positive impact on our children’s writing and spelling. </a:t>
            </a:r>
          </a:p>
          <a:p>
            <a:r>
              <a:rPr lang="en-GB" sz="1200" dirty="0">
                <a:latin typeface="Letter-join Print" panose="02000503000000020003" pitchFamily="50" charset="0"/>
              </a:rPr>
              <a:t>Your child’s Little Wandle e-book should be read </a:t>
            </a:r>
            <a:r>
              <a:rPr lang="en-GB" sz="1200" dirty="0">
                <a:solidFill>
                  <a:srgbClr val="FF0000"/>
                </a:solidFill>
                <a:latin typeface="Letter-join Print" panose="02000503000000020003" pitchFamily="50" charset="0"/>
              </a:rPr>
              <a:t>5 times </a:t>
            </a:r>
            <a:r>
              <a:rPr lang="en-GB" sz="1200" dirty="0">
                <a:latin typeface="Letter-join Print" panose="02000503000000020003" pitchFamily="50" charset="0"/>
              </a:rPr>
              <a:t>per week to improve their fluency and recognition of words. We encourage the children to read and re-read books that contain sounds that they know. A library book of your child’s choice will be brought home to share too.</a:t>
            </a:r>
          </a:p>
          <a:p>
            <a:r>
              <a:rPr lang="en-GB" sz="1200" dirty="0">
                <a:latin typeface="Letter-join Print" panose="02000503000000020003" pitchFamily="50" charset="0"/>
              </a:rPr>
              <a:t>As always, please encourage your child to share online or real books. Any reading/sharing of books should be recorded on their Reading Record, one entry per day, and brought into school every </a:t>
            </a:r>
            <a:r>
              <a:rPr lang="en-GB" sz="1200" b="1" dirty="0">
                <a:latin typeface="Letter-join Print" panose="02000503000000020003" pitchFamily="50" charset="0"/>
              </a:rPr>
              <a:t>Thursday. </a:t>
            </a:r>
            <a:r>
              <a:rPr lang="en-GB" sz="1200" dirty="0">
                <a:latin typeface="Letter-join Print" panose="02000503000000020003" pitchFamily="50" charset="0"/>
              </a:rPr>
              <a:t>Certificates are given for 25 reads, then 50, 75 and 100 reads.</a:t>
            </a:r>
          </a:p>
        </p:txBody>
      </p:sp>
      <p:sp>
        <p:nvSpPr>
          <p:cNvPr id="15" name="Rectangle 14"/>
          <p:cNvSpPr/>
          <p:nvPr/>
        </p:nvSpPr>
        <p:spPr>
          <a:xfrm>
            <a:off x="4121622" y="4821451"/>
            <a:ext cx="3901205" cy="194395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Rectangle 17"/>
          <p:cNvSpPr/>
          <p:nvPr/>
        </p:nvSpPr>
        <p:spPr>
          <a:xfrm>
            <a:off x="4142983" y="4861169"/>
            <a:ext cx="3982280" cy="1754326"/>
          </a:xfrm>
          <a:prstGeom prst="rect">
            <a:avLst/>
          </a:prstGeom>
        </p:spPr>
        <p:txBody>
          <a:bodyPr wrap="square">
            <a:spAutoFit/>
          </a:bodyPr>
          <a:lstStyle/>
          <a:p>
            <a:pPr algn="ctr"/>
            <a:r>
              <a:rPr lang="en-GB" sz="1200" b="1" u="sng" dirty="0">
                <a:latin typeface="Letter-join Print" panose="02000503000000020003" pitchFamily="50" charset="0"/>
              </a:rPr>
              <a:t>P.E.</a:t>
            </a:r>
          </a:p>
          <a:p>
            <a:r>
              <a:rPr lang="en-GB" sz="1200" dirty="0">
                <a:latin typeface="Letter-join Print" panose="02000503000000020003" pitchFamily="50" charset="0"/>
              </a:rPr>
              <a:t>Year 1 will have PE every </a:t>
            </a:r>
            <a:r>
              <a:rPr lang="en-GB" sz="1200" b="1" dirty="0">
                <a:latin typeface="Letter-join Print" panose="02000503000000020003" pitchFamily="50" charset="0"/>
              </a:rPr>
              <a:t>Tuesday afternoon</a:t>
            </a:r>
            <a:r>
              <a:rPr lang="en-GB" sz="1200" dirty="0">
                <a:latin typeface="Letter-join Print" panose="02000503000000020003" pitchFamily="50" charset="0"/>
              </a:rPr>
              <a:t>. Please ensure that children bring a full PE kit every week..  Children will be expected to come to school in their normal school uniform and we will teach them how to get changed for their lessons.  </a:t>
            </a:r>
          </a:p>
          <a:p>
            <a:r>
              <a:rPr lang="en-GB" sz="1200" dirty="0">
                <a:latin typeface="Letter-join Print" panose="02000503000000020003" pitchFamily="50" charset="0"/>
              </a:rPr>
              <a:t>Long hair should be tied back and earrings removed where possible otherwise please provide plasters.  Please remember to label all the children’s uniform, this really helps us to identify mislaid items. </a:t>
            </a:r>
          </a:p>
        </p:txBody>
      </p:sp>
      <p:sp>
        <p:nvSpPr>
          <p:cNvPr id="20" name="Rectangle 19"/>
          <p:cNvSpPr/>
          <p:nvPr/>
        </p:nvSpPr>
        <p:spPr>
          <a:xfrm>
            <a:off x="4121622" y="2232889"/>
            <a:ext cx="3912065" cy="1578651"/>
          </a:xfrm>
          <a:prstGeom prst="rect">
            <a:avLst/>
          </a:prstGeom>
          <a:noFill/>
          <a:ln w="5715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A2297"/>
              </a:solidFill>
            </a:endParaRPr>
          </a:p>
        </p:txBody>
      </p:sp>
      <p:sp>
        <p:nvSpPr>
          <p:cNvPr id="21" name="Rectangle 20"/>
          <p:cNvSpPr/>
          <p:nvPr/>
        </p:nvSpPr>
        <p:spPr>
          <a:xfrm>
            <a:off x="4084312" y="2319355"/>
            <a:ext cx="3889384" cy="1200329"/>
          </a:xfrm>
          <a:prstGeom prst="rect">
            <a:avLst/>
          </a:prstGeom>
        </p:spPr>
        <p:txBody>
          <a:bodyPr wrap="square">
            <a:spAutoFit/>
          </a:bodyPr>
          <a:lstStyle/>
          <a:p>
            <a:pPr algn="ctr"/>
            <a:r>
              <a:rPr lang="en-GB" dirty="0">
                <a:latin typeface="Letter-join Print" panose="02000503000000020003" pitchFamily="50" charset="0"/>
              </a:rPr>
              <a:t>Bluebell Class</a:t>
            </a:r>
          </a:p>
          <a:p>
            <a:pPr algn="ctr"/>
            <a:r>
              <a:rPr lang="en-GB" dirty="0">
                <a:latin typeface="Letter-join Print" panose="02000503000000020003" pitchFamily="50" charset="0"/>
              </a:rPr>
              <a:t>Newsletter </a:t>
            </a:r>
          </a:p>
          <a:p>
            <a:pPr algn="ctr"/>
            <a:r>
              <a:rPr lang="en-GB" dirty="0">
                <a:latin typeface="Letter-join Print" panose="02000503000000020003" pitchFamily="50" charset="0"/>
              </a:rPr>
              <a:t>Spring 1 2025</a:t>
            </a:r>
          </a:p>
          <a:p>
            <a:pPr algn="ctr"/>
            <a:r>
              <a:rPr lang="en-GB" dirty="0">
                <a:latin typeface="Letter-join Print" panose="02000503000000020003" pitchFamily="50" charset="0"/>
              </a:rPr>
              <a:t>Mrs Colgan</a:t>
            </a:r>
          </a:p>
        </p:txBody>
      </p:sp>
      <p:sp>
        <p:nvSpPr>
          <p:cNvPr id="23" name="Rectangle 22"/>
          <p:cNvSpPr/>
          <p:nvPr/>
        </p:nvSpPr>
        <p:spPr>
          <a:xfrm>
            <a:off x="4122738" y="3923451"/>
            <a:ext cx="3918000" cy="77176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Rectangle 24"/>
          <p:cNvSpPr/>
          <p:nvPr/>
        </p:nvSpPr>
        <p:spPr>
          <a:xfrm>
            <a:off x="4228450" y="3752808"/>
            <a:ext cx="3922660" cy="892552"/>
          </a:xfrm>
          <a:prstGeom prst="rect">
            <a:avLst/>
          </a:prstGeom>
        </p:spPr>
        <p:txBody>
          <a:bodyPr wrap="square">
            <a:spAutoFit/>
          </a:bodyPr>
          <a:lstStyle/>
          <a:p>
            <a:pPr algn="ctr"/>
            <a:endParaRPr lang="en-GB" sz="1100" b="1" u="sng" dirty="0">
              <a:latin typeface="Letter-join Print" panose="02000503000000020003" pitchFamily="50" charset="0"/>
            </a:endParaRPr>
          </a:p>
          <a:p>
            <a:pPr algn="ctr"/>
            <a:r>
              <a:rPr lang="en-GB" sz="1100" b="1" u="sng" dirty="0">
                <a:latin typeface="Letter-join Print" panose="02000503000000020003" pitchFamily="50" charset="0"/>
              </a:rPr>
              <a:t>Learning Outcome</a:t>
            </a:r>
          </a:p>
          <a:p>
            <a:pPr algn="ctr"/>
            <a:endParaRPr lang="en-GB" sz="800" dirty="0">
              <a:latin typeface="Letter-join Print" panose="02000503000000020003" pitchFamily="50" charset="0"/>
            </a:endParaRPr>
          </a:p>
          <a:p>
            <a:r>
              <a:rPr lang="en-GB" sz="1100" dirty="0">
                <a:latin typeface="Letter-join Print" panose="02000503000000020003" pitchFamily="50" charset="0"/>
              </a:rPr>
              <a:t>At the end of this term we will create a quiz, to challenge the children in Year 1.</a:t>
            </a:r>
          </a:p>
        </p:txBody>
      </p:sp>
      <p:sp>
        <p:nvSpPr>
          <p:cNvPr id="27" name="Rectangle 26"/>
          <p:cNvSpPr/>
          <p:nvPr/>
        </p:nvSpPr>
        <p:spPr>
          <a:xfrm>
            <a:off x="82743" y="5456881"/>
            <a:ext cx="3921524" cy="1312092"/>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Rectangle 32"/>
          <p:cNvSpPr/>
          <p:nvPr/>
        </p:nvSpPr>
        <p:spPr>
          <a:xfrm>
            <a:off x="56959" y="5473767"/>
            <a:ext cx="4016666" cy="1107996"/>
          </a:xfrm>
          <a:prstGeom prst="rect">
            <a:avLst/>
          </a:prstGeom>
        </p:spPr>
        <p:txBody>
          <a:bodyPr wrap="square">
            <a:spAutoFit/>
          </a:bodyPr>
          <a:lstStyle/>
          <a:p>
            <a:pPr algn="ctr"/>
            <a:r>
              <a:rPr lang="en-GB" sz="1100" b="1" u="sng" dirty="0">
                <a:latin typeface="Letter-join Print" panose="02000503000000020003" pitchFamily="50" charset="0"/>
              </a:rPr>
              <a:t>Homework</a:t>
            </a:r>
          </a:p>
          <a:p>
            <a:r>
              <a:rPr lang="en-GB" sz="1100" dirty="0">
                <a:latin typeface="Letter-join Print" panose="02000503000000020003" pitchFamily="50" charset="0"/>
              </a:rPr>
              <a:t>Every </a:t>
            </a:r>
            <a:r>
              <a:rPr lang="en-GB" sz="1100" b="1" dirty="0">
                <a:latin typeface="Letter-join Print" panose="02000503000000020003" pitchFamily="50" charset="0"/>
              </a:rPr>
              <a:t>Wednesday</a:t>
            </a:r>
            <a:r>
              <a:rPr lang="en-GB" sz="1100" dirty="0">
                <a:latin typeface="Letter-join Print" panose="02000503000000020003" pitchFamily="50" charset="0"/>
              </a:rPr>
              <a:t> the children will be set one piece of homework linked to their Geography or Science Knowledge Organisers.  This should be returned by the following </a:t>
            </a:r>
            <a:r>
              <a:rPr lang="en-GB" sz="1100" b="1" dirty="0">
                <a:latin typeface="Letter-join Print" panose="02000503000000020003" pitchFamily="50" charset="0"/>
              </a:rPr>
              <a:t>Wednesday</a:t>
            </a:r>
            <a:r>
              <a:rPr lang="en-GB" sz="1100" dirty="0">
                <a:latin typeface="Letter-join Print" panose="02000503000000020003" pitchFamily="50" charset="0"/>
              </a:rPr>
              <a:t>. Some creative homework will occasionally be included. Remember that any additional learning your child completes will be welcomed and celebrated. </a:t>
            </a:r>
          </a:p>
        </p:txBody>
      </p:sp>
      <p:sp>
        <p:nvSpPr>
          <p:cNvPr id="34" name="Rectangle 33"/>
          <p:cNvSpPr/>
          <p:nvPr/>
        </p:nvSpPr>
        <p:spPr>
          <a:xfrm>
            <a:off x="8108858" y="73330"/>
            <a:ext cx="4034877" cy="2597988"/>
          </a:xfrm>
          <a:prstGeom prst="rect">
            <a:avLst/>
          </a:prstGeom>
          <a:noFill/>
          <a:ln w="57150">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A2297"/>
              </a:solidFill>
            </a:endParaRPr>
          </a:p>
        </p:txBody>
      </p:sp>
      <p:sp>
        <p:nvSpPr>
          <p:cNvPr id="35" name="Rectangle 34"/>
          <p:cNvSpPr/>
          <p:nvPr/>
        </p:nvSpPr>
        <p:spPr>
          <a:xfrm>
            <a:off x="8147009" y="55763"/>
            <a:ext cx="4026951" cy="2462213"/>
          </a:xfrm>
          <a:prstGeom prst="rect">
            <a:avLst/>
          </a:prstGeom>
        </p:spPr>
        <p:txBody>
          <a:bodyPr wrap="square">
            <a:spAutoFit/>
          </a:bodyPr>
          <a:lstStyle/>
          <a:p>
            <a:pPr algn="ctr"/>
            <a:r>
              <a:rPr lang="en-GB" sz="1400" b="1" u="sng" dirty="0">
                <a:latin typeface="Letter-join Print" panose="02000503000000020003" pitchFamily="50" charset="0"/>
              </a:rPr>
              <a:t>Maths</a:t>
            </a:r>
            <a:endParaRPr lang="en-GB" sz="1400" dirty="0">
              <a:latin typeface="Letter-join Print" panose="02000503000000020003" pitchFamily="50" charset="0"/>
            </a:endParaRPr>
          </a:p>
          <a:p>
            <a:r>
              <a:rPr lang="en-GB" sz="1400" dirty="0">
                <a:latin typeface="Letter-join Print" panose="02000503000000020003" pitchFamily="50" charset="0"/>
              </a:rPr>
              <a:t>In </a:t>
            </a:r>
            <a:r>
              <a:rPr lang="en-GB" sz="1400" b="1" dirty="0">
                <a:latin typeface="Letter-join Print" panose="02000503000000020003" pitchFamily="50" charset="0"/>
              </a:rPr>
              <a:t>Year 1 </a:t>
            </a:r>
            <a:r>
              <a:rPr lang="en-GB" sz="1400" dirty="0">
                <a:latin typeface="Letter-join Print" panose="02000503000000020003" pitchFamily="50" charset="0"/>
              </a:rPr>
              <a:t>this term we will extend our understanding of place value to 20 and apply it in addition and subtraction calculations.</a:t>
            </a:r>
          </a:p>
          <a:p>
            <a:r>
              <a:rPr lang="en-GB" sz="1400" dirty="0">
                <a:latin typeface="Letter-join Print" panose="02000503000000020003" pitchFamily="50" charset="0"/>
              </a:rPr>
              <a:t>Encouraging your child to have a go at this practically and explain their thinking and reasoning, will help to develop their confidence and be hugely beneficial within their Maths lessons. </a:t>
            </a:r>
          </a:p>
          <a:p>
            <a:r>
              <a:rPr lang="en-GB" sz="1400" dirty="0">
                <a:latin typeface="Letter-join Print" panose="02000503000000020003" pitchFamily="50" charset="0"/>
              </a:rPr>
              <a:t>We are continuing to focus on spotting reversals in our numerals, spelling numbers up to twenty and improving our mental maths skills . </a:t>
            </a:r>
          </a:p>
        </p:txBody>
      </p:sp>
      <p:sp>
        <p:nvSpPr>
          <p:cNvPr id="37" name="Rectangle 36"/>
          <p:cNvSpPr/>
          <p:nvPr/>
        </p:nvSpPr>
        <p:spPr>
          <a:xfrm>
            <a:off x="8169611" y="2748903"/>
            <a:ext cx="3970460" cy="164358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Rectangle 37"/>
          <p:cNvSpPr/>
          <p:nvPr/>
        </p:nvSpPr>
        <p:spPr>
          <a:xfrm>
            <a:off x="8154208" y="2760291"/>
            <a:ext cx="3957874" cy="1384995"/>
          </a:xfrm>
          <a:prstGeom prst="rect">
            <a:avLst/>
          </a:prstGeom>
        </p:spPr>
        <p:txBody>
          <a:bodyPr wrap="square">
            <a:spAutoFit/>
          </a:bodyPr>
          <a:lstStyle/>
          <a:p>
            <a:pPr algn="ctr"/>
            <a:r>
              <a:rPr lang="en-GB" sz="1400" b="1" u="sng" dirty="0">
                <a:latin typeface="Letter-join Print" panose="02000503000000020003" pitchFamily="50" charset="0"/>
              </a:rPr>
              <a:t>Science</a:t>
            </a:r>
          </a:p>
          <a:p>
            <a:r>
              <a:rPr lang="en-GB" sz="1400" dirty="0">
                <a:latin typeface="Letter-join Print" panose="02000503000000020003" pitchFamily="50" charset="0"/>
              </a:rPr>
              <a:t>This half term, Year 1 will learn about ‘Animals including humans’, We will identify and categorise animals including humans. We will also be looking at seasonal changes from autumn to winter, then winter to spring. </a:t>
            </a:r>
          </a:p>
        </p:txBody>
      </p:sp>
      <p:sp>
        <p:nvSpPr>
          <p:cNvPr id="40" name="Rectangle 39"/>
          <p:cNvSpPr/>
          <p:nvPr/>
        </p:nvSpPr>
        <p:spPr>
          <a:xfrm>
            <a:off x="8154208" y="4545832"/>
            <a:ext cx="3989527" cy="2219572"/>
          </a:xfrm>
          <a:prstGeom prst="rect">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3300"/>
              </a:solidFill>
            </a:endParaRPr>
          </a:p>
        </p:txBody>
      </p:sp>
      <p:sp>
        <p:nvSpPr>
          <p:cNvPr id="41" name="Rectangle 40"/>
          <p:cNvSpPr/>
          <p:nvPr/>
        </p:nvSpPr>
        <p:spPr>
          <a:xfrm>
            <a:off x="8151383" y="4576581"/>
            <a:ext cx="3957874" cy="1987082"/>
          </a:xfrm>
          <a:prstGeom prst="rect">
            <a:avLst/>
          </a:prstGeom>
        </p:spPr>
        <p:txBody>
          <a:bodyPr wrap="square">
            <a:spAutoFit/>
          </a:bodyPr>
          <a:lstStyle/>
          <a:p>
            <a:pPr algn="ctr"/>
            <a:r>
              <a:rPr lang="en-GB" sz="1200" b="1" u="sng" dirty="0">
                <a:latin typeface="Letter-join Print" panose="02000503000000020003" pitchFamily="50" charset="0"/>
              </a:rPr>
              <a:t>Wider Curriculum</a:t>
            </a:r>
          </a:p>
          <a:p>
            <a:pPr algn="ctr"/>
            <a:endParaRPr lang="en-GB" sz="1200" dirty="0">
              <a:latin typeface="Letter-join Print" panose="02000503000000020003" pitchFamily="50" charset="0"/>
            </a:endParaRPr>
          </a:p>
          <a:p>
            <a:pPr>
              <a:lnSpc>
                <a:spcPct val="150000"/>
              </a:lnSpc>
            </a:pPr>
            <a:r>
              <a:rPr lang="en-GB" sz="1400" dirty="0">
                <a:latin typeface="Letter-join Print" panose="02000503000000020003" pitchFamily="50" charset="0"/>
              </a:rPr>
              <a:t>Computing –Computer science</a:t>
            </a:r>
          </a:p>
          <a:p>
            <a:pPr>
              <a:lnSpc>
                <a:spcPct val="150000"/>
              </a:lnSpc>
            </a:pPr>
            <a:r>
              <a:rPr lang="en-GB" sz="1400" dirty="0">
                <a:latin typeface="Letter-join Print" panose="02000503000000020003" pitchFamily="50" charset="0"/>
              </a:rPr>
              <a:t>PHSE – Dreams and Goals </a:t>
            </a:r>
          </a:p>
          <a:p>
            <a:pPr>
              <a:lnSpc>
                <a:spcPct val="150000"/>
              </a:lnSpc>
            </a:pPr>
            <a:r>
              <a:rPr lang="en-GB" sz="1400" dirty="0">
                <a:latin typeface="Letter-join Print" panose="02000503000000020003" pitchFamily="50" charset="0"/>
              </a:rPr>
              <a:t>Music – Charanga with Mr Carlton</a:t>
            </a:r>
          </a:p>
          <a:p>
            <a:pPr>
              <a:lnSpc>
                <a:spcPct val="150000"/>
              </a:lnSpc>
            </a:pPr>
            <a:r>
              <a:rPr lang="en-GB" sz="1400" dirty="0">
                <a:latin typeface="Letter-join Print" panose="02000503000000020003" pitchFamily="50" charset="0"/>
              </a:rPr>
              <a:t>PE – Interpretative Dance and Dodgeball</a:t>
            </a:r>
          </a:p>
          <a:p>
            <a:pPr>
              <a:lnSpc>
                <a:spcPct val="150000"/>
              </a:lnSpc>
            </a:pPr>
            <a:endParaRPr lang="en-GB" sz="1100" dirty="0">
              <a:latin typeface="Letter-join Print" panose="02000503000000020003" pitchFamily="50" charset="0"/>
            </a:endParaRPr>
          </a:p>
        </p:txBody>
      </p:sp>
      <p:pic>
        <p:nvPicPr>
          <p:cNvPr id="6" name="Picture 5" descr="A close-up of a logo&#10;&#10;Description automatically generated">
            <a:extLst>
              <a:ext uri="{FF2B5EF4-FFF2-40B4-BE49-F238E27FC236}">
                <a16:creationId xmlns:a16="http://schemas.microsoft.com/office/drawing/2014/main" id="{8F826334-A00D-B0D5-EA61-147277B38AE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198445" y="2516669"/>
            <a:ext cx="636143" cy="575840"/>
          </a:xfrm>
          <a:prstGeom prst="rect">
            <a:avLst/>
          </a:prstGeom>
        </p:spPr>
      </p:pic>
    </p:spTree>
    <p:extLst>
      <p:ext uri="{BB962C8B-B14F-4D97-AF65-F5344CB8AC3E}">
        <p14:creationId xmlns:p14="http://schemas.microsoft.com/office/powerpoint/2010/main" val="2408622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CE2A7EDF09AA4D8123CD991C4270FB" ma:contentTypeVersion="16" ma:contentTypeDescription="Create a new document." ma:contentTypeScope="" ma:versionID="b8216090786acd99e1ac122c220cf59f">
  <xsd:schema xmlns:xsd="http://www.w3.org/2001/XMLSchema" xmlns:xs="http://www.w3.org/2001/XMLSchema" xmlns:p="http://schemas.microsoft.com/office/2006/metadata/properties" xmlns:ns2="fbfaf87b-7bdd-4c4f-a8f3-ec676afede73" xmlns:ns3="597c8b6c-d28d-4116-9221-2285f0b83890" targetNamespace="http://schemas.microsoft.com/office/2006/metadata/properties" ma:root="true" ma:fieldsID="fd458e1877660ceda74d8a95289484b7" ns2:_="" ns3:_="">
    <xsd:import namespace="fbfaf87b-7bdd-4c4f-a8f3-ec676afede73"/>
    <xsd:import namespace="597c8b6c-d28d-4116-9221-2285f0b83890"/>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f87b-7bdd-4c4f-a8f3-ec676afede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ee90a1c-6484-4b97-8607-00254b61cbd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7c8b6c-d28d-4116-9221-2285f0b8389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9d1ace9-3a31-4726-8f57-0b105f78182c}" ma:internalName="TaxCatchAll" ma:showField="CatchAllData" ma:web="597c8b6c-d28d-4116-9221-2285f0b8389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bfaf87b-7bdd-4c4f-a8f3-ec676afede73">
      <Terms xmlns="http://schemas.microsoft.com/office/infopath/2007/PartnerControls"/>
    </lcf76f155ced4ddcb4097134ff3c332f>
    <TaxCatchAll xmlns="597c8b6c-d28d-4116-9221-2285f0b83890" xsi:nil="true"/>
  </documentManagement>
</p:properties>
</file>

<file path=customXml/itemProps1.xml><?xml version="1.0" encoding="utf-8"?>
<ds:datastoreItem xmlns:ds="http://schemas.openxmlformats.org/officeDocument/2006/customXml" ds:itemID="{8B8D3A2D-AAD8-4A46-A66B-CB1AF72A697D}"/>
</file>

<file path=customXml/itemProps2.xml><?xml version="1.0" encoding="utf-8"?>
<ds:datastoreItem xmlns:ds="http://schemas.openxmlformats.org/officeDocument/2006/customXml" ds:itemID="{293BB1A2-1EF4-4320-BB5B-4011D36FCB0A}">
  <ds:schemaRefs>
    <ds:schemaRef ds:uri="http://schemas.microsoft.com/sharepoint/v3/contenttype/forms"/>
  </ds:schemaRefs>
</ds:datastoreItem>
</file>

<file path=customXml/itemProps3.xml><?xml version="1.0" encoding="utf-8"?>
<ds:datastoreItem xmlns:ds="http://schemas.openxmlformats.org/officeDocument/2006/customXml" ds:itemID="{8E13AAFF-D771-4E8B-8C32-7E6E08A440B0}">
  <ds:schemaRefs>
    <ds:schemaRef ds:uri="http://purl.org/dc/dcmitype/"/>
    <ds:schemaRef ds:uri="http://purl.org/dc/elements/1.1/"/>
    <ds:schemaRef ds:uri="http://schemas.microsoft.com/office/2006/documentManagement/types"/>
    <ds:schemaRef ds:uri="fbfaf87b-7bdd-4c4f-a8f3-ec676afede73"/>
    <ds:schemaRef ds:uri="http://purl.org/dc/term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597c8b6c-d28d-4116-9221-2285f0b83890"/>
  </ds:schemaRefs>
</ds:datastoreItem>
</file>

<file path=docProps/app.xml><?xml version="1.0" encoding="utf-8"?>
<Properties xmlns="http://schemas.openxmlformats.org/officeDocument/2006/extended-properties" xmlns:vt="http://schemas.openxmlformats.org/officeDocument/2006/docPropsVTypes">
  <TotalTime>1533</TotalTime>
  <Words>636</Words>
  <Application>Microsoft Office PowerPoint</Application>
  <PresentationFormat>Widescreen</PresentationFormat>
  <Paragraphs>39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Comic Sans MS</vt:lpstr>
      <vt:lpstr>Letter-join Print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Smith</dc:creator>
  <cp:lastModifiedBy>E Colgan (MT)</cp:lastModifiedBy>
  <cp:revision>190</cp:revision>
  <cp:lastPrinted>2019-09-13T07:19:10Z</cp:lastPrinted>
  <dcterms:created xsi:type="dcterms:W3CDTF">2018-01-04T15:55:01Z</dcterms:created>
  <dcterms:modified xsi:type="dcterms:W3CDTF">2026-01-09T12:17:40Z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0x01010056CE2A7EDF09AA4D8123CD991C4270FB</vt:lpwstr>
  </property>
  <property fmtid="{D5CDD505-2E9C-101B-9397-08002B2CF9AE}" pid="3" name="Order">
    <vt:r8>512400</vt:r8>
  </property>
  <property fmtid="{D5CDD505-2E9C-101B-9397-08002B2CF9AE}" pid="4" name="MediaServiceImageTags">
    <vt:lpwstr/>
  </property>
</Properties>
</file>