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12192000" cy="6858000"/>
  <p:notesSz cx="6858000"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C320A"/>
    <a:srgbClr val="891B79"/>
    <a:srgbClr val="AA229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82" d="100"/>
          <a:sy n="82" d="100"/>
        </p:scale>
        <p:origin x="7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na McCulloch" userId="e0ce6090-163e-4b19-9490-01857898861e" providerId="ADAL" clId="{5E1E5A5C-B374-4044-AEBF-EB07FE6A3672}"/>
    <pc:docChg chg="custSel modSld">
      <pc:chgData name="Nina McCulloch" userId="e0ce6090-163e-4b19-9490-01857898861e" providerId="ADAL" clId="{5E1E5A5C-B374-4044-AEBF-EB07FE6A3672}" dt="2026-04-06T18:38:12.165" v="106" actId="20577"/>
      <pc:docMkLst>
        <pc:docMk/>
      </pc:docMkLst>
      <pc:sldChg chg="modSp mod">
        <pc:chgData name="Nina McCulloch" userId="e0ce6090-163e-4b19-9490-01857898861e" providerId="ADAL" clId="{5E1E5A5C-B374-4044-AEBF-EB07FE6A3672}" dt="2026-04-06T18:38:12.165" v="106" actId="20577"/>
        <pc:sldMkLst>
          <pc:docMk/>
          <pc:sldMk cId="1776695365" sldId="256"/>
        </pc:sldMkLst>
        <pc:spChg chg="mod">
          <ac:chgData name="Nina McCulloch" userId="e0ce6090-163e-4b19-9490-01857898861e" providerId="ADAL" clId="{5E1E5A5C-B374-4044-AEBF-EB07FE6A3672}" dt="2026-04-06T18:15:04.874" v="0" actId="13926"/>
          <ac:spMkLst>
            <pc:docMk/>
            <pc:sldMk cId="1776695365" sldId="256"/>
            <ac:spMk id="6" creationId="{00000000-0000-0000-0000-000000000000}"/>
          </ac:spMkLst>
        </pc:spChg>
        <pc:spChg chg="mod">
          <ac:chgData name="Nina McCulloch" userId="e0ce6090-163e-4b19-9490-01857898861e" providerId="ADAL" clId="{5E1E5A5C-B374-4044-AEBF-EB07FE6A3672}" dt="2026-04-06T18:16:47.795" v="65" actId="13926"/>
          <ac:spMkLst>
            <pc:docMk/>
            <pc:sldMk cId="1776695365" sldId="256"/>
            <ac:spMk id="9" creationId="{00000000-0000-0000-0000-000000000000}"/>
          </ac:spMkLst>
        </pc:spChg>
        <pc:spChg chg="mod">
          <ac:chgData name="Nina McCulloch" userId="e0ce6090-163e-4b19-9490-01857898861e" providerId="ADAL" clId="{5E1E5A5C-B374-4044-AEBF-EB07FE6A3672}" dt="2026-04-06T18:38:12.165" v="106" actId="20577"/>
          <ac:spMkLst>
            <pc:docMk/>
            <pc:sldMk cId="1776695365" sldId="256"/>
            <ac:spMk id="15" creationId="{00000000-0000-0000-0000-000000000000}"/>
          </ac:spMkLst>
        </pc:spChg>
        <pc:spChg chg="mod">
          <ac:chgData name="Nina McCulloch" userId="e0ce6090-163e-4b19-9490-01857898861e" providerId="ADAL" clId="{5E1E5A5C-B374-4044-AEBF-EB07FE6A3672}" dt="2026-04-06T18:17:05.285" v="67" actId="14100"/>
          <ac:spMkLst>
            <pc:docMk/>
            <pc:sldMk cId="1776695365" sldId="256"/>
            <ac:spMk id="23" creationId="{00000000-0000-0000-0000-000000000000}"/>
          </ac:spMkLst>
        </pc:spChg>
      </pc:sldChg>
    </pc:docChg>
  </pc:docChgLst>
  <pc:docChgLst>
    <pc:chgData name="N McCulloch (MT)" userId="e0ce6090-163e-4b19-9490-01857898861e" providerId="ADAL" clId="{088D922F-9AD5-4704-BCC9-4A19CC53BC94}"/>
    <pc:docChg chg="undo custSel modSld">
      <pc:chgData name="N McCulloch (MT)" userId="e0ce6090-163e-4b19-9490-01857898861e" providerId="ADAL" clId="{088D922F-9AD5-4704-BCC9-4A19CC53BC94}" dt="2026-03-08T20:14:45.928" v="109" actId="13926"/>
      <pc:docMkLst>
        <pc:docMk/>
      </pc:docMkLst>
      <pc:sldChg chg="modSp mod">
        <pc:chgData name="N McCulloch (MT)" userId="e0ce6090-163e-4b19-9490-01857898861e" providerId="ADAL" clId="{088D922F-9AD5-4704-BCC9-4A19CC53BC94}" dt="2026-03-08T20:14:45.928" v="109" actId="13926"/>
        <pc:sldMkLst>
          <pc:docMk/>
          <pc:sldMk cId="1776695365" sldId="256"/>
        </pc:sldMkLst>
        <pc:spChg chg="mod">
          <ac:chgData name="N McCulloch (MT)" userId="e0ce6090-163e-4b19-9490-01857898861e" providerId="ADAL" clId="{088D922F-9AD5-4704-BCC9-4A19CC53BC94}" dt="2026-03-08T20:13:49.289" v="1" actId="20577"/>
          <ac:spMkLst>
            <pc:docMk/>
            <pc:sldMk cId="1776695365" sldId="256"/>
            <ac:spMk id="5" creationId="{00000000-0000-0000-0000-000000000000}"/>
          </ac:spMkLst>
        </pc:spChg>
        <pc:spChg chg="mod">
          <ac:chgData name="N McCulloch (MT)" userId="e0ce6090-163e-4b19-9490-01857898861e" providerId="ADAL" clId="{088D922F-9AD5-4704-BCC9-4A19CC53BC94}" dt="2026-03-08T20:14:39.573" v="108" actId="13926"/>
          <ac:spMkLst>
            <pc:docMk/>
            <pc:sldMk cId="1776695365" sldId="256"/>
            <ac:spMk id="6" creationId="{00000000-0000-0000-0000-000000000000}"/>
          </ac:spMkLst>
        </pc:spChg>
        <pc:spChg chg="mod">
          <ac:chgData name="N McCulloch (MT)" userId="e0ce6090-163e-4b19-9490-01857898861e" providerId="ADAL" clId="{088D922F-9AD5-4704-BCC9-4A19CC53BC94}" dt="2026-03-08T20:14:45.928" v="109" actId="13926"/>
          <ac:spMkLst>
            <pc:docMk/>
            <pc:sldMk cId="1776695365" sldId="256"/>
            <ac:spMk id="9" creationId="{00000000-0000-0000-0000-000000000000}"/>
          </ac:spMkLst>
        </pc:spChg>
        <pc:spChg chg="mod">
          <ac:chgData name="N McCulloch (MT)" userId="e0ce6090-163e-4b19-9490-01857898861e" providerId="ADAL" clId="{088D922F-9AD5-4704-BCC9-4A19CC53BC94}" dt="2026-03-08T20:13:59.629" v="3" actId="20577"/>
          <ac:spMkLst>
            <pc:docMk/>
            <pc:sldMk cId="1776695365" sldId="256"/>
            <ac:spMk id="14" creationId="{00000000-0000-0000-0000-000000000000}"/>
          </ac:spMkLst>
        </pc:spChg>
        <pc:spChg chg="mod">
          <ac:chgData name="N McCulloch (MT)" userId="e0ce6090-163e-4b19-9490-01857898861e" providerId="ADAL" clId="{088D922F-9AD5-4704-BCC9-4A19CC53BC94}" dt="2026-03-08T20:14:31.335" v="107" actId="20577"/>
          <ac:spMkLst>
            <pc:docMk/>
            <pc:sldMk cId="1776695365" sldId="256"/>
            <ac:spMk id="15"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C34F6958-6787-47A2-80AE-16ADDD2A9F68}" type="datetimeFigureOut">
              <a:rPr lang="en-GB" smtClean="0"/>
              <a:t>06/04/2026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80A5C6-E410-4487-A0CB-367A719EAF81}" type="slidenum">
              <a:rPr lang="en-GB" smtClean="0"/>
              <a:t>‹#›</a:t>
            </a:fld>
            <a:endParaRPr lang="en-GB"/>
          </a:p>
        </p:txBody>
      </p:sp>
    </p:spTree>
    <p:extLst>
      <p:ext uri="{BB962C8B-B14F-4D97-AF65-F5344CB8AC3E}">
        <p14:creationId xmlns:p14="http://schemas.microsoft.com/office/powerpoint/2010/main" val="8656106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34F6958-6787-47A2-80AE-16ADDD2A9F68}" type="datetimeFigureOut">
              <a:rPr lang="en-GB" smtClean="0"/>
              <a:t>06/04/2026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80A5C6-E410-4487-A0CB-367A719EAF81}" type="slidenum">
              <a:rPr lang="en-GB" smtClean="0"/>
              <a:t>‹#›</a:t>
            </a:fld>
            <a:endParaRPr lang="en-GB"/>
          </a:p>
        </p:txBody>
      </p:sp>
    </p:spTree>
    <p:extLst>
      <p:ext uri="{BB962C8B-B14F-4D97-AF65-F5344CB8AC3E}">
        <p14:creationId xmlns:p14="http://schemas.microsoft.com/office/powerpoint/2010/main" val="947973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34F6958-6787-47A2-80AE-16ADDD2A9F68}" type="datetimeFigureOut">
              <a:rPr lang="en-GB" smtClean="0"/>
              <a:t>06/04/2026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80A5C6-E410-4487-A0CB-367A719EAF81}" type="slidenum">
              <a:rPr lang="en-GB" smtClean="0"/>
              <a:t>‹#›</a:t>
            </a:fld>
            <a:endParaRPr lang="en-GB"/>
          </a:p>
        </p:txBody>
      </p:sp>
    </p:spTree>
    <p:extLst>
      <p:ext uri="{BB962C8B-B14F-4D97-AF65-F5344CB8AC3E}">
        <p14:creationId xmlns:p14="http://schemas.microsoft.com/office/powerpoint/2010/main" val="580717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C34F6958-6787-47A2-80AE-16ADDD2A9F68}" type="datetimeFigureOut">
              <a:rPr lang="en-GB" smtClean="0"/>
              <a:t>06/04/2026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80A5C6-E410-4487-A0CB-367A719EAF81}" type="slidenum">
              <a:rPr lang="en-GB" smtClean="0"/>
              <a:t>‹#›</a:t>
            </a:fld>
            <a:endParaRPr lang="en-GB"/>
          </a:p>
        </p:txBody>
      </p:sp>
    </p:spTree>
    <p:extLst>
      <p:ext uri="{BB962C8B-B14F-4D97-AF65-F5344CB8AC3E}">
        <p14:creationId xmlns:p14="http://schemas.microsoft.com/office/powerpoint/2010/main" val="3335691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34F6958-6787-47A2-80AE-16ADDD2A9F68}" type="datetimeFigureOut">
              <a:rPr lang="en-GB" smtClean="0"/>
              <a:t>06/04/2026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80A5C6-E410-4487-A0CB-367A719EAF81}" type="slidenum">
              <a:rPr lang="en-GB" smtClean="0"/>
              <a:t>‹#›</a:t>
            </a:fld>
            <a:endParaRPr lang="en-GB"/>
          </a:p>
        </p:txBody>
      </p:sp>
    </p:spTree>
    <p:extLst>
      <p:ext uri="{BB962C8B-B14F-4D97-AF65-F5344CB8AC3E}">
        <p14:creationId xmlns:p14="http://schemas.microsoft.com/office/powerpoint/2010/main" val="1873325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C34F6958-6787-47A2-80AE-16ADDD2A9F68}" type="datetimeFigureOut">
              <a:rPr lang="en-GB" smtClean="0"/>
              <a:t>06/04/2026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E80A5C6-E410-4487-A0CB-367A719EAF81}" type="slidenum">
              <a:rPr lang="en-GB" smtClean="0"/>
              <a:t>‹#›</a:t>
            </a:fld>
            <a:endParaRPr lang="en-GB"/>
          </a:p>
        </p:txBody>
      </p:sp>
    </p:spTree>
    <p:extLst>
      <p:ext uri="{BB962C8B-B14F-4D97-AF65-F5344CB8AC3E}">
        <p14:creationId xmlns:p14="http://schemas.microsoft.com/office/powerpoint/2010/main" val="633805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C34F6958-6787-47A2-80AE-16ADDD2A9F68}" type="datetimeFigureOut">
              <a:rPr lang="en-GB" smtClean="0"/>
              <a:t>06/04/2026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E80A5C6-E410-4487-A0CB-367A719EAF81}" type="slidenum">
              <a:rPr lang="en-GB" smtClean="0"/>
              <a:t>‹#›</a:t>
            </a:fld>
            <a:endParaRPr lang="en-GB"/>
          </a:p>
        </p:txBody>
      </p:sp>
    </p:spTree>
    <p:extLst>
      <p:ext uri="{BB962C8B-B14F-4D97-AF65-F5344CB8AC3E}">
        <p14:creationId xmlns:p14="http://schemas.microsoft.com/office/powerpoint/2010/main" val="6955519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C34F6958-6787-47A2-80AE-16ADDD2A9F68}" type="datetimeFigureOut">
              <a:rPr lang="en-GB" smtClean="0"/>
              <a:t>06/04/2026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E80A5C6-E410-4487-A0CB-367A719EAF81}" type="slidenum">
              <a:rPr lang="en-GB" smtClean="0"/>
              <a:t>‹#›</a:t>
            </a:fld>
            <a:endParaRPr lang="en-GB"/>
          </a:p>
        </p:txBody>
      </p:sp>
    </p:spTree>
    <p:extLst>
      <p:ext uri="{BB962C8B-B14F-4D97-AF65-F5344CB8AC3E}">
        <p14:creationId xmlns:p14="http://schemas.microsoft.com/office/powerpoint/2010/main" val="13059811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4F6958-6787-47A2-80AE-16ADDD2A9F68}" type="datetimeFigureOut">
              <a:rPr lang="en-GB" smtClean="0"/>
              <a:t>06/04/2026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E80A5C6-E410-4487-A0CB-367A719EAF81}" type="slidenum">
              <a:rPr lang="en-GB" smtClean="0"/>
              <a:t>‹#›</a:t>
            </a:fld>
            <a:endParaRPr lang="en-GB"/>
          </a:p>
        </p:txBody>
      </p:sp>
    </p:spTree>
    <p:extLst>
      <p:ext uri="{BB962C8B-B14F-4D97-AF65-F5344CB8AC3E}">
        <p14:creationId xmlns:p14="http://schemas.microsoft.com/office/powerpoint/2010/main" val="2275567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34F6958-6787-47A2-80AE-16ADDD2A9F68}" type="datetimeFigureOut">
              <a:rPr lang="en-GB" smtClean="0"/>
              <a:t>06/04/2026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E80A5C6-E410-4487-A0CB-367A719EAF81}" type="slidenum">
              <a:rPr lang="en-GB" smtClean="0"/>
              <a:t>‹#›</a:t>
            </a:fld>
            <a:endParaRPr lang="en-GB"/>
          </a:p>
        </p:txBody>
      </p:sp>
    </p:spTree>
    <p:extLst>
      <p:ext uri="{BB962C8B-B14F-4D97-AF65-F5344CB8AC3E}">
        <p14:creationId xmlns:p14="http://schemas.microsoft.com/office/powerpoint/2010/main" val="2192234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34F6958-6787-47A2-80AE-16ADDD2A9F68}" type="datetimeFigureOut">
              <a:rPr lang="en-GB" smtClean="0"/>
              <a:t>06/04/2026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E80A5C6-E410-4487-A0CB-367A719EAF81}" type="slidenum">
              <a:rPr lang="en-GB" smtClean="0"/>
              <a:t>‹#›</a:t>
            </a:fld>
            <a:endParaRPr lang="en-GB"/>
          </a:p>
        </p:txBody>
      </p:sp>
    </p:spTree>
    <p:extLst>
      <p:ext uri="{BB962C8B-B14F-4D97-AF65-F5344CB8AC3E}">
        <p14:creationId xmlns:p14="http://schemas.microsoft.com/office/powerpoint/2010/main" val="736275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41000"/>
            <a:lum/>
          </a:blip>
          <a:srcRect/>
          <a:stretch>
            <a:fillRect l="-35000" r="-35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4F6958-6787-47A2-80AE-16ADDD2A9F68}" type="datetimeFigureOut">
              <a:rPr lang="en-GB" smtClean="0"/>
              <a:t>06/04/2026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80A5C6-E410-4487-A0CB-367A719EAF81}" type="slidenum">
              <a:rPr lang="en-GB" smtClean="0"/>
              <a:t>‹#›</a:t>
            </a:fld>
            <a:endParaRPr lang="en-GB"/>
          </a:p>
        </p:txBody>
      </p:sp>
    </p:spTree>
    <p:extLst>
      <p:ext uri="{BB962C8B-B14F-4D97-AF65-F5344CB8AC3E}">
        <p14:creationId xmlns:p14="http://schemas.microsoft.com/office/powerpoint/2010/main" val="9661048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pikist.com/free-photo-vxlsa" TargetMode="External"/><Relationship Id="rId2" Type="http://schemas.openxmlformats.org/officeDocument/2006/relationships/image" Target="../media/image2.jpg"/><Relationship Id="rId1" Type="http://schemas.openxmlformats.org/officeDocument/2006/relationships/slideLayout" Target="../slideLayouts/slideLayout1.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4000"/>
            <a:lum/>
            <a:extLst>
              <a:ext uri="{837473B0-CC2E-450A-ABE3-18F120FF3D39}">
                <a1611:picAttrSrcUrl xmlns:a1611="http://schemas.microsoft.com/office/drawing/2016/11/main" r:id="rId3"/>
              </a:ext>
            </a:extLst>
          </a:blip>
          <a:srcRect/>
          <a:stretch>
            <a:fillRect t="-9000" b="-9000"/>
          </a:stretch>
        </a:blipFill>
        <a:effectLst/>
      </p:bgPr>
    </p:bg>
    <p:spTree>
      <p:nvGrpSpPr>
        <p:cNvPr id="1" name=""/>
        <p:cNvGrpSpPr/>
        <p:nvPr/>
      </p:nvGrpSpPr>
      <p:grpSpPr>
        <a:xfrm>
          <a:off x="0" y="0"/>
          <a:ext cx="0" cy="0"/>
          <a:chOff x="0" y="0"/>
          <a:chExt cx="0" cy="0"/>
        </a:xfrm>
      </p:grpSpPr>
      <p:sp>
        <p:nvSpPr>
          <p:cNvPr id="8" name="TextBox 7"/>
          <p:cNvSpPr txBox="1"/>
          <p:nvPr/>
        </p:nvSpPr>
        <p:spPr>
          <a:xfrm>
            <a:off x="4139100" y="99440"/>
            <a:ext cx="4159802" cy="2985433"/>
          </a:xfrm>
          <a:prstGeom prst="rect">
            <a:avLst/>
          </a:prstGeom>
          <a:noFill/>
        </p:spPr>
        <p:txBody>
          <a:bodyPr wrap="square" rtlCol="0">
            <a:spAutoFit/>
          </a:bodyPr>
          <a:lstStyle/>
          <a:p>
            <a:pPr algn="ctr"/>
            <a:r>
              <a:rPr lang="en-GB" sz="1600" b="1" u="sng" dirty="0">
                <a:latin typeface="Comic Sans MS" panose="030F0702030302020204" pitchFamily="66" charset="0"/>
              </a:rPr>
              <a:t>Curriculum – History</a:t>
            </a:r>
          </a:p>
          <a:p>
            <a:pPr algn="ctr"/>
            <a:r>
              <a:rPr lang="en-GB" sz="1400" b="1" dirty="0">
                <a:latin typeface="Comic Sans MS" panose="030F0702030302020204" pitchFamily="66" charset="0"/>
              </a:rPr>
              <a:t>This half term our history focus will be on Ancient Egypt.  Our enquiry question will be:</a:t>
            </a:r>
            <a:endParaRPr lang="en-GB" sz="1600" b="1" dirty="0">
              <a:latin typeface="Comic Sans MS" panose="030F0702030302020204" pitchFamily="66" charset="0"/>
            </a:endParaRPr>
          </a:p>
          <a:p>
            <a:pPr algn="ctr"/>
            <a:r>
              <a:rPr lang="en-GB" sz="1600" b="1" u="sng" dirty="0">
                <a:latin typeface="Comic Sans MS" panose="030F0702030302020204" pitchFamily="66" charset="0"/>
              </a:rPr>
              <a:t>What do the pyramids tell us about Ancient Egypt?</a:t>
            </a:r>
          </a:p>
          <a:p>
            <a:r>
              <a:rPr lang="en-GB" sz="1400" b="1" dirty="0">
                <a:latin typeface="Comic Sans MS" panose="030F0702030302020204" pitchFamily="66" charset="0"/>
              </a:rPr>
              <a:t>Our knowledge will build as we explore when, what and who.  We will learn about daily life, the rulers and two examples of leaders.  Learning outcome:  As our project comes to an end we will write an educational quiz for KS2   children.</a:t>
            </a:r>
          </a:p>
          <a:p>
            <a:pPr algn="ctr"/>
            <a:endParaRPr lang="en-GB" sz="1400" b="1" dirty="0">
              <a:latin typeface="Comic Sans MS" panose="030F0702030302020204" pitchFamily="66" charset="0"/>
            </a:endParaRPr>
          </a:p>
          <a:p>
            <a:pPr algn="ctr"/>
            <a:r>
              <a:rPr lang="en-GB" sz="1400" b="1" dirty="0">
                <a:latin typeface="Comic Sans MS" panose="030F0702030302020204" pitchFamily="66" charset="0"/>
              </a:rPr>
              <a:t> </a:t>
            </a:r>
          </a:p>
        </p:txBody>
      </p:sp>
      <p:sp>
        <p:nvSpPr>
          <p:cNvPr id="12" name="Rounded Rectangle 11"/>
          <p:cNvSpPr/>
          <p:nvPr/>
        </p:nvSpPr>
        <p:spPr>
          <a:xfrm>
            <a:off x="4490432" y="2829944"/>
            <a:ext cx="3457138" cy="690037"/>
          </a:xfrm>
          <a:prstGeom prst="roundRect">
            <a:avLst/>
          </a:prstGeom>
          <a:solidFill>
            <a:schemeClr val="accent2">
              <a:lumMod val="40000"/>
              <a:lumOff val="60000"/>
            </a:schemeClr>
          </a:solidFill>
          <a:ln w="76200">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p:cNvSpPr txBox="1"/>
          <p:nvPr/>
        </p:nvSpPr>
        <p:spPr>
          <a:xfrm>
            <a:off x="4661053" y="2868305"/>
            <a:ext cx="3115895" cy="646331"/>
          </a:xfrm>
          <a:prstGeom prst="rect">
            <a:avLst/>
          </a:prstGeom>
          <a:noFill/>
        </p:spPr>
        <p:txBody>
          <a:bodyPr wrap="square" rtlCol="0">
            <a:spAutoFit/>
          </a:bodyPr>
          <a:lstStyle/>
          <a:p>
            <a:pPr algn="ctr"/>
            <a:r>
              <a:rPr lang="en-GB" b="1" dirty="0">
                <a:latin typeface="Comic Sans MS" panose="030F0702030302020204" pitchFamily="66" charset="0"/>
              </a:rPr>
              <a:t>      Year 3 Newsletter </a:t>
            </a:r>
          </a:p>
          <a:p>
            <a:pPr algn="ctr"/>
            <a:r>
              <a:rPr lang="en-GB" b="1" dirty="0">
                <a:latin typeface="Comic Sans MS" panose="030F0702030302020204" pitchFamily="66" charset="0"/>
              </a:rPr>
              <a:t>      Summer 1 2026 </a:t>
            </a:r>
          </a:p>
        </p:txBody>
      </p:sp>
      <p:sp>
        <p:nvSpPr>
          <p:cNvPr id="6" name="TextBox 5"/>
          <p:cNvSpPr txBox="1"/>
          <p:nvPr/>
        </p:nvSpPr>
        <p:spPr>
          <a:xfrm>
            <a:off x="138412" y="95440"/>
            <a:ext cx="3947337" cy="2808461"/>
          </a:xfrm>
          <a:prstGeom prst="rect">
            <a:avLst/>
          </a:prstGeom>
          <a:noFill/>
          <a:ln>
            <a:noFill/>
          </a:ln>
        </p:spPr>
        <p:txBody>
          <a:bodyPr wrap="square" lIns="91440" tIns="45720" rIns="91440" bIns="45720" rtlCol="0" anchor="t">
            <a:spAutoFit/>
          </a:bodyPr>
          <a:lstStyle/>
          <a:p>
            <a:pPr algn="ctr"/>
            <a:r>
              <a:rPr lang="en-GB" sz="1400" b="1" u="sng" dirty="0">
                <a:latin typeface="Comic Sans MS"/>
              </a:rPr>
              <a:t>English</a:t>
            </a:r>
            <a:endParaRPr lang="en-GB" sz="1300" b="1" u="sng" dirty="0">
              <a:latin typeface="Comic Sans MS" panose="030F0702030302020204" pitchFamily="66" charset="0"/>
            </a:endParaRPr>
          </a:p>
          <a:p>
            <a:r>
              <a:rPr lang="en-GB" sz="1250" b="1" dirty="0">
                <a:latin typeface="Comic Sans MS"/>
              </a:rPr>
              <a:t>In English we will continue to develop our writing skills.  Our story is The Miraculous Journey of Edward Tulane.</a:t>
            </a:r>
            <a:endParaRPr lang="en-GB" sz="1250" b="1" dirty="0">
              <a:latin typeface="Comic Sans MS" panose="030F0702030302020204" pitchFamily="66" charset="0"/>
            </a:endParaRPr>
          </a:p>
          <a:p>
            <a:r>
              <a:rPr lang="en-GB" sz="1250" b="1" dirty="0">
                <a:latin typeface="Comic Sans MS"/>
              </a:rPr>
              <a:t>We will consolidate and improve our knowledge of sentence structures including different types of sentence. We will practice writing for different purposes and audiences.</a:t>
            </a:r>
          </a:p>
          <a:p>
            <a:r>
              <a:rPr lang="en-GB" sz="1250" b="1" dirty="0">
                <a:latin typeface="Comic Sans MS"/>
              </a:rPr>
              <a:t>We will develop our knowledge of Year 3 </a:t>
            </a:r>
          </a:p>
          <a:p>
            <a:r>
              <a:rPr lang="en-GB" sz="1250" b="1" dirty="0">
                <a:latin typeface="Comic Sans MS"/>
              </a:rPr>
              <a:t>spelling, grammar and punctuation. During all </a:t>
            </a:r>
            <a:endParaRPr lang="en-GB" sz="1250" b="1" dirty="0">
              <a:latin typeface="Comic Sans MS" panose="030F0702030302020204" pitchFamily="66" charset="0"/>
            </a:endParaRPr>
          </a:p>
          <a:p>
            <a:r>
              <a:rPr lang="en-GB" sz="1250" b="1" dirty="0">
                <a:latin typeface="Comic Sans MS"/>
              </a:rPr>
              <a:t>lessons, we will continue to focus on a high standard of presentation, including joined handwriting. We will further develop our editing and improving skills.</a:t>
            </a:r>
            <a:endParaRPr lang="en-GB" sz="1250" b="1" dirty="0">
              <a:latin typeface="Comic Sans MS" panose="030F0702030302020204" pitchFamily="66" charset="0"/>
            </a:endParaRPr>
          </a:p>
        </p:txBody>
      </p:sp>
      <p:sp>
        <p:nvSpPr>
          <p:cNvPr id="9" name="TextBox 8"/>
          <p:cNvSpPr txBox="1"/>
          <p:nvPr/>
        </p:nvSpPr>
        <p:spPr>
          <a:xfrm>
            <a:off x="8452158" y="134231"/>
            <a:ext cx="3571487" cy="2646878"/>
          </a:xfrm>
          <a:prstGeom prst="rect">
            <a:avLst/>
          </a:prstGeom>
          <a:noFill/>
          <a:ln w="57150">
            <a:noFill/>
          </a:ln>
        </p:spPr>
        <p:txBody>
          <a:bodyPr wrap="square" rtlCol="0">
            <a:spAutoFit/>
          </a:bodyPr>
          <a:lstStyle/>
          <a:p>
            <a:pPr algn="ctr"/>
            <a:r>
              <a:rPr lang="en-GB" sz="1200" u="sng" dirty="0">
                <a:latin typeface="Comic Sans MS" panose="030F0702030302020204" pitchFamily="66" charset="0"/>
              </a:rPr>
              <a:t>Maths</a:t>
            </a:r>
          </a:p>
          <a:p>
            <a:r>
              <a:rPr lang="en-GB" sz="1400" b="1" dirty="0">
                <a:latin typeface="Comic Sans MS" panose="030F0702030302020204" pitchFamily="66" charset="0"/>
              </a:rPr>
              <a:t>In Year 3 this term we will be learning about mass, capacity, fractions and money.</a:t>
            </a:r>
          </a:p>
          <a:p>
            <a:r>
              <a:rPr lang="en-GB" sz="1400" b="1" dirty="0">
                <a:latin typeface="Comic Sans MS" panose="030F0702030302020204" pitchFamily="66" charset="0"/>
              </a:rPr>
              <a:t>Please continue to support your child to practise their recall of the number bonds to 100 and their 2, 3, 4, 5, 8 and 10 times tables. We will be using TT Rockstars to aid this. The ability to recall these facts more confidently are hugely beneficial for your child in their Maths lessons. </a:t>
            </a:r>
            <a:endParaRPr lang="en-GB" sz="1400" b="1" dirty="0">
              <a:solidFill>
                <a:schemeClr val="accent6">
                  <a:lumMod val="75000"/>
                </a:schemeClr>
              </a:solidFill>
              <a:latin typeface="Comic Sans MS" panose="030F0702030302020204" pitchFamily="66" charset="0"/>
            </a:endParaRPr>
          </a:p>
        </p:txBody>
      </p:sp>
      <p:sp>
        <p:nvSpPr>
          <p:cNvPr id="2" name="Rectangle 1"/>
          <p:cNvSpPr/>
          <p:nvPr/>
        </p:nvSpPr>
        <p:spPr>
          <a:xfrm>
            <a:off x="118955" y="51006"/>
            <a:ext cx="3938320" cy="2852895"/>
          </a:xfrm>
          <a:prstGeom prst="rect">
            <a:avLst/>
          </a:prstGeom>
          <a:noFill/>
          <a:ln w="57150">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0" name="Rectangle 9"/>
          <p:cNvSpPr/>
          <p:nvPr/>
        </p:nvSpPr>
        <p:spPr>
          <a:xfrm>
            <a:off x="8423684" y="69668"/>
            <a:ext cx="3631902" cy="2760275"/>
          </a:xfrm>
          <a:prstGeom prst="rect">
            <a:avLst/>
          </a:prstGeom>
          <a:noFill/>
          <a:ln w="57150">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p:cNvSpPr/>
          <p:nvPr/>
        </p:nvSpPr>
        <p:spPr>
          <a:xfrm>
            <a:off x="139259" y="3028913"/>
            <a:ext cx="3955547" cy="1703225"/>
          </a:xfrm>
          <a:prstGeom prst="rect">
            <a:avLst/>
          </a:prstGeom>
          <a:noFill/>
          <a:ln w="57150">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Rectangle 13"/>
          <p:cNvSpPr/>
          <p:nvPr/>
        </p:nvSpPr>
        <p:spPr>
          <a:xfrm>
            <a:off x="4233330" y="3648069"/>
            <a:ext cx="4026926" cy="3093954"/>
          </a:xfrm>
          <a:prstGeom prst="rect">
            <a:avLst/>
          </a:prstGeom>
          <a:solidFill>
            <a:schemeClr val="accent1">
              <a:alpha val="0"/>
            </a:schemeClr>
          </a:solidFill>
          <a:ln w="57150">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u="sng" dirty="0">
                <a:solidFill>
                  <a:schemeClr val="tx1"/>
                </a:solidFill>
                <a:latin typeface="Comic Sans MS" panose="030F0702030302020204" pitchFamily="66" charset="0"/>
              </a:rPr>
              <a:t>Science</a:t>
            </a:r>
          </a:p>
          <a:p>
            <a:pPr algn="ctr"/>
            <a:endParaRPr lang="en-GB" sz="1600" u="sng" dirty="0">
              <a:solidFill>
                <a:schemeClr val="tx1"/>
              </a:solidFill>
              <a:latin typeface="Comic Sans MS" panose="030F0702030302020204" pitchFamily="66" charset="0"/>
            </a:endParaRPr>
          </a:p>
        </p:txBody>
      </p:sp>
      <p:sp>
        <p:nvSpPr>
          <p:cNvPr id="15" name="TextBox 14"/>
          <p:cNvSpPr txBox="1"/>
          <p:nvPr/>
        </p:nvSpPr>
        <p:spPr>
          <a:xfrm>
            <a:off x="132104" y="4875280"/>
            <a:ext cx="3909102" cy="1477328"/>
          </a:xfrm>
          <a:prstGeom prst="rect">
            <a:avLst/>
          </a:prstGeom>
          <a:noFill/>
          <a:ln>
            <a:noFill/>
          </a:ln>
        </p:spPr>
        <p:txBody>
          <a:bodyPr wrap="square" rtlCol="0">
            <a:spAutoFit/>
          </a:bodyPr>
          <a:lstStyle/>
          <a:p>
            <a:pPr algn="ctr"/>
            <a:r>
              <a:rPr lang="en-GB" sz="1200" dirty="0">
                <a:latin typeface="Comic Sans MS" panose="030F0702030302020204" pitchFamily="66" charset="0"/>
              </a:rPr>
              <a:t>      </a:t>
            </a:r>
            <a:r>
              <a:rPr lang="en-GB" sz="1400" b="1" u="sng" dirty="0">
                <a:latin typeface="Comic Sans MS" panose="030F0702030302020204" pitchFamily="66" charset="0"/>
              </a:rPr>
              <a:t>Wider Curriculum</a:t>
            </a:r>
            <a:endParaRPr lang="en-GB" sz="1400" b="1" dirty="0">
              <a:latin typeface="Comic Sans MS" panose="030F0702030302020204" pitchFamily="66" charset="0"/>
            </a:endParaRPr>
          </a:p>
          <a:p>
            <a:pPr>
              <a:spcAft>
                <a:spcPts val="800"/>
              </a:spcAft>
            </a:pPr>
            <a:r>
              <a:rPr lang="en-GB" sz="1400" b="1" dirty="0">
                <a:latin typeface="Comic Sans MS" panose="030F0702030302020204" pitchFamily="66" charset="0"/>
              </a:rPr>
              <a:t>ICT – </a:t>
            </a:r>
          </a:p>
          <a:p>
            <a:pPr>
              <a:spcAft>
                <a:spcPts val="800"/>
              </a:spcAft>
            </a:pPr>
            <a:r>
              <a:rPr lang="en-GB" sz="1400" b="1" dirty="0">
                <a:latin typeface="Comic Sans MS" panose="030F0702030302020204" pitchFamily="66" charset="0"/>
              </a:rPr>
              <a:t>PSHE – relationships</a:t>
            </a:r>
          </a:p>
          <a:p>
            <a:pPr>
              <a:spcAft>
                <a:spcPts val="800"/>
              </a:spcAft>
            </a:pPr>
            <a:r>
              <a:rPr lang="en-GB" sz="1400" b="1" dirty="0">
                <a:latin typeface="Comic Sans MS" panose="030F0702030302020204" pitchFamily="66" charset="0"/>
              </a:rPr>
              <a:t>Music – </a:t>
            </a:r>
          </a:p>
          <a:p>
            <a:pPr>
              <a:spcAft>
                <a:spcPts val="800"/>
              </a:spcAft>
            </a:pPr>
            <a:r>
              <a:rPr lang="en-GB" sz="1400" b="1" dirty="0">
                <a:latin typeface="Comic Sans MS" panose="030F0702030302020204" pitchFamily="66" charset="0"/>
              </a:rPr>
              <a:t>PE </a:t>
            </a:r>
            <a:r>
              <a:rPr lang="en-GB" sz="1400" b="1">
                <a:latin typeface="Comic Sans MS" panose="030F0702030302020204" pitchFamily="66" charset="0"/>
              </a:rPr>
              <a:t>– </a:t>
            </a:r>
            <a:endParaRPr lang="en-GB" sz="1400" b="1" dirty="0">
              <a:latin typeface="Comic Sans MS" panose="030F0702030302020204" pitchFamily="66" charset="0"/>
            </a:endParaRPr>
          </a:p>
        </p:txBody>
      </p:sp>
      <p:sp>
        <p:nvSpPr>
          <p:cNvPr id="16" name="Rectangle 15"/>
          <p:cNvSpPr/>
          <p:nvPr/>
        </p:nvSpPr>
        <p:spPr>
          <a:xfrm>
            <a:off x="113021" y="4857151"/>
            <a:ext cx="3947268" cy="1939230"/>
          </a:xfrm>
          <a:prstGeom prst="rect">
            <a:avLst/>
          </a:prstGeom>
          <a:noFill/>
          <a:ln w="57150">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p:cNvSpPr/>
          <p:nvPr/>
        </p:nvSpPr>
        <p:spPr>
          <a:xfrm>
            <a:off x="101101" y="3047757"/>
            <a:ext cx="3954003" cy="1569660"/>
          </a:xfrm>
          <a:prstGeom prst="rect">
            <a:avLst/>
          </a:prstGeom>
          <a:ln>
            <a:noFill/>
          </a:ln>
        </p:spPr>
        <p:txBody>
          <a:bodyPr wrap="square">
            <a:spAutoFit/>
          </a:bodyPr>
          <a:lstStyle/>
          <a:p>
            <a:pPr algn="ctr"/>
            <a:r>
              <a:rPr lang="en-GB" sz="1200" b="1" u="sng" dirty="0">
                <a:latin typeface="Comic Sans MS" panose="030F0702030302020204" pitchFamily="66" charset="0"/>
              </a:rPr>
              <a:t>Our PE Days</a:t>
            </a:r>
            <a:endParaRPr lang="en-GB" sz="1200" b="1" dirty="0">
              <a:latin typeface="Comic Sans MS" panose="030F0702030302020204" pitchFamily="66" charset="0"/>
            </a:endParaRPr>
          </a:p>
          <a:p>
            <a:r>
              <a:rPr lang="en-GB" sz="1400" dirty="0">
                <a:latin typeface="Comic Sans MS" panose="030F0702030302020204" pitchFamily="66" charset="0"/>
              </a:rPr>
              <a:t>Our PE time is on WEDNESDAY afternoon. Please ensure that children have correct </a:t>
            </a:r>
            <a:r>
              <a:rPr lang="en-GB" sz="1400" b="1" dirty="0">
                <a:latin typeface="Comic Sans MS" panose="030F0702030302020204" pitchFamily="66" charset="0"/>
              </a:rPr>
              <a:t>full outdoor and indoor PE kit in school</a:t>
            </a:r>
            <a:r>
              <a:rPr lang="en-GB" sz="1400" dirty="0">
                <a:latin typeface="Comic Sans MS" panose="030F0702030302020204" pitchFamily="66" charset="0"/>
              </a:rPr>
              <a:t>. Long hair should be tied back and </a:t>
            </a:r>
            <a:r>
              <a:rPr lang="en-GB" sz="1400" b="1" dirty="0">
                <a:latin typeface="Comic Sans MS" panose="030F0702030302020204" pitchFamily="66" charset="0"/>
              </a:rPr>
              <a:t>earrings removed </a:t>
            </a:r>
            <a:r>
              <a:rPr lang="en-GB" sz="1400" dirty="0">
                <a:latin typeface="Comic Sans MS" panose="030F0702030302020204" pitchFamily="66" charset="0"/>
              </a:rPr>
              <a:t>please</a:t>
            </a:r>
            <a:r>
              <a:rPr lang="en-GB" sz="1400" b="1" dirty="0">
                <a:latin typeface="Comic Sans MS" panose="030F0702030302020204" pitchFamily="66" charset="0"/>
              </a:rPr>
              <a:t> </a:t>
            </a:r>
            <a:r>
              <a:rPr lang="en-GB" sz="1400" dirty="0">
                <a:latin typeface="Comic Sans MS" panose="030F0702030302020204" pitchFamily="66" charset="0"/>
              </a:rPr>
              <a:t>as outlined in the school’s uniform policy on our website. </a:t>
            </a:r>
          </a:p>
        </p:txBody>
      </p:sp>
      <p:sp>
        <p:nvSpPr>
          <p:cNvPr id="18" name="Rectangle 17"/>
          <p:cNvSpPr/>
          <p:nvPr/>
        </p:nvSpPr>
        <p:spPr>
          <a:xfrm>
            <a:off x="8424718" y="4594090"/>
            <a:ext cx="3630868" cy="2160159"/>
          </a:xfrm>
          <a:prstGeom prst="rect">
            <a:avLst/>
          </a:prstGeom>
          <a:noFill/>
          <a:ln w="57150">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p:cNvSpPr/>
          <p:nvPr/>
        </p:nvSpPr>
        <p:spPr>
          <a:xfrm>
            <a:off x="8471622" y="4602976"/>
            <a:ext cx="3571486" cy="2139047"/>
          </a:xfrm>
          <a:prstGeom prst="rect">
            <a:avLst/>
          </a:prstGeom>
          <a:ln>
            <a:noFill/>
          </a:ln>
        </p:spPr>
        <p:txBody>
          <a:bodyPr wrap="square">
            <a:spAutoFit/>
          </a:bodyPr>
          <a:lstStyle/>
          <a:p>
            <a:pPr algn="ctr"/>
            <a:r>
              <a:rPr lang="en-GB" sz="1300" u="sng" dirty="0">
                <a:latin typeface="Comic Sans MS" panose="030F0702030302020204" pitchFamily="66" charset="0"/>
              </a:rPr>
              <a:t>Reading</a:t>
            </a:r>
          </a:p>
          <a:p>
            <a:r>
              <a:rPr lang="en-GB" sz="1200" dirty="0">
                <a:latin typeface="Comic Sans MS" panose="030F0702030302020204" pitchFamily="66" charset="0"/>
              </a:rPr>
              <a:t>Please continue to share the love of books with your child. Encourage them to read/share books 5 times per week. This should be recorded in the Reading Record please. Reads will be counted </a:t>
            </a:r>
            <a:r>
              <a:rPr lang="en-GB" sz="1200" b="1" dirty="0">
                <a:latin typeface="Comic Sans MS" panose="030F0702030302020204" pitchFamily="66" charset="0"/>
              </a:rPr>
              <a:t>every Thursday when books are handed in.</a:t>
            </a:r>
            <a:endParaRPr lang="en-GB" sz="1200" dirty="0">
              <a:latin typeface="Comic Sans MS" panose="030F0702030302020204" pitchFamily="66" charset="0"/>
            </a:endParaRPr>
          </a:p>
          <a:p>
            <a:r>
              <a:rPr lang="en-GB" sz="1200" dirty="0">
                <a:latin typeface="Comic Sans MS" panose="030F0702030302020204" pitchFamily="66" charset="0"/>
              </a:rPr>
              <a:t>Reading should be a shared, happy experience.</a:t>
            </a:r>
          </a:p>
          <a:p>
            <a:r>
              <a:rPr lang="en-GB" sz="1200" dirty="0">
                <a:latin typeface="Comic Sans MS" panose="030F0702030302020204" pitchFamily="66" charset="0"/>
              </a:rPr>
              <a:t>Happy readers become confident readers and learners – reading helps in all areas of the curriculum.</a:t>
            </a:r>
          </a:p>
        </p:txBody>
      </p:sp>
      <p:sp>
        <p:nvSpPr>
          <p:cNvPr id="17" name="Rectangle 16"/>
          <p:cNvSpPr/>
          <p:nvPr/>
        </p:nvSpPr>
        <p:spPr>
          <a:xfrm>
            <a:off x="4241501" y="3832587"/>
            <a:ext cx="3932619" cy="261610"/>
          </a:xfrm>
          <a:prstGeom prst="rect">
            <a:avLst/>
          </a:prstGeom>
          <a:solidFill>
            <a:schemeClr val="accent1">
              <a:alpha val="0"/>
            </a:schemeClr>
          </a:solidFill>
        </p:spPr>
        <p:txBody>
          <a:bodyPr wrap="square">
            <a:spAutoFit/>
          </a:bodyPr>
          <a:lstStyle/>
          <a:p>
            <a:pPr algn="ctr"/>
            <a:endParaRPr lang="en-GB" sz="1100" b="1" dirty="0">
              <a:latin typeface="Comic Sans MS" panose="030F0702030302020204" pitchFamily="66" charset="0"/>
            </a:endParaRPr>
          </a:p>
        </p:txBody>
      </p:sp>
      <p:sp>
        <p:nvSpPr>
          <p:cNvPr id="22" name="Rectangle 21"/>
          <p:cNvSpPr/>
          <p:nvPr/>
        </p:nvSpPr>
        <p:spPr>
          <a:xfrm>
            <a:off x="4166373" y="74908"/>
            <a:ext cx="4151891" cy="2614722"/>
          </a:xfrm>
          <a:prstGeom prst="rect">
            <a:avLst/>
          </a:prstGeom>
          <a:noFill/>
          <a:ln w="57150">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Rectangle 22"/>
          <p:cNvSpPr/>
          <p:nvPr/>
        </p:nvSpPr>
        <p:spPr>
          <a:xfrm>
            <a:off x="8411749" y="2957967"/>
            <a:ext cx="3631359" cy="1520727"/>
          </a:xfrm>
          <a:prstGeom prst="rect">
            <a:avLst/>
          </a:prstGeom>
          <a:solidFill>
            <a:schemeClr val="accent1">
              <a:alpha val="0"/>
            </a:schemeClr>
          </a:solidFill>
          <a:ln w="57150">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u="sng" dirty="0">
                <a:solidFill>
                  <a:schemeClr val="tx1"/>
                </a:solidFill>
                <a:latin typeface="Comic Sans MS" panose="030F0702030302020204" pitchFamily="66" charset="0"/>
              </a:rPr>
              <a:t>Homework</a:t>
            </a:r>
          </a:p>
          <a:p>
            <a:r>
              <a:rPr lang="en-GB" sz="1200" b="1" dirty="0">
                <a:solidFill>
                  <a:schemeClr val="tx1"/>
                </a:solidFill>
                <a:latin typeface="Comic Sans MS" panose="030F0702030302020204" pitchFamily="66" charset="0"/>
              </a:rPr>
              <a:t>This term, each week the children will be set a homework task on Friday to be returned by the following Thursday please. This will be sent home in the red Home Learning book.  Children should practise learning times tables on TTRS.</a:t>
            </a:r>
          </a:p>
          <a:p>
            <a:pPr algn="ctr"/>
            <a:endParaRPr lang="en-GB" dirty="0"/>
          </a:p>
        </p:txBody>
      </p:sp>
      <p:sp>
        <p:nvSpPr>
          <p:cNvPr id="19" name="Rectangle 18"/>
          <p:cNvSpPr/>
          <p:nvPr/>
        </p:nvSpPr>
        <p:spPr>
          <a:xfrm>
            <a:off x="8420676" y="2761911"/>
            <a:ext cx="3564316" cy="523220"/>
          </a:xfrm>
          <a:prstGeom prst="rect">
            <a:avLst/>
          </a:prstGeom>
          <a:noFill/>
        </p:spPr>
        <p:txBody>
          <a:bodyPr wrap="square">
            <a:spAutoFit/>
          </a:bodyPr>
          <a:lstStyle/>
          <a:p>
            <a:pPr algn="ctr"/>
            <a:endParaRPr lang="en-GB" sz="1400" u="sng" dirty="0">
              <a:latin typeface="Comic Sans MS" panose="030F0702030302020204" pitchFamily="66" charset="0"/>
            </a:endParaRPr>
          </a:p>
          <a:p>
            <a:pPr algn="ctr"/>
            <a:endParaRPr lang="en-GB" sz="1400" u="sng" dirty="0">
              <a:latin typeface="Comic Sans MS" panose="030F0702030302020204" pitchFamily="66" charset="0"/>
            </a:endParaRPr>
          </a:p>
        </p:txBody>
      </p:sp>
      <p:pic>
        <p:nvPicPr>
          <p:cNvPr id="20" name="Picture 19">
            <a:extLst>
              <a:ext uri="{FF2B5EF4-FFF2-40B4-BE49-F238E27FC236}">
                <a16:creationId xmlns:a16="http://schemas.microsoft.com/office/drawing/2014/main" id="{C9B58CED-76F9-89F8-A99E-21371BBAB5EE}"/>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4631347" y="2861922"/>
            <a:ext cx="563049" cy="588514"/>
          </a:xfrm>
          <a:prstGeom prst="rect">
            <a:avLst/>
          </a:prstGeom>
        </p:spPr>
      </p:pic>
    </p:spTree>
    <p:extLst>
      <p:ext uri="{BB962C8B-B14F-4D97-AF65-F5344CB8AC3E}">
        <p14:creationId xmlns:p14="http://schemas.microsoft.com/office/powerpoint/2010/main" val="17766953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bfaf87b-7bdd-4c4f-a8f3-ec676afede73">
      <Terms xmlns="http://schemas.microsoft.com/office/infopath/2007/PartnerControls"/>
    </lcf76f155ced4ddcb4097134ff3c332f>
    <TaxCatchAll xmlns="597c8b6c-d28d-4116-9221-2285f0b83890"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6CE2A7EDF09AA4D8123CD991C4270FB" ma:contentTypeVersion="16" ma:contentTypeDescription="Create a new document." ma:contentTypeScope="" ma:versionID="c8cdd651eb595daf5541a6f9c9a68813">
  <xsd:schema xmlns:xsd="http://www.w3.org/2001/XMLSchema" xmlns:xs="http://www.w3.org/2001/XMLSchema" xmlns:p="http://schemas.microsoft.com/office/2006/metadata/properties" xmlns:ns2="fbfaf87b-7bdd-4c4f-a8f3-ec676afede73" xmlns:ns3="597c8b6c-d28d-4116-9221-2285f0b83890" targetNamespace="http://schemas.microsoft.com/office/2006/metadata/properties" ma:root="true" ma:fieldsID="35223468889958a5932d439c77ef391e" ns2:_="" ns3:_="">
    <xsd:import namespace="fbfaf87b-7bdd-4c4f-a8f3-ec676afede73"/>
    <xsd:import namespace="597c8b6c-d28d-4116-9221-2285f0b83890"/>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Location" minOccurs="0"/>
                <xsd:element ref="ns2:MediaServiceObjectDetectorVersions" minOccurs="0"/>
                <xsd:element ref="ns3:SharedWithUsers" minOccurs="0"/>
                <xsd:element ref="ns3:SharedWithDetail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bfaf87b-7bdd-4c4f-a8f3-ec676afede7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MediaLengthInSeconds" ma:hidden="true" ma:internalName="MediaLengthInSeconds" ma:readOnly="true">
      <xsd:simpleType>
        <xsd:restriction base="dms:Unknown"/>
      </xsd:simpleType>
    </xsd:element>
    <xsd:element name="MediaServiceDateTaken" ma:index="11" nillable="true" ma:displayName="MediaServiceDateTaken" ma:hidden="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6ee90a1c-6484-4b97-8607-00254b61cbd0"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MediaServiceObjectDetectorVersions" ma:index="19"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97c8b6c-d28d-4116-9221-2285f0b8389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9d1ace9-3a31-4726-8f57-0b105f78182c}" ma:internalName="TaxCatchAll" ma:showField="CatchAllData" ma:web="597c8b6c-d28d-4116-9221-2285f0b83890">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81889CB-48FE-4322-9DFC-BC4C4B06DB01}">
  <ds:schemaRefs>
    <ds:schemaRef ds:uri="http://schemas.microsoft.com/office/2006/documentManagement/types"/>
    <ds:schemaRef ds:uri="http://purl.org/dc/elements/1.1/"/>
    <ds:schemaRef ds:uri="http://purl.org/dc/terms/"/>
    <ds:schemaRef ds:uri="597c8b6c-d28d-4116-9221-2285f0b83890"/>
    <ds:schemaRef ds:uri="fbfaf87b-7bdd-4c4f-a8f3-ec676afede73"/>
    <ds:schemaRef ds:uri="http://schemas.openxmlformats.org/package/2006/metadata/core-properties"/>
    <ds:schemaRef ds:uri="http://www.w3.org/XML/1998/namespace"/>
    <ds:schemaRef ds:uri="http://schemas.microsoft.com/office/infopath/2007/PartnerControls"/>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B86D9B7D-A0E9-4FF0-A314-A4806C98D43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bfaf87b-7bdd-4c4f-a8f3-ec676afede73"/>
    <ds:schemaRef ds:uri="597c8b6c-d28d-4116-9221-2285f0b8389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39C7BCC-447E-4477-B54E-FD530019569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1409</TotalTime>
  <Words>439</Words>
  <Application>Microsoft Office PowerPoint</Application>
  <PresentationFormat>Widescreen</PresentationFormat>
  <Paragraphs>31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Comic Sans MS</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Kelly Smith</dc:creator>
  <cp:lastModifiedBy>Nina McCulloch</cp:lastModifiedBy>
  <cp:revision>164</cp:revision>
  <cp:lastPrinted>2018-09-17T13:53:54Z</cp:lastPrinted>
  <dcterms:created xsi:type="dcterms:W3CDTF">2018-01-04T15:55:01Z</dcterms:created>
  <dcterms:modified xsi:type="dcterms:W3CDTF">2026-04-06T18:38:20Z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0x01010056CE2A7EDF09AA4D8123CD991C4270FB</vt:lpwstr>
  </property>
  <property fmtid="{D5CDD505-2E9C-101B-9397-08002B2CF9AE}" pid="3" name="Order">
    <vt:r8>164600</vt:r8>
  </property>
  <property fmtid="{D5CDD505-2E9C-101B-9397-08002B2CF9AE}" pid="4" name="MediaServiceImageTags">
    <vt:lpwstr/>
  </property>
</Properties>
</file>