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B2AD8A-ACBD-4113-BBB4-D685AE31D228}" v="1" dt="2024-08-26T19:58:22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0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F5B2AD8A-ACBD-4113-BBB4-D685AE31D228}"/>
    <pc:docChg chg="modSld">
      <pc:chgData name="McCulloch, Nina" userId="e0ce6090-163e-4b19-9490-01857898861e" providerId="ADAL" clId="{F5B2AD8A-ACBD-4113-BBB4-D685AE31D228}" dt="2024-08-26T19:58:29.804" v="2" actId="14100"/>
      <pc:docMkLst>
        <pc:docMk/>
      </pc:docMkLst>
      <pc:sldChg chg="addSp modSp mod">
        <pc:chgData name="McCulloch, Nina" userId="e0ce6090-163e-4b19-9490-01857898861e" providerId="ADAL" clId="{F5B2AD8A-ACBD-4113-BBB4-D685AE31D228}" dt="2024-08-26T19:58:29.804" v="2" actId="14100"/>
        <pc:sldMkLst>
          <pc:docMk/>
          <pc:sldMk cId="2970625458" sldId="256"/>
        </pc:sldMkLst>
        <pc:picChg chg="add mod">
          <ac:chgData name="McCulloch, Nina" userId="e0ce6090-163e-4b19-9490-01857898861e" providerId="ADAL" clId="{F5B2AD8A-ACBD-4113-BBB4-D685AE31D228}" dt="2024-08-26T19:58:29.804" v="2" actId="14100"/>
          <ac:picMkLst>
            <pc:docMk/>
            <pc:sldMk cId="2970625458" sldId="256"/>
            <ac:picMk id="2" creationId="{1D668DF4-6B63-25F5-7CF5-35B819C622A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71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03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80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08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99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83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99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14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631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63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2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638A9-0394-4D9C-A5DE-C2554815C9D5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E7169-EDA6-4A38-BB4D-5FF1D30365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0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0422" y="24672"/>
            <a:ext cx="3171824" cy="1200329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  <a:latin typeface="KG Second Chances Solid" panose="02000000000000000000" pitchFamily="2" charset="0"/>
              </a:rPr>
              <a:t>Year 2, Autumn 1 – 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KG Second Chances Solid" panose="02000000000000000000" pitchFamily="2" charset="0"/>
              </a:rPr>
              <a:t>Use of Everyday Materials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52538"/>
              </p:ext>
            </p:extLst>
          </p:nvPr>
        </p:nvGraphicFramePr>
        <p:xfrm>
          <a:off x="147823" y="3711328"/>
          <a:ext cx="6061869" cy="2870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0623">
                  <a:extLst>
                    <a:ext uri="{9D8B030D-6E8A-4147-A177-3AD203B41FA5}">
                      <a16:colId xmlns:a16="http://schemas.microsoft.com/office/drawing/2014/main" val="807236434"/>
                    </a:ext>
                  </a:extLst>
                </a:gridCol>
                <a:gridCol w="2020623">
                  <a:extLst>
                    <a:ext uri="{9D8B030D-6E8A-4147-A177-3AD203B41FA5}">
                      <a16:colId xmlns:a16="http://schemas.microsoft.com/office/drawing/2014/main" val="3644397886"/>
                    </a:ext>
                  </a:extLst>
                </a:gridCol>
                <a:gridCol w="2020623">
                  <a:extLst>
                    <a:ext uri="{9D8B030D-6E8A-4147-A177-3AD203B41FA5}">
                      <a16:colId xmlns:a16="http://schemas.microsoft.com/office/drawing/2014/main" val="2914918650"/>
                    </a:ext>
                  </a:extLst>
                </a:gridCol>
              </a:tblGrid>
              <a:tr h="274083"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KG Second Chances Solid" panose="02000000000000000000" pitchFamily="2" charset="0"/>
                        </a:rPr>
                        <a:t>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KG Second Chances Solid" panose="02000000000000000000" pitchFamily="2" charset="0"/>
                        </a:rPr>
                        <a:t>Properties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KG Second Chances Solid" panose="02000000000000000000" pitchFamily="2" charset="0"/>
                        </a:rPr>
                        <a:t>Uses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958340"/>
                  </a:ext>
                </a:extLst>
              </a:tr>
              <a:tr h="479645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Wood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A hard material from</a:t>
                      </a:r>
                      <a:r>
                        <a:rPr lang="en-GB" sz="1200" baseline="0" dirty="0">
                          <a:latin typeface="Letter-join Air Plus 36" panose="02000805000000020003" pitchFamily="50" charset="0"/>
                        </a:rPr>
                        <a:t> a tree.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Door, chair.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560796"/>
                  </a:ext>
                </a:extLst>
              </a:tr>
              <a:tr h="68520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Metal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A sold material which</a:t>
                      </a:r>
                      <a:r>
                        <a:rPr lang="en-GB" sz="1200" baseline="0" dirty="0">
                          <a:latin typeface="Letter-join Air Plus 36" panose="02000805000000020003" pitchFamily="50" charset="0"/>
                        </a:rPr>
                        <a:t> is hard and shiny.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Coin, fork.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437762"/>
                  </a:ext>
                </a:extLst>
              </a:tr>
              <a:tr h="68520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Glass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A transparent</a:t>
                      </a:r>
                      <a:r>
                        <a:rPr lang="en-GB" sz="1200" baseline="0" dirty="0">
                          <a:latin typeface="Letter-join Air Plus 36" panose="02000805000000020003" pitchFamily="50" charset="0"/>
                        </a:rPr>
                        <a:t> material used for windows.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Window.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395696"/>
                  </a:ext>
                </a:extLst>
              </a:tr>
              <a:tr h="685207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Plastic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A man-made</a:t>
                      </a:r>
                      <a:r>
                        <a:rPr lang="en-GB" sz="1200" baseline="0" dirty="0">
                          <a:latin typeface="Letter-join Air Plus 36" panose="02000805000000020003" pitchFamily="50" charset="0"/>
                        </a:rPr>
                        <a:t> material that can be used to make toys. 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Air Plus 36" panose="02000805000000020003" pitchFamily="50" charset="0"/>
                        </a:rPr>
                        <a:t>Water bottle,</a:t>
                      </a:r>
                      <a:r>
                        <a:rPr lang="en-GB" sz="1200" baseline="0" dirty="0">
                          <a:latin typeface="Letter-join Air Plus 36" panose="02000805000000020003" pitchFamily="50" charset="0"/>
                        </a:rPr>
                        <a:t> toys. 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1864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615590"/>
              </p:ext>
            </p:extLst>
          </p:nvPr>
        </p:nvGraphicFramePr>
        <p:xfrm>
          <a:off x="6543675" y="2879157"/>
          <a:ext cx="5516562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281">
                  <a:extLst>
                    <a:ext uri="{9D8B030D-6E8A-4147-A177-3AD203B41FA5}">
                      <a16:colId xmlns:a16="http://schemas.microsoft.com/office/drawing/2014/main" val="4124364002"/>
                    </a:ext>
                  </a:extLst>
                </a:gridCol>
                <a:gridCol w="2758281">
                  <a:extLst>
                    <a:ext uri="{9D8B030D-6E8A-4147-A177-3AD203B41FA5}">
                      <a16:colId xmlns:a16="http://schemas.microsoft.com/office/drawing/2014/main" val="1511206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KG Second Chances Solid" panose="02000000000000000000" pitchFamily="2" charset="0"/>
                        </a:rPr>
                        <a:t>Vocabulary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0" dirty="0">
                          <a:latin typeface="KG Second Chances Solid" panose="02000000000000000000" pitchFamily="2" charset="0"/>
                        </a:rPr>
                        <a:t>Definition</a:t>
                      </a:r>
                      <a:r>
                        <a:rPr lang="en-GB" sz="1600" b="0" baseline="0" dirty="0">
                          <a:latin typeface="KG Second Chances Solid" panose="02000000000000000000" pitchFamily="2" charset="0"/>
                        </a:rPr>
                        <a:t> </a:t>
                      </a:r>
                      <a:endParaRPr lang="en-GB" sz="1600" b="0" dirty="0">
                        <a:latin typeface="KG Second Chances Soli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88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An uneven surface.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361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Smooth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An even and regular</a:t>
                      </a:r>
                      <a:r>
                        <a:rPr lang="en-GB" sz="1200" baseline="0" dirty="0">
                          <a:latin typeface="Letter-join Plus 36" panose="02000505000000020003" pitchFamily="50" charset="0"/>
                        </a:rPr>
                        <a:t> surface</a:t>
                      </a:r>
                      <a:endParaRPr lang="en-GB" sz="12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572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Transparent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Lets light through,</a:t>
                      </a:r>
                      <a:r>
                        <a:rPr lang="en-GB" sz="1200" baseline="0" dirty="0">
                          <a:latin typeface="Letter-join Plus 36" panose="02000505000000020003" pitchFamily="50" charset="0"/>
                        </a:rPr>
                        <a:t> cannot be seen through.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911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Opaque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Blocks</a:t>
                      </a:r>
                      <a:r>
                        <a:rPr lang="en-GB" sz="1200" baseline="0" dirty="0">
                          <a:latin typeface="Letter-join Plus 36" panose="02000505000000020003" pitchFamily="50" charset="0"/>
                        </a:rPr>
                        <a:t> light, cannot be seen through.</a:t>
                      </a:r>
                      <a:endParaRPr lang="en-GB" sz="12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34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Shiny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Reflects</a:t>
                      </a:r>
                      <a:r>
                        <a:rPr lang="en-GB" sz="1200" baseline="0" dirty="0">
                          <a:latin typeface="Letter-join Plus 36" panose="02000505000000020003" pitchFamily="50" charset="0"/>
                        </a:rPr>
                        <a:t> light.</a:t>
                      </a:r>
                      <a:endParaRPr lang="en-GB" sz="12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144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Stretchy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Able to stretch.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633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Rigid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Not easy</a:t>
                      </a:r>
                      <a:r>
                        <a:rPr lang="en-GB" sz="1200" baseline="0" dirty="0">
                          <a:latin typeface="Letter-join Plus 36" panose="02000505000000020003" pitchFamily="50" charset="0"/>
                        </a:rPr>
                        <a:t> to bend or change.</a:t>
                      </a:r>
                      <a:endParaRPr lang="en-GB" sz="12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003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Repel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Do not absorb</a:t>
                      </a:r>
                      <a:r>
                        <a:rPr lang="en-GB" sz="1200" baseline="0" dirty="0">
                          <a:latin typeface="Letter-join Plus 36" panose="02000505000000020003" pitchFamily="50" charset="0"/>
                        </a:rPr>
                        <a:t> liquid, liquid stays on the surface.</a:t>
                      </a:r>
                      <a:endParaRPr lang="en-GB" sz="1200" dirty="0">
                        <a:latin typeface="Letter-join Plus 36" panose="020005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06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Absorbent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Letter-join Plus 36" panose="02000505000000020003" pitchFamily="50" charset="0"/>
                        </a:rPr>
                        <a:t>Lets in water.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86927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525406" y="225322"/>
            <a:ext cx="1849710" cy="2203427"/>
            <a:chOff x="7341325" y="226424"/>
            <a:chExt cx="2211977" cy="2429538"/>
          </a:xfrm>
        </p:grpSpPr>
        <p:sp>
          <p:nvSpPr>
            <p:cNvPr id="9" name="Rectangle 8"/>
            <p:cNvSpPr/>
            <p:nvPr/>
          </p:nvSpPr>
          <p:spPr>
            <a:xfrm>
              <a:off x="7341325" y="226424"/>
              <a:ext cx="2211977" cy="242953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8205" y="304800"/>
              <a:ext cx="2066925" cy="2264229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224928" y="161369"/>
            <a:ext cx="1724297" cy="2267380"/>
            <a:chOff x="157027" y="4406537"/>
            <a:chExt cx="1724297" cy="2267380"/>
          </a:xfrm>
        </p:grpSpPr>
        <p:sp>
          <p:nvSpPr>
            <p:cNvPr id="11" name="Rectangle 10"/>
            <p:cNvSpPr/>
            <p:nvPr/>
          </p:nvSpPr>
          <p:spPr>
            <a:xfrm>
              <a:off x="157027" y="4406537"/>
              <a:ext cx="1724297" cy="22673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204" y="4470490"/>
              <a:ext cx="1591945" cy="2114550"/>
            </a:xfrm>
            <a:prstGeom prst="rect">
              <a:avLst/>
            </a:prstGeom>
          </p:spPr>
        </p:pic>
      </p:grp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383168"/>
              </p:ext>
            </p:extLst>
          </p:nvPr>
        </p:nvGraphicFramePr>
        <p:xfrm>
          <a:off x="9439405" y="421304"/>
          <a:ext cx="2599170" cy="18037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9170">
                  <a:extLst>
                    <a:ext uri="{9D8B030D-6E8A-4147-A177-3AD203B41FA5}">
                      <a16:colId xmlns:a16="http://schemas.microsoft.com/office/drawing/2014/main" val="982381835"/>
                    </a:ext>
                  </a:extLst>
                </a:gridCol>
              </a:tblGrid>
              <a:tr h="43210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KG Second Chances Solid" panose="02000000000000000000" pitchFamily="2" charset="0"/>
                        </a:rPr>
                        <a:t>Charles</a:t>
                      </a:r>
                      <a:r>
                        <a:rPr lang="en-GB" sz="1600" baseline="0" dirty="0">
                          <a:latin typeface="KG Second Chances Solid" panose="02000000000000000000" pitchFamily="2" charset="0"/>
                        </a:rPr>
                        <a:t> Mackintosh</a:t>
                      </a:r>
                      <a:endParaRPr lang="en-GB" sz="1600" dirty="0">
                        <a:latin typeface="KG Second Chances Solid" panose="020000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814339"/>
                  </a:ext>
                </a:extLst>
              </a:tr>
              <a:tr h="120335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effectLst/>
                          <a:latin typeface="Letter-join Air Plus 36" panose="02000805000000020003" pitchFamily="50" charset="0"/>
                        </a:rPr>
                        <a:t>Macintosh experimented with various chemicals and found that a by-product of coal tar was able to dissolve India rubber. </a:t>
                      </a:r>
                      <a:r>
                        <a:rPr lang="en-GB" sz="1200" kern="1200" baseline="0" dirty="0">
                          <a:effectLst/>
                          <a:latin typeface="Letter-join Air Plus 36" panose="02000805000000020003" pitchFamily="50" charset="0"/>
                        </a:rPr>
                        <a:t>This paste was able to repel water, creating waterproof fabric.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613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355197"/>
              </p:ext>
            </p:extLst>
          </p:nvPr>
        </p:nvGraphicFramePr>
        <p:xfrm>
          <a:off x="1997055" y="624836"/>
          <a:ext cx="2217192" cy="290098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17192">
                  <a:extLst>
                    <a:ext uri="{9D8B030D-6E8A-4147-A177-3AD203B41FA5}">
                      <a16:colId xmlns:a16="http://schemas.microsoft.com/office/drawing/2014/main" val="982381835"/>
                    </a:ext>
                  </a:extLst>
                </a:gridCol>
              </a:tblGrid>
              <a:tr h="43210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KG Second Chances Solid" panose="02000000000000000000" pitchFamily="2" charset="0"/>
                        </a:rPr>
                        <a:t>John McAdam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8814339"/>
                  </a:ext>
                </a:extLst>
              </a:tr>
              <a:tr h="1203356"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Letter-join Air Plus 36" panose="02000805000000020003" pitchFamily="50" charset="0"/>
                          <a:ea typeface="+mn-ea"/>
                          <a:cs typeface="+mn-cs"/>
                        </a:rPr>
                        <a:t>McAdam noticed that highways were in poor condition and carried investigations to improve the condition of roads. He recommended using large rock, smaller stones and covering these with fine gravel</a:t>
                      </a:r>
                      <a:r>
                        <a:rPr lang="en-GB" sz="1200" kern="1200" baseline="0" dirty="0">
                          <a:solidFill>
                            <a:schemeClr val="dk1"/>
                          </a:solidFill>
                          <a:effectLst/>
                          <a:latin typeface="Letter-join Air Plus 36" panose="02000805000000020003" pitchFamily="50" charset="0"/>
                          <a:ea typeface="+mn-ea"/>
                          <a:cs typeface="+mn-cs"/>
                        </a:rPr>
                        <a:t> to make them smoother. It took 30 years for him to improve all the roads in the United Kingdom! </a:t>
                      </a:r>
                      <a:endParaRPr lang="en-GB" sz="1200" dirty="0">
                        <a:latin typeface="Letter-join Air Plus 36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16130"/>
                  </a:ext>
                </a:extLst>
              </a:tr>
            </a:tbl>
          </a:graphicData>
        </a:graphic>
      </p:graphicFrame>
      <p:pic>
        <p:nvPicPr>
          <p:cNvPr id="1028" name="Picture 4" descr="Everyday Materials Stock Illustrations – 61 Everyday Materials Stock  Illustrations, Vectors &amp; Clipart - Dreamsti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046" y="1328670"/>
            <a:ext cx="2031049" cy="208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A logo of a ship&#10;&#10;Description automatically generated">
            <a:extLst>
              <a:ext uri="{FF2B5EF4-FFF2-40B4-BE49-F238E27FC236}">
                <a16:creationId xmlns:a16="http://schemas.microsoft.com/office/drawing/2014/main" id="{1D668DF4-6B63-25F5-7CF5-35B819C622A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98" y="2525383"/>
            <a:ext cx="1051816" cy="105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625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5D0DAA18-AF10-4FBE-ADAE-76CDD4E16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139D93-0CBA-4031-89FA-EA8CFAD9D3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3E28A2-5F0C-4F8F-96BB-0D202745EBE1}">
  <ds:schemaRefs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597c8b6c-d28d-4116-9221-2285f0b83890"/>
    <ds:schemaRef ds:uri="fbfaf87b-7bdd-4c4f-a8f3-ec676afede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221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KG Second Chances Solid</vt:lpstr>
      <vt:lpstr>Letter-join Air Plus 36</vt:lpstr>
      <vt:lpstr>Letter-join Plus 36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Whittaker</dc:creator>
  <cp:lastModifiedBy>McCulloch, Nina</cp:lastModifiedBy>
  <cp:revision>10</cp:revision>
  <dcterms:created xsi:type="dcterms:W3CDTF">2022-09-06T13:26:12Z</dcterms:created>
  <dcterms:modified xsi:type="dcterms:W3CDTF">2024-08-26T19:58:31Z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1107000</vt:r8>
  </property>
  <property fmtid="{D5CDD505-2E9C-101B-9397-08002B2CF9AE}" pid="4" name="MediaServiceImageTags">
    <vt:lpwstr/>
  </property>
</Properties>
</file>