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49216B-5740-4A12-A818-0421FBE3E94A}" v="1" dt="2025-04-09T12:45:10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85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9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9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81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9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94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44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4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2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2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1B98-3018-4155-9A72-D01A6B7977D5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E19B3-FC7B-4697-96D7-4D344AD69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60327" y="1468218"/>
            <a:ext cx="4331360" cy="8741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926900" y="1489775"/>
            <a:ext cx="4331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Year 4 Summer Term 1 History</a:t>
            </a:r>
          </a:p>
          <a:p>
            <a:pPr algn="ctr"/>
            <a:r>
              <a:rPr lang="en-GB" sz="1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elements of Ancient Greek civilisation are still used today?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56" y="0"/>
            <a:ext cx="10820180" cy="14145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29" y="1564603"/>
            <a:ext cx="3119127" cy="32569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6083" y="2607800"/>
            <a:ext cx="3232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rivalries – </a:t>
            </a:r>
            <a:r>
              <a:rPr lang="en-GB" sz="1200" dirty="0">
                <a:solidFill>
                  <a:srgbClr val="FF3300"/>
                </a:solidFill>
              </a:rPr>
              <a:t>competitions or fights between two people in the same area or who want the same  things.</a:t>
            </a:r>
            <a:r>
              <a:rPr lang="en-GB" sz="12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6321" y="3251691"/>
            <a:ext cx="21720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century – </a:t>
            </a:r>
            <a:r>
              <a:rPr lang="en-GB" sz="1200" dirty="0">
                <a:solidFill>
                  <a:srgbClr val="FF3300"/>
                </a:solidFill>
              </a:rPr>
              <a:t>a period of 100 years.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2038" y="3535478"/>
            <a:ext cx="3446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democracy – </a:t>
            </a:r>
            <a:r>
              <a:rPr lang="en-GB" sz="1200" dirty="0">
                <a:solidFill>
                  <a:srgbClr val="FF3300"/>
                </a:solidFill>
              </a:rPr>
              <a:t>a government where people choose their leader by voting.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6321" y="3983738"/>
            <a:ext cx="4757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navy – </a:t>
            </a:r>
            <a:r>
              <a:rPr lang="en-GB" sz="1200" dirty="0">
                <a:solidFill>
                  <a:srgbClr val="FF3300"/>
                </a:solidFill>
              </a:rPr>
              <a:t>a type of army that fights at sea and on boats.</a:t>
            </a:r>
            <a:r>
              <a:rPr lang="en-GB" sz="1200" b="1" dirty="0">
                <a:solidFill>
                  <a:srgbClr val="FF3300"/>
                </a:solidFill>
              </a:rPr>
              <a:t> </a:t>
            </a:r>
            <a:endParaRPr lang="en-GB" sz="1200" dirty="0">
              <a:solidFill>
                <a:srgbClr val="FF33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321" y="4336725"/>
            <a:ext cx="3741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chamber pot – </a:t>
            </a:r>
            <a:r>
              <a:rPr lang="en-GB" sz="1200" dirty="0">
                <a:solidFill>
                  <a:srgbClr val="FF3300"/>
                </a:solidFill>
              </a:rPr>
              <a:t>a round container that Greeks used for a toilet.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0712" y="4659509"/>
            <a:ext cx="4757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abandoned – </a:t>
            </a:r>
            <a:r>
              <a:rPr lang="en-GB" sz="1200" dirty="0">
                <a:solidFill>
                  <a:srgbClr val="FF3300"/>
                </a:solidFill>
              </a:rPr>
              <a:t>something or someone left on their own.</a:t>
            </a:r>
            <a:r>
              <a:rPr lang="en-GB" sz="12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0917" y="4960122"/>
            <a:ext cx="4757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originate – </a:t>
            </a:r>
            <a:r>
              <a:rPr lang="en-GB" sz="1200" dirty="0">
                <a:solidFill>
                  <a:srgbClr val="FF3300"/>
                </a:solidFill>
              </a:rPr>
              <a:t>where something comes from or begins</a:t>
            </a:r>
            <a:r>
              <a:rPr lang="en-GB" sz="1100" dirty="0">
                <a:solidFill>
                  <a:srgbClr val="FF3300"/>
                </a:solidFill>
              </a:rPr>
              <a:t>.</a:t>
            </a:r>
            <a:endParaRPr lang="en-GB" sz="1100" b="1" dirty="0">
              <a:solidFill>
                <a:srgbClr val="FF33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917" y="5308587"/>
            <a:ext cx="3491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myths – </a:t>
            </a:r>
            <a:r>
              <a:rPr lang="en-GB" sz="1200" dirty="0">
                <a:solidFill>
                  <a:srgbClr val="FF3300"/>
                </a:solidFill>
              </a:rPr>
              <a:t>well known stories told to explain nature or beliefs.</a:t>
            </a:r>
            <a:endParaRPr lang="en-GB" sz="1200" b="1" dirty="0">
              <a:solidFill>
                <a:srgbClr val="FF33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345" y="5760748"/>
            <a:ext cx="336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architecture – </a:t>
            </a:r>
            <a:r>
              <a:rPr lang="en-GB" sz="1200" dirty="0">
                <a:solidFill>
                  <a:srgbClr val="FF3300"/>
                </a:solidFill>
              </a:rPr>
              <a:t>the art of planning, design and constructing buildings.</a:t>
            </a:r>
            <a:endParaRPr lang="en-GB" sz="1200" b="1" dirty="0">
              <a:solidFill>
                <a:srgbClr val="FF33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346" y="6267666"/>
            <a:ext cx="336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3300"/>
                </a:solidFill>
              </a:rPr>
              <a:t>atoms – </a:t>
            </a:r>
            <a:r>
              <a:rPr lang="en-GB" sz="1200" dirty="0">
                <a:solidFill>
                  <a:srgbClr val="FF3300"/>
                </a:solidFill>
              </a:rPr>
              <a:t>the smallest part of matter that can take part in a chemical reaction.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15334" y="2363887"/>
            <a:ext cx="28475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3300"/>
                </a:solidFill>
              </a:rPr>
              <a:t>Greece has a mainland connected to Europe with thousands of islands.</a:t>
            </a:r>
          </a:p>
          <a:p>
            <a:endParaRPr lang="en-GB" sz="1400" dirty="0">
              <a:solidFill>
                <a:srgbClr val="FF3300"/>
              </a:solidFill>
            </a:endParaRPr>
          </a:p>
          <a:p>
            <a:endParaRPr lang="en-GB" sz="1400" dirty="0">
              <a:solidFill>
                <a:srgbClr val="FF3300"/>
              </a:solidFill>
            </a:endParaRPr>
          </a:p>
          <a:p>
            <a:endParaRPr lang="en-GB" sz="1400" dirty="0">
              <a:solidFill>
                <a:srgbClr val="FF3300"/>
              </a:solidFill>
            </a:endParaRPr>
          </a:p>
          <a:p>
            <a:endParaRPr lang="en-GB" sz="1400" dirty="0">
              <a:solidFill>
                <a:srgbClr val="FF3300"/>
              </a:solidFill>
            </a:endParaRPr>
          </a:p>
          <a:p>
            <a:endParaRPr lang="en-GB" sz="1200" dirty="0">
              <a:solidFill>
                <a:srgbClr val="FF330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905555" y="2621367"/>
            <a:ext cx="629769" cy="674682"/>
            <a:chOff x="105625" y="1887186"/>
            <a:chExt cx="629769" cy="674682"/>
          </a:xfrm>
        </p:grpSpPr>
        <p:sp>
          <p:nvSpPr>
            <p:cNvPr id="48" name="Oval 47"/>
            <p:cNvSpPr/>
            <p:nvPr/>
          </p:nvSpPr>
          <p:spPr>
            <a:xfrm>
              <a:off x="105625" y="1887186"/>
              <a:ext cx="629769" cy="6746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3300"/>
                </a:solidFill>
              </a:endParaRPr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3999" y="1947821"/>
              <a:ext cx="564237" cy="556060"/>
            </a:xfrm>
            <a:prstGeom prst="rect">
              <a:avLst/>
            </a:prstGeom>
          </p:spPr>
        </p:pic>
      </p:grpSp>
      <p:pic>
        <p:nvPicPr>
          <p:cNvPr id="50" name="Picture 26" descr="File:Greece in Europe (-rivers -mini map).sv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E1E1D0"/>
              </a:clrFrom>
              <a:clrTo>
                <a:srgbClr val="E1E1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2"/>
          <a:stretch/>
        </p:blipFill>
        <p:spPr bwMode="auto">
          <a:xfrm>
            <a:off x="7414827" y="2531861"/>
            <a:ext cx="1195359" cy="744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3" name="Group 52"/>
          <p:cNvGrpSpPr/>
          <p:nvPr/>
        </p:nvGrpSpPr>
        <p:grpSpPr>
          <a:xfrm>
            <a:off x="3886081" y="3838020"/>
            <a:ext cx="629769" cy="674682"/>
            <a:chOff x="5302922" y="1874951"/>
            <a:chExt cx="629769" cy="674682"/>
          </a:xfrm>
        </p:grpSpPr>
        <p:sp>
          <p:nvSpPr>
            <p:cNvPr id="54" name="Oval 53"/>
            <p:cNvSpPr/>
            <p:nvPr/>
          </p:nvSpPr>
          <p:spPr>
            <a:xfrm>
              <a:off x="5302922" y="1874951"/>
              <a:ext cx="629769" cy="6746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5" name="Picture 2" descr="https://static.thenounproject.com/png/577628-200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643" y="1875631"/>
              <a:ext cx="598492" cy="598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56" name="Straight Connector 55"/>
          <p:cNvCxnSpPr/>
          <p:nvPr/>
        </p:nvCxnSpPr>
        <p:spPr>
          <a:xfrm flipH="1">
            <a:off x="3696774" y="3388605"/>
            <a:ext cx="5169257" cy="9080"/>
          </a:xfrm>
          <a:prstGeom prst="line">
            <a:avLst/>
          </a:prstGeom>
          <a:ln w="28575">
            <a:solidFill>
              <a:srgbClr val="F4B184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803061" y="6792584"/>
            <a:ext cx="5150969" cy="31250"/>
          </a:xfrm>
          <a:prstGeom prst="line">
            <a:avLst/>
          </a:prstGeom>
          <a:ln w="28575">
            <a:solidFill>
              <a:srgbClr val="F4B184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9035979" y="2034098"/>
            <a:ext cx="658835" cy="674682"/>
            <a:chOff x="5676260" y="4120003"/>
            <a:chExt cx="658835" cy="674682"/>
          </a:xfrm>
        </p:grpSpPr>
        <p:sp>
          <p:nvSpPr>
            <p:cNvPr id="62" name="Oval 61"/>
            <p:cNvSpPr/>
            <p:nvPr/>
          </p:nvSpPr>
          <p:spPr>
            <a:xfrm>
              <a:off x="5690794" y="4120003"/>
              <a:ext cx="629769" cy="6746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3300"/>
                </a:solidFill>
              </a:endParaRPr>
            </a:p>
          </p:txBody>
        </p:sp>
        <p:pic>
          <p:nvPicPr>
            <p:cNvPr id="63" name="Picture 28" descr="Image result for beliefs religion icon"/>
            <p:cNvPicPr>
              <a:picLocks noChangeAspect="1" noChangeArrowheads="1"/>
            </p:cNvPicPr>
            <p:nvPr/>
          </p:nvPicPr>
          <p:blipFill>
            <a:blip r:embed="rId7" cstate="print"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6260" y="4127926"/>
              <a:ext cx="658835" cy="658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" name="Rectangle 63"/>
          <p:cNvSpPr/>
          <p:nvPr/>
        </p:nvSpPr>
        <p:spPr>
          <a:xfrm>
            <a:off x="9611532" y="1959182"/>
            <a:ext cx="266137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3300"/>
                </a:solidFill>
              </a:rPr>
              <a:t> Beliefs were important in </a:t>
            </a:r>
          </a:p>
          <a:p>
            <a:r>
              <a:rPr lang="en-GB" sz="1400" dirty="0">
                <a:solidFill>
                  <a:srgbClr val="FF3300"/>
                </a:solidFill>
              </a:rPr>
              <a:t>      Ancient Greece and they </a:t>
            </a:r>
          </a:p>
          <a:p>
            <a:r>
              <a:rPr lang="en-GB" sz="1400" dirty="0">
                <a:solidFill>
                  <a:srgbClr val="FF3300"/>
                </a:solidFill>
              </a:rPr>
              <a:t>      believed in many Gods and </a:t>
            </a:r>
          </a:p>
          <a:p>
            <a:r>
              <a:rPr lang="en-GB" sz="1400" dirty="0">
                <a:solidFill>
                  <a:srgbClr val="FF3300"/>
                </a:solidFill>
              </a:rPr>
              <a:t>      Goddesses. </a:t>
            </a:r>
          </a:p>
          <a:p>
            <a:endParaRPr lang="en-GB" sz="1400" dirty="0">
              <a:solidFill>
                <a:srgbClr val="FF33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3300"/>
                </a:solidFill>
              </a:rPr>
              <a:t>Ancient Greeks were</a:t>
            </a:r>
          </a:p>
          <a:p>
            <a:r>
              <a:rPr lang="en-GB" sz="1400" dirty="0">
                <a:solidFill>
                  <a:srgbClr val="FF3300"/>
                </a:solidFill>
              </a:rPr>
              <a:t>     story tellers and  many of their </a:t>
            </a:r>
          </a:p>
          <a:p>
            <a:r>
              <a:rPr lang="en-GB" sz="1400" b="1" dirty="0">
                <a:solidFill>
                  <a:srgbClr val="FF3300"/>
                </a:solidFill>
              </a:rPr>
              <a:t>     myths</a:t>
            </a:r>
            <a:r>
              <a:rPr lang="en-GB" sz="1400" dirty="0">
                <a:solidFill>
                  <a:srgbClr val="FF3300"/>
                </a:solidFill>
              </a:rPr>
              <a:t> are still told today.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899458" y="2124188"/>
            <a:ext cx="42228" cy="4595077"/>
          </a:xfrm>
          <a:prstGeom prst="line">
            <a:avLst/>
          </a:prstGeom>
          <a:ln w="28575">
            <a:solidFill>
              <a:srgbClr val="F4B184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The Ancient Olympics and Other Athletic Games | The Metropolitan Museum of  Ar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49" y="5600606"/>
            <a:ext cx="608800" cy="60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4515850" y="5358088"/>
            <a:ext cx="24262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3300"/>
                </a:solidFill>
              </a:rPr>
              <a:t>The first Olympic games was held at Olympia in 776BC, they were held for 100  years. In 1896 the games were brought back and still continue today. </a:t>
            </a:r>
            <a:endParaRPr lang="en-GB" sz="1400" dirty="0"/>
          </a:p>
        </p:txBody>
      </p:sp>
      <p:cxnSp>
        <p:nvCxnSpPr>
          <p:cNvPr id="91" name="Straight Connector 90"/>
          <p:cNvCxnSpPr/>
          <p:nvPr/>
        </p:nvCxnSpPr>
        <p:spPr>
          <a:xfrm flipH="1" flipV="1">
            <a:off x="3762972" y="5308587"/>
            <a:ext cx="5036859" cy="1"/>
          </a:xfrm>
          <a:prstGeom prst="line">
            <a:avLst/>
          </a:prstGeom>
          <a:ln w="28575">
            <a:solidFill>
              <a:srgbClr val="F4B184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696774" y="2287034"/>
            <a:ext cx="14956" cy="4432230"/>
          </a:xfrm>
          <a:prstGeom prst="line">
            <a:avLst/>
          </a:prstGeom>
          <a:ln w="28575">
            <a:solidFill>
              <a:srgbClr val="F4B184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1343714" y="1959182"/>
            <a:ext cx="629769" cy="674682"/>
            <a:chOff x="5689846" y="5305069"/>
            <a:chExt cx="629769" cy="674682"/>
          </a:xfrm>
        </p:grpSpPr>
        <p:sp>
          <p:nvSpPr>
            <p:cNvPr id="101" name="Oval 100"/>
            <p:cNvSpPr/>
            <p:nvPr/>
          </p:nvSpPr>
          <p:spPr>
            <a:xfrm>
              <a:off x="5689846" y="5305069"/>
              <a:ext cx="629769" cy="67468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3300"/>
                </a:solidFill>
              </a:endParaRPr>
            </a:p>
          </p:txBody>
        </p:sp>
        <p:pic>
          <p:nvPicPr>
            <p:cNvPr id="102" name="Picture 30" descr="Image result for speaking icon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5739" y="5379985"/>
              <a:ext cx="479879" cy="47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8" name="Rectangle 1027"/>
          <p:cNvSpPr/>
          <p:nvPr/>
        </p:nvSpPr>
        <p:spPr>
          <a:xfrm>
            <a:off x="4528571" y="3465335"/>
            <a:ext cx="4040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3300"/>
                </a:solidFill>
              </a:rPr>
              <a:t>Athens developed a new system of government called </a:t>
            </a:r>
            <a:r>
              <a:rPr lang="en-GB" sz="1400" b="1" dirty="0">
                <a:solidFill>
                  <a:srgbClr val="FF3300"/>
                </a:solidFill>
              </a:rPr>
              <a:t>democracy</a:t>
            </a:r>
            <a:r>
              <a:rPr lang="en-GB" sz="1400" dirty="0">
                <a:solidFill>
                  <a:srgbClr val="FF3300"/>
                </a:solidFill>
              </a:rPr>
              <a:t>, like we have today, where ordinary citizens can vote on changes to the law.</a:t>
            </a:r>
          </a:p>
        </p:txBody>
      </p:sp>
      <p:sp>
        <p:nvSpPr>
          <p:cNvPr id="1029" name="Rectangle 1028"/>
          <p:cNvSpPr/>
          <p:nvPr/>
        </p:nvSpPr>
        <p:spPr>
          <a:xfrm>
            <a:off x="4508820" y="4468943"/>
            <a:ext cx="4332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3300"/>
                </a:solidFill>
              </a:rPr>
              <a:t>Greek houses were similar to ours today, built with mud bricks not stone.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8941686" y="3907535"/>
            <a:ext cx="3049031" cy="13538"/>
          </a:xfrm>
          <a:prstGeom prst="line">
            <a:avLst/>
          </a:prstGeom>
          <a:ln w="28575">
            <a:solidFill>
              <a:srgbClr val="F4B184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050513" y="3936675"/>
            <a:ext cx="29402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Key Questions:</a:t>
            </a:r>
          </a:p>
          <a:p>
            <a:r>
              <a:rPr lang="en-GB" sz="1400" dirty="0">
                <a:solidFill>
                  <a:srgbClr val="FF0000"/>
                </a:solidFill>
              </a:rPr>
              <a:t>How does the Ancient Greek civilisation fit into the chronology of world history?</a:t>
            </a:r>
          </a:p>
          <a:p>
            <a:r>
              <a:rPr lang="en-GB" sz="1400" dirty="0">
                <a:solidFill>
                  <a:srgbClr val="FF0000"/>
                </a:solidFill>
              </a:rPr>
              <a:t>What is democracy and how did the Ancient Greeks govern and rule?</a:t>
            </a:r>
          </a:p>
          <a:p>
            <a:r>
              <a:rPr lang="en-GB" sz="1400" dirty="0">
                <a:solidFill>
                  <a:srgbClr val="FF0000"/>
                </a:solidFill>
              </a:rPr>
              <a:t>What was it like to live in ancient Greece? Was society fair?</a:t>
            </a:r>
          </a:p>
          <a:p>
            <a:r>
              <a:rPr lang="en-GB" sz="1400" dirty="0">
                <a:solidFill>
                  <a:srgbClr val="FF0000"/>
                </a:solidFill>
              </a:rPr>
              <a:t>What was important to the ancient Greeks?</a:t>
            </a:r>
          </a:p>
          <a:p>
            <a:r>
              <a:rPr lang="en-GB" sz="1400" dirty="0">
                <a:solidFill>
                  <a:srgbClr val="FF0000"/>
                </a:solidFill>
              </a:rPr>
              <a:t>What do we still use today that started in Ancient Greece?</a:t>
            </a:r>
          </a:p>
        </p:txBody>
      </p:sp>
      <p:pic>
        <p:nvPicPr>
          <p:cNvPr id="6" name="Picture 5" descr="Middlethorpe Primary Academy">
            <a:extLst>
              <a:ext uri="{FF2B5EF4-FFF2-40B4-BE49-F238E27FC236}">
                <a16:creationId xmlns:a16="http://schemas.microsoft.com/office/drawing/2014/main" id="{4D83AA82-439E-2133-E36E-D5BDA0459F9D}"/>
              </a:ext>
            </a:extLst>
          </p:cNvPr>
          <p:cNvPicPr/>
          <p:nvPr/>
        </p:nvPicPr>
        <p:blipFill>
          <a:blip r:embed="rId10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376" y="100077"/>
            <a:ext cx="996988" cy="8942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5159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87F5D9-EB42-4C98-8AB6-BBAEFD7F0D27}">
  <ds:schemaRefs>
    <ds:schemaRef ds:uri="http://purl.org/dc/dcmitype/"/>
    <ds:schemaRef ds:uri="fbfaf87b-7bdd-4c4f-a8f3-ec676afede73"/>
    <ds:schemaRef ds:uri="http://schemas.microsoft.com/office/2006/documentManagement/types"/>
    <ds:schemaRef ds:uri="http://purl.org/dc/terms/"/>
    <ds:schemaRef ds:uri="http://purl.org/dc/elements/1.1/"/>
    <ds:schemaRef ds:uri="597c8b6c-d28d-4116-9221-2285f0b83890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3CC203A-3DE4-46E5-B1A5-DC07C63B05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960560-8276-49D5-BF4E-9AB40BF4FE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325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Nicky Claassen</dc:creator>
  <cp:lastModifiedBy>Chloe Williams</cp:lastModifiedBy>
  <cp:revision>13</cp:revision>
  <dcterms:created xsi:type="dcterms:W3CDTF">2022-04-09T12:44:16Z</dcterms:created>
  <dcterms:modified xsi:type="dcterms:W3CDTF">2025-04-09T12:45:38Z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4546800</vt:r8>
  </property>
  <property fmtid="{D5CDD505-2E9C-101B-9397-08002B2CF9AE}" pid="4" name="MediaServiceImageTags">
    <vt:lpwstr/>
  </property>
</Properties>
</file>