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0221E9-8FB6-4D7B-805B-96B4896A02E4}" v="2" dt="2025-02-16T16:06:07.0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1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Williams" userId="587de886-4986-4e8c-ae3c-52c1a3979dfc" providerId="ADAL" clId="{760221E9-8FB6-4D7B-805B-96B4896A02E4}"/>
    <pc:docChg chg="modSld">
      <pc:chgData name="Chloe Williams" userId="587de886-4986-4e8c-ae3c-52c1a3979dfc" providerId="ADAL" clId="{760221E9-8FB6-4D7B-805B-96B4896A02E4}" dt="2025-02-16T16:07:16.148" v="32" actId="1076"/>
      <pc:docMkLst>
        <pc:docMk/>
      </pc:docMkLst>
      <pc:sldChg chg="addSp modSp mod">
        <pc:chgData name="Chloe Williams" userId="587de886-4986-4e8c-ae3c-52c1a3979dfc" providerId="ADAL" clId="{760221E9-8FB6-4D7B-805B-96B4896A02E4}" dt="2025-02-16T16:07:16.148" v="32" actId="1076"/>
        <pc:sldMkLst>
          <pc:docMk/>
          <pc:sldMk cId="2529161750" sldId="256"/>
        </pc:sldMkLst>
        <pc:spChg chg="mod">
          <ac:chgData name="Chloe Williams" userId="587de886-4986-4e8c-ae3c-52c1a3979dfc" providerId="ADAL" clId="{760221E9-8FB6-4D7B-805B-96B4896A02E4}" dt="2025-02-16T16:07:16.148" v="32" actId="1076"/>
          <ac:spMkLst>
            <pc:docMk/>
            <pc:sldMk cId="2529161750" sldId="256"/>
            <ac:spMk id="2" creationId="{00000000-0000-0000-0000-000000000000}"/>
          </ac:spMkLst>
        </pc:spChg>
        <pc:graphicFrameChg chg="mod modGraphic">
          <ac:chgData name="Chloe Williams" userId="587de886-4986-4e8c-ae3c-52c1a3979dfc" providerId="ADAL" clId="{760221E9-8FB6-4D7B-805B-96B4896A02E4}" dt="2025-02-16T16:06:32.276" v="18" actId="14734"/>
          <ac:graphicFrameMkLst>
            <pc:docMk/>
            <pc:sldMk cId="2529161750" sldId="256"/>
            <ac:graphicFrameMk id="17" creationId="{00000000-0000-0000-0000-000000000000}"/>
          </ac:graphicFrameMkLst>
        </pc:graphicFrameChg>
        <pc:graphicFrameChg chg="mod">
          <ac:chgData name="Chloe Williams" userId="587de886-4986-4e8c-ae3c-52c1a3979dfc" providerId="ADAL" clId="{760221E9-8FB6-4D7B-805B-96B4896A02E4}" dt="2025-02-16T16:06:03.959" v="3" actId="1076"/>
          <ac:graphicFrameMkLst>
            <pc:docMk/>
            <pc:sldMk cId="2529161750" sldId="256"/>
            <ac:graphicFrameMk id="33" creationId="{00000000-0000-0000-0000-000000000000}"/>
          </ac:graphicFrameMkLst>
        </pc:graphicFrameChg>
        <pc:picChg chg="add mod ord">
          <ac:chgData name="Chloe Williams" userId="587de886-4986-4e8c-ae3c-52c1a3979dfc" providerId="ADAL" clId="{760221E9-8FB6-4D7B-805B-96B4896A02E4}" dt="2025-02-16T16:07:10.672" v="31" actId="29295"/>
          <ac:picMkLst>
            <pc:docMk/>
            <pc:sldMk cId="2529161750" sldId="256"/>
            <ac:picMk id="4" creationId="{8A25CE80-3D1C-93C3-E784-A869B485AE37}"/>
          </ac:picMkLst>
        </pc:picChg>
        <pc:picChg chg="ord">
          <ac:chgData name="Chloe Williams" userId="587de886-4986-4e8c-ae3c-52c1a3979dfc" providerId="ADAL" clId="{760221E9-8FB6-4D7B-805B-96B4896A02E4}" dt="2025-02-16T16:06:51.054" v="24" actId="167"/>
          <ac:picMkLst>
            <pc:docMk/>
            <pc:sldMk cId="2529161750" sldId="256"/>
            <ac:picMk id="13" creationId="{00000000-0000-0000-0000-000000000000}"/>
          </ac:picMkLst>
        </pc:picChg>
        <pc:picChg chg="mod">
          <ac:chgData name="Chloe Williams" userId="587de886-4986-4e8c-ae3c-52c1a3979dfc" providerId="ADAL" clId="{760221E9-8FB6-4D7B-805B-96B4896A02E4}" dt="2025-02-16T16:06:07.076" v="4" actId="1076"/>
          <ac:picMkLst>
            <pc:docMk/>
            <pc:sldMk cId="2529161750" sldId="256"/>
            <ac:picMk id="103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21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48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0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6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73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2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4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14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29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4977-BDE9-4FCA-B912-ED759B5090CD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6E438-4700-4659-9895-A1B8B59D0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39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iddlethorpe Primary Academy">
            <a:extLst>
              <a:ext uri="{FF2B5EF4-FFF2-40B4-BE49-F238E27FC236}">
                <a16:creationId xmlns:a16="http://schemas.microsoft.com/office/drawing/2014/main" id="{8A25CE80-3D1C-93C3-E784-A869B485AE37}"/>
              </a:ext>
            </a:extLst>
          </p:cNvPr>
          <p:cNvPicPr/>
          <p:nvPr/>
        </p:nvPicPr>
        <p:blipFill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967" y="33223"/>
            <a:ext cx="635486" cy="570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785" y="25400"/>
            <a:ext cx="414912" cy="2291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2832" y="52484"/>
            <a:ext cx="2913488" cy="532369"/>
          </a:xfrm>
        </p:spPr>
        <p:txBody>
          <a:bodyPr>
            <a:normAutofit/>
          </a:bodyPr>
          <a:lstStyle/>
          <a:p>
            <a:r>
              <a:rPr lang="en-GB" sz="1463" b="1" u="sng" dirty="0">
                <a:latin typeface="+mn-lt"/>
              </a:rPr>
              <a:t>Year 4 Spring Term 2:</a:t>
            </a:r>
            <a:br>
              <a:rPr lang="en-GB" sz="1463" b="1" u="sng" dirty="0">
                <a:latin typeface="+mn-lt"/>
              </a:rPr>
            </a:br>
            <a:r>
              <a:rPr lang="en-GB" sz="1463" b="1" u="sng" dirty="0">
                <a:latin typeface="+mn-lt"/>
              </a:rPr>
              <a:t>How do artists represent people?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72003"/>
              </p:ext>
            </p:extLst>
          </p:nvPr>
        </p:nvGraphicFramePr>
        <p:xfrm>
          <a:off x="3320039" y="729996"/>
          <a:ext cx="3259074" cy="3087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074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43024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/>
                        <a:t>Renaissance:</a:t>
                      </a:r>
                      <a:r>
                        <a:rPr lang="en-GB" sz="1500" baseline="0" dirty="0"/>
                        <a:t> </a:t>
                      </a:r>
                      <a:r>
                        <a:rPr lang="en-GB" sz="1500" dirty="0"/>
                        <a:t>19</a:t>
                      </a:r>
                      <a:r>
                        <a:rPr lang="en-GB" sz="1500" baseline="30000" dirty="0"/>
                        <a:t>th</a:t>
                      </a:r>
                      <a:r>
                        <a:rPr lang="en-GB" sz="1500" dirty="0"/>
                        <a:t> Century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274494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Leonardo da Vinci was an Italian </a:t>
                      </a:r>
                      <a:r>
                        <a:rPr lang="en-GB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polymath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primarily known as a painter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85884"/>
              </p:ext>
            </p:extLst>
          </p:nvPr>
        </p:nvGraphicFramePr>
        <p:xfrm>
          <a:off x="6585681" y="18202"/>
          <a:ext cx="3281363" cy="3761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363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72213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/>
                        <a:t>Cubism: early 20</a:t>
                      </a:r>
                      <a:r>
                        <a:rPr lang="en-GB" sz="1500" baseline="30000" dirty="0"/>
                        <a:t>th</a:t>
                      </a:r>
                      <a:r>
                        <a:rPr lang="en-GB" sz="1500" dirty="0"/>
                        <a:t> Century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338910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Pablo</a:t>
                      </a:r>
                      <a:r>
                        <a:rPr lang="en-GB" sz="1300" baseline="0" dirty="0"/>
                        <a:t> Picasso – Spanish cubist artist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/>
                        <a:t>Picasso’s styles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included </a:t>
                      </a:r>
                      <a:r>
                        <a:rPr lang="en-GB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collage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constructed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sculpture</a:t>
                      </a:r>
                      <a:endParaRPr lang="en-GB" sz="1300" baseline="0" dirty="0"/>
                    </a:p>
                    <a:p>
                      <a:endParaRPr lang="en-GB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90373"/>
              </p:ext>
            </p:extLst>
          </p:nvPr>
        </p:nvGraphicFramePr>
        <p:xfrm>
          <a:off x="37657" y="18202"/>
          <a:ext cx="3275814" cy="3761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5814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</a:tblGrid>
              <a:tr h="372213">
                <a:tc>
                  <a:txBody>
                    <a:bodyPr/>
                    <a:lstStyle/>
                    <a:p>
                      <a:pPr algn="ctr"/>
                      <a:r>
                        <a:rPr lang="en-GB" sz="1500" dirty="0"/>
                        <a:t>Self</a:t>
                      </a:r>
                      <a:r>
                        <a:rPr lang="en-GB" sz="1500" baseline="0" dirty="0"/>
                        <a:t> Portrait:</a:t>
                      </a:r>
                      <a:r>
                        <a:rPr lang="en-GB" sz="1500" dirty="0"/>
                        <a:t> 20</a:t>
                      </a:r>
                      <a:r>
                        <a:rPr lang="en-GB" sz="1500" baseline="30000" dirty="0"/>
                        <a:t>th</a:t>
                      </a:r>
                      <a:r>
                        <a:rPr lang="en-GB" sz="1500" baseline="0" dirty="0"/>
                        <a:t> </a:t>
                      </a:r>
                      <a:r>
                        <a:rPr lang="en-GB" sz="1500" dirty="0"/>
                        <a:t>Century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338910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</a:t>
                      </a:r>
                      <a:r>
                        <a:rPr lang="en-GB" sz="13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Kahlo</a:t>
                      </a:r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was a Mexican painter</a:t>
                      </a:r>
                    </a:p>
                    <a:p>
                      <a:pPr marL="285750" indent="-2857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>
                          <a:effectLst/>
                          <a:latin typeface="Calibri" panose="020F0502020204030204" pitchFamily="34" charset="0"/>
                        </a:rPr>
                        <a:t>Frida</a:t>
                      </a:r>
                      <a:r>
                        <a:rPr lang="en-GB" sz="1300" baseline="0" dirty="0">
                          <a:effectLst/>
                          <a:latin typeface="Calibri" panose="020F0502020204030204" pitchFamily="34" charset="0"/>
                        </a:rPr>
                        <a:t> Kahlo’s art was greatly influenced by Mexico and her paintings often reflected pain and suffering.</a:t>
                      </a:r>
                    </a:p>
                    <a:p>
                      <a:pPr marL="285750" indent="-2857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>
                          <a:effectLst/>
                          <a:latin typeface="Calibri" panose="020F0502020204030204" pitchFamily="34" charset="0"/>
                        </a:rPr>
                        <a:t>She is known for her vibrant, colourful self portraits.</a:t>
                      </a:r>
                      <a:endParaRPr lang="en-GB" sz="13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18674"/>
              </p:ext>
            </p:extLst>
          </p:nvPr>
        </p:nvGraphicFramePr>
        <p:xfrm>
          <a:off x="37657" y="3815005"/>
          <a:ext cx="9829392" cy="298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4696">
                  <a:extLst>
                    <a:ext uri="{9D8B030D-6E8A-4147-A177-3AD203B41FA5}">
                      <a16:colId xmlns:a16="http://schemas.microsoft.com/office/drawing/2014/main" val="3613103257"/>
                    </a:ext>
                  </a:extLst>
                </a:gridCol>
                <a:gridCol w="4914696">
                  <a:extLst>
                    <a:ext uri="{9D8B030D-6E8A-4147-A177-3AD203B41FA5}">
                      <a16:colId xmlns:a16="http://schemas.microsoft.com/office/drawing/2014/main" val="2349668089"/>
                    </a:ext>
                  </a:extLst>
                </a:gridCol>
              </a:tblGrid>
              <a:tr h="20964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Vocabulary</a:t>
                      </a:r>
                      <a:r>
                        <a:rPr lang="en-GB" sz="1600" baseline="0" dirty="0"/>
                        <a:t> Dozen</a:t>
                      </a:r>
                      <a:endParaRPr lang="en-GB" sz="16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0952"/>
                  </a:ext>
                </a:extLst>
              </a:tr>
              <a:tr h="541112">
                <a:tc>
                  <a:txBody>
                    <a:bodyPr/>
                    <a:lstStyle/>
                    <a:p>
                      <a:r>
                        <a:rPr lang="en-GB" sz="1600" b="1" dirty="0"/>
                        <a:t>Impressionism</a:t>
                      </a:r>
                      <a:r>
                        <a:rPr lang="en-GB" sz="1400" b="1" dirty="0"/>
                        <a:t> </a:t>
                      </a:r>
                      <a:r>
                        <a:rPr lang="en-GB" sz="1600" b="1" dirty="0"/>
                        <a:t>- </a:t>
                      </a:r>
                      <a:r>
                        <a:rPr lang="en-GB" sz="1600" b="0" dirty="0"/>
                        <a:t>a style of painting developed in France which shows the effects of</a:t>
                      </a:r>
                      <a:r>
                        <a:rPr lang="en-GB" sz="1600" b="0" baseline="0" dirty="0"/>
                        <a:t> light on things rather than having clear and exact details</a:t>
                      </a:r>
                      <a:endParaRPr lang="en-GB" sz="16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Cubism – </a:t>
                      </a:r>
                      <a:r>
                        <a:rPr lang="en-GB" sz="1600" b="0" dirty="0"/>
                        <a:t>a style of art in which objects</a:t>
                      </a:r>
                      <a:r>
                        <a:rPr lang="en-GB" sz="1600" b="0" baseline="0" dirty="0"/>
                        <a:t> are represented using lines and geometric shapes</a:t>
                      </a:r>
                      <a:endParaRPr lang="en-GB" sz="1600" b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82759127"/>
                  </a:ext>
                </a:extLst>
              </a:tr>
              <a:tr h="464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Renaissance - </a:t>
                      </a:r>
                      <a:r>
                        <a:rPr lang="en-GB" sz="1600" b="0" dirty="0"/>
                        <a:t>the revival of interest in the art of the Classical world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collage – </a:t>
                      </a:r>
                      <a:r>
                        <a:rPr lang="en-GB" sz="1600" b="0" dirty="0"/>
                        <a:t>a piece of art made by combining different</a:t>
                      </a:r>
                      <a:r>
                        <a:rPr lang="en-GB" sz="1600" b="0" baseline="0" dirty="0"/>
                        <a:t> images or materials</a:t>
                      </a:r>
                      <a:endParaRPr lang="en-GB" sz="1600" b="1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974504101"/>
                  </a:ext>
                </a:extLst>
              </a:tr>
              <a:tr h="3905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candid – </a:t>
                      </a:r>
                      <a:r>
                        <a:rPr lang="en-GB" sz="1600" b="1" baseline="0" dirty="0"/>
                        <a:t> </a:t>
                      </a:r>
                      <a:r>
                        <a:rPr lang="en-GB" sz="1600" b="0" baseline="0" dirty="0"/>
                        <a:t>not </a:t>
                      </a:r>
                      <a:r>
                        <a:rPr lang="en-GB" sz="1600" b="0" dirty="0"/>
                        <a:t>posed,</a:t>
                      </a:r>
                      <a:r>
                        <a:rPr lang="en-GB" sz="1600" b="0" baseline="0" dirty="0"/>
                        <a:t> </a:t>
                      </a:r>
                      <a:r>
                        <a:rPr lang="en-GB" sz="1600" b="0" dirty="0"/>
                        <a:t>informal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saturated – </a:t>
                      </a:r>
                      <a:r>
                        <a:rPr lang="en-GB" sz="1600" b="0" dirty="0"/>
                        <a:t>bold, pure colour</a:t>
                      </a:r>
                      <a:r>
                        <a:rPr lang="en-GB" sz="1600" b="0" baseline="0" dirty="0"/>
                        <a:t> without any white mixed in</a:t>
                      </a:r>
                      <a:endParaRPr lang="en-GB" sz="1600" b="1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713954479"/>
                  </a:ext>
                </a:extLst>
              </a:tr>
              <a:tr h="346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monochromatic – </a:t>
                      </a:r>
                      <a:r>
                        <a:rPr lang="en-GB" sz="1600" b="0" dirty="0"/>
                        <a:t>having</a:t>
                      </a:r>
                      <a:r>
                        <a:rPr lang="en-GB" sz="1600" b="0" baseline="0" dirty="0"/>
                        <a:t> one colour</a:t>
                      </a:r>
                      <a:endParaRPr lang="en-GB" sz="16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polymath – </a:t>
                      </a:r>
                      <a:r>
                        <a:rPr lang="en-GB" sz="1600" b="0" dirty="0"/>
                        <a:t>a person of great and</a:t>
                      </a:r>
                      <a:r>
                        <a:rPr lang="en-GB" sz="1600" b="0" baseline="0" dirty="0"/>
                        <a:t> varied learning</a:t>
                      </a:r>
                      <a:endParaRPr lang="en-GB" sz="1600" b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663711560"/>
                  </a:ext>
                </a:extLst>
              </a:tr>
              <a:tr h="464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geometric – </a:t>
                      </a:r>
                      <a:r>
                        <a:rPr lang="en-GB" sz="1500" b="0" dirty="0"/>
                        <a:t>patterns or designs made up of regular</a:t>
                      </a:r>
                      <a:r>
                        <a:rPr lang="en-GB" sz="1500" b="0" baseline="0" dirty="0"/>
                        <a:t> shapes or lines</a:t>
                      </a:r>
                      <a:endParaRPr lang="en-GB" sz="15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constructed </a:t>
                      </a:r>
                      <a:r>
                        <a:rPr lang="en-GB" sz="1600" b="0" dirty="0"/>
                        <a:t>– built or</a:t>
                      </a:r>
                      <a:r>
                        <a:rPr lang="en-GB" sz="1600" b="0" baseline="0" dirty="0"/>
                        <a:t> made by putting different parts together</a:t>
                      </a:r>
                      <a:endParaRPr lang="en-GB" sz="1600" b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60492525"/>
                  </a:ext>
                </a:extLst>
              </a:tr>
            </a:tbl>
          </a:graphicData>
        </a:graphic>
      </p:graphicFrame>
      <p:pic>
        <p:nvPicPr>
          <p:cNvPr id="12" name="Picture 4" descr="Image result for the weeping woman (1937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48" y="2287583"/>
            <a:ext cx="1114102" cy="135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406672"/>
              </p:ext>
            </p:extLst>
          </p:nvPr>
        </p:nvGraphicFramePr>
        <p:xfrm>
          <a:off x="7810117" y="3221919"/>
          <a:ext cx="1705720" cy="421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720">
                  <a:extLst>
                    <a:ext uri="{9D8B030D-6E8A-4147-A177-3AD203B41FA5}">
                      <a16:colId xmlns:a16="http://schemas.microsoft.com/office/drawing/2014/main" val="298362301"/>
                    </a:ext>
                  </a:extLst>
                </a:gridCol>
              </a:tblGrid>
              <a:tr h="42100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Left:</a:t>
                      </a:r>
                      <a:r>
                        <a:rPr lang="en-GB" sz="1100" baseline="0" dirty="0"/>
                        <a:t> </a:t>
                      </a:r>
                      <a:r>
                        <a:rPr lang="en-GB" sz="1100" dirty="0"/>
                        <a:t>The Weeping</a:t>
                      </a:r>
                      <a:r>
                        <a:rPr lang="en-GB" sz="1100" baseline="0" dirty="0"/>
                        <a:t> Woman (1937)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4912089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879677"/>
              </p:ext>
            </p:extLst>
          </p:nvPr>
        </p:nvGraphicFramePr>
        <p:xfrm>
          <a:off x="7849636" y="2319682"/>
          <a:ext cx="1542415" cy="409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415">
                  <a:extLst>
                    <a:ext uri="{9D8B030D-6E8A-4147-A177-3AD203B41FA5}">
                      <a16:colId xmlns:a16="http://schemas.microsoft.com/office/drawing/2014/main" val="298362301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en-GB" sz="1100" baseline="0" dirty="0"/>
                        <a:t>Above – </a:t>
                      </a:r>
                      <a:r>
                        <a:rPr lang="en-GB" sz="1100" baseline="0"/>
                        <a:t>self portraits 1900 and 1907</a:t>
                      </a:r>
                      <a:endParaRPr lang="en-GB" sz="1100" baseline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49120899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492596"/>
              </p:ext>
            </p:extLst>
          </p:nvPr>
        </p:nvGraphicFramePr>
        <p:xfrm>
          <a:off x="167223" y="3283132"/>
          <a:ext cx="1567712" cy="4208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7712">
                  <a:extLst>
                    <a:ext uri="{9D8B030D-6E8A-4147-A177-3AD203B41FA5}">
                      <a16:colId xmlns:a16="http://schemas.microsoft.com/office/drawing/2014/main" val="298362301"/>
                    </a:ext>
                  </a:extLst>
                </a:gridCol>
              </a:tblGrid>
              <a:tr h="420821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Self portrait with thorn necklace (1940)</a:t>
                      </a:r>
                      <a:endParaRPr lang="en-GB" sz="1000" baseline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49120899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123758"/>
              </p:ext>
            </p:extLst>
          </p:nvPr>
        </p:nvGraphicFramePr>
        <p:xfrm>
          <a:off x="1777622" y="3155805"/>
          <a:ext cx="1413261" cy="379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261">
                  <a:extLst>
                    <a:ext uri="{9D8B030D-6E8A-4147-A177-3AD203B41FA5}">
                      <a16:colId xmlns:a16="http://schemas.microsoft.com/office/drawing/2014/main" val="298362301"/>
                    </a:ext>
                  </a:extLst>
                </a:gridCol>
              </a:tblGrid>
              <a:tr h="23994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The two Frida’s</a:t>
                      </a:r>
                    </a:p>
                    <a:p>
                      <a:pPr algn="ctr"/>
                      <a:r>
                        <a:rPr lang="en-GB" sz="1000" dirty="0"/>
                        <a:t> (1939)</a:t>
                      </a:r>
                      <a:endParaRPr lang="en-GB" sz="1000" baseline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49120899"/>
                  </a:ext>
                </a:extLst>
              </a:tr>
            </a:tbl>
          </a:graphicData>
        </a:graphic>
      </p:graphicFrame>
      <p:pic>
        <p:nvPicPr>
          <p:cNvPr id="1034" name="Picture 10" descr="Image result for ‘Mona Lisa, 1503-150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423" y="1819811"/>
            <a:ext cx="892685" cy="133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357462"/>
              </p:ext>
            </p:extLst>
          </p:nvPr>
        </p:nvGraphicFramePr>
        <p:xfrm>
          <a:off x="5585347" y="3150630"/>
          <a:ext cx="969648" cy="379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648">
                  <a:extLst>
                    <a:ext uri="{9D8B030D-6E8A-4147-A177-3AD203B41FA5}">
                      <a16:colId xmlns:a16="http://schemas.microsoft.com/office/drawing/2014/main" val="2983623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Mona Lisa (1503</a:t>
                      </a:r>
                      <a:r>
                        <a:rPr lang="en-GB" sz="1000" baseline="0" dirty="0"/>
                        <a:t> – 1506</a:t>
                      </a:r>
                      <a:r>
                        <a:rPr lang="en-GB" sz="1000" dirty="0"/>
                        <a:t>)</a:t>
                      </a:r>
                      <a:endParaRPr lang="en-GB" sz="1000" baseline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49120899"/>
                  </a:ext>
                </a:extLst>
              </a:tr>
            </a:tbl>
          </a:graphicData>
        </a:graphic>
      </p:graphicFrame>
      <p:pic>
        <p:nvPicPr>
          <p:cNvPr id="1036" name="Picture 12" descr="Image result for the last supper da vinc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38" y="2092019"/>
            <a:ext cx="2203424" cy="1147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507578"/>
              </p:ext>
            </p:extLst>
          </p:nvPr>
        </p:nvGraphicFramePr>
        <p:xfrm>
          <a:off x="3665710" y="3373569"/>
          <a:ext cx="1448380" cy="239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380">
                  <a:extLst>
                    <a:ext uri="{9D8B030D-6E8A-4147-A177-3AD203B41FA5}">
                      <a16:colId xmlns:a16="http://schemas.microsoft.com/office/drawing/2014/main" val="298362301"/>
                    </a:ext>
                  </a:extLst>
                </a:gridCol>
              </a:tblGrid>
              <a:tr h="239946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The Last</a:t>
                      </a:r>
                      <a:r>
                        <a:rPr lang="en-GB" sz="1000" baseline="0" dirty="0"/>
                        <a:t> Supper </a:t>
                      </a:r>
                      <a:r>
                        <a:rPr lang="en-GB" sz="1000" dirty="0"/>
                        <a:t>(1490s)</a:t>
                      </a:r>
                      <a:endParaRPr lang="en-GB" sz="1000" baseline="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49120899"/>
                  </a:ext>
                </a:extLst>
              </a:tr>
            </a:tbl>
          </a:graphicData>
        </a:graphic>
      </p:graphicFrame>
      <p:pic>
        <p:nvPicPr>
          <p:cNvPr id="1026" name="Picture 2" descr="How to Get the Summer Look of Frida Kahlo | Vogu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15" y="1702786"/>
            <a:ext cx="1254091" cy="151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ida Kahlo review - portrait of the intriguing Mexican painter |  Documentary films | The Guardia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564" y="1783207"/>
            <a:ext cx="1723102" cy="1292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pablo picasso self portrait art history">
            <a:extLst>
              <a:ext uri="{FF2B5EF4-FFF2-40B4-BE49-F238E27FC236}">
                <a16:creationId xmlns:a16="http://schemas.microsoft.com/office/drawing/2014/main" id="{D31DCA21-B80A-13D4-6A56-0F4FDD6FB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38" y="1079232"/>
            <a:ext cx="1768799" cy="1058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16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593CEF-7E51-4424-8403-735AE4BE625D}">
  <ds:schemaRefs>
    <ds:schemaRef ds:uri="fbfaf87b-7bdd-4c4f-a8f3-ec676afede73"/>
    <ds:schemaRef ds:uri="http://purl.org/dc/elements/1.1/"/>
    <ds:schemaRef ds:uri="http://schemas.microsoft.com/office/2006/documentManagement/types"/>
    <ds:schemaRef ds:uri="http://schemas.microsoft.com/office/2006/metadata/properties"/>
    <ds:schemaRef ds:uri="597c8b6c-d28d-4116-9221-2285f0b83890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9EC8E0C-7DA0-4F5F-A61A-7E9D113173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CE63F5-AC86-4F25-A113-9711255D57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</TotalTime>
  <Words>250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4 Spring Term 2: How do artists represent people?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Term 1: World War 2</dc:title>
  <dc:creator>Claybourn, Steven</dc:creator>
  <cp:lastModifiedBy>Chloe Williams</cp:lastModifiedBy>
  <cp:revision>80</cp:revision>
  <cp:lastPrinted>2019-12-19T13:18:16Z</cp:lastPrinted>
  <dcterms:created xsi:type="dcterms:W3CDTF">2019-07-02T09:09:40Z</dcterms:created>
  <dcterms:modified xsi:type="dcterms:W3CDTF">2025-02-16T16:07:20Z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