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78" autoAdjust="0"/>
    <p:restoredTop sz="94660"/>
  </p:normalViewPr>
  <p:slideViewPr>
    <p:cSldViewPr snapToGrid="0">
      <p:cViewPr varScale="1">
        <p:scale>
          <a:sx n="82" d="100"/>
          <a:sy n="82" d="100"/>
        </p:scale>
        <p:origin x="8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ulloch, Nina" userId="e0ce6090-163e-4b19-9490-01857898861e" providerId="ADAL" clId="{A1BF4715-680E-4F9A-928A-95E1C58745F7}"/>
    <pc:docChg chg="modSld">
      <pc:chgData name="McCulloch, Nina" userId="e0ce6090-163e-4b19-9490-01857898861e" providerId="ADAL" clId="{A1BF4715-680E-4F9A-928A-95E1C58745F7}" dt="2024-10-27T20:43:11.841" v="10" actId="20577"/>
      <pc:docMkLst>
        <pc:docMk/>
      </pc:docMkLst>
      <pc:sldChg chg="modSp mod">
        <pc:chgData name="McCulloch, Nina" userId="e0ce6090-163e-4b19-9490-01857898861e" providerId="ADAL" clId="{A1BF4715-680E-4F9A-928A-95E1C58745F7}" dt="2024-10-27T20:43:11.841" v="10" actId="20577"/>
        <pc:sldMkLst>
          <pc:docMk/>
          <pc:sldMk cId="1909526112" sldId="262"/>
        </pc:sldMkLst>
        <pc:spChg chg="mod">
          <ac:chgData name="McCulloch, Nina" userId="e0ce6090-163e-4b19-9490-01857898861e" providerId="ADAL" clId="{A1BF4715-680E-4F9A-928A-95E1C58745F7}" dt="2024-10-27T20:41:49.053" v="8" actId="1076"/>
          <ac:spMkLst>
            <pc:docMk/>
            <pc:sldMk cId="1909526112" sldId="262"/>
            <ac:spMk id="5" creationId="{00000000-0000-0000-0000-000000000000}"/>
          </ac:spMkLst>
        </pc:spChg>
        <pc:spChg chg="mod">
          <ac:chgData name="McCulloch, Nina" userId="e0ce6090-163e-4b19-9490-01857898861e" providerId="ADAL" clId="{A1BF4715-680E-4F9A-928A-95E1C58745F7}" dt="2024-10-27T20:41:24.683" v="1" actId="14100"/>
          <ac:spMkLst>
            <pc:docMk/>
            <pc:sldMk cId="1909526112" sldId="262"/>
            <ac:spMk id="12" creationId="{00000000-0000-0000-0000-000000000000}"/>
          </ac:spMkLst>
        </pc:spChg>
        <pc:spChg chg="mod">
          <ac:chgData name="McCulloch, Nina" userId="e0ce6090-163e-4b19-9490-01857898861e" providerId="ADAL" clId="{A1BF4715-680E-4F9A-928A-95E1C58745F7}" dt="2024-10-27T20:43:11.841" v="10" actId="20577"/>
          <ac:spMkLst>
            <pc:docMk/>
            <pc:sldMk cId="1909526112" sldId="262"/>
            <ac:spMk id="15" creationId="{00000000-0000-0000-0000-000000000000}"/>
          </ac:spMkLst>
        </pc:spChg>
        <pc:picChg chg="mod">
          <ac:chgData name="McCulloch, Nina" userId="e0ce6090-163e-4b19-9490-01857898861e" providerId="ADAL" clId="{A1BF4715-680E-4F9A-928A-95E1C58745F7}" dt="2024-10-27T20:41:34.004" v="4" actId="14100"/>
          <ac:picMkLst>
            <pc:docMk/>
            <pc:sldMk cId="1909526112" sldId="262"/>
            <ac:picMk id="26" creationId="{00000000-0000-0000-0000-000000000000}"/>
          </ac:picMkLst>
        </pc:picChg>
        <pc:picChg chg="mod">
          <ac:chgData name="McCulloch, Nina" userId="e0ce6090-163e-4b19-9490-01857898861e" providerId="ADAL" clId="{A1BF4715-680E-4F9A-928A-95E1C58745F7}" dt="2024-10-27T20:41:44.706" v="7" actId="1076"/>
          <ac:picMkLst>
            <pc:docMk/>
            <pc:sldMk cId="1909526112" sldId="262"/>
            <ac:picMk id="27" creationId="{00000000-0000-0000-0000-000000000000}"/>
          </ac:picMkLst>
        </pc:picChg>
      </pc:sldChg>
    </pc:docChg>
  </pc:docChgLst>
  <pc:docChgLst>
    <pc:chgData name="Chloe Williams" userId="587de886-4986-4e8c-ae3c-52c1a3979dfc" providerId="ADAL" clId="{AF61D4D9-B40D-4E20-8735-0F726404D0EF}"/>
    <pc:docChg chg="custSel modSld">
      <pc:chgData name="Chloe Williams" userId="587de886-4986-4e8c-ae3c-52c1a3979dfc" providerId="ADAL" clId="{AF61D4D9-B40D-4E20-8735-0F726404D0EF}" dt="2024-10-27T11:11:15.143" v="197" actId="1076"/>
      <pc:docMkLst>
        <pc:docMk/>
      </pc:docMkLst>
      <pc:sldChg chg="modSp mod">
        <pc:chgData name="Chloe Williams" userId="587de886-4986-4e8c-ae3c-52c1a3979dfc" providerId="ADAL" clId="{AF61D4D9-B40D-4E20-8735-0F726404D0EF}" dt="2024-10-27T11:11:15.143" v="197" actId="1076"/>
        <pc:sldMkLst>
          <pc:docMk/>
          <pc:sldMk cId="1909526112" sldId="262"/>
        </pc:sldMkLst>
        <pc:spChg chg="mod">
          <ac:chgData name="Chloe Williams" userId="587de886-4986-4e8c-ae3c-52c1a3979dfc" providerId="ADAL" clId="{AF61D4D9-B40D-4E20-8735-0F726404D0EF}" dt="2024-10-27T11:09:14.360" v="191" actId="20577"/>
          <ac:spMkLst>
            <pc:docMk/>
            <pc:sldMk cId="1909526112" sldId="262"/>
            <ac:spMk id="5" creationId="{00000000-0000-0000-0000-000000000000}"/>
          </ac:spMkLst>
        </pc:spChg>
        <pc:spChg chg="mod">
          <ac:chgData name="Chloe Williams" userId="587de886-4986-4e8c-ae3c-52c1a3979dfc" providerId="ADAL" clId="{AF61D4D9-B40D-4E20-8735-0F726404D0EF}" dt="2024-10-27T11:08:41.434" v="189" actId="33524"/>
          <ac:spMkLst>
            <pc:docMk/>
            <pc:sldMk cId="1909526112" sldId="262"/>
            <ac:spMk id="11" creationId="{00000000-0000-0000-0000-000000000000}"/>
          </ac:spMkLst>
        </pc:spChg>
        <pc:spChg chg="mod">
          <ac:chgData name="Chloe Williams" userId="587de886-4986-4e8c-ae3c-52c1a3979dfc" providerId="ADAL" clId="{AF61D4D9-B40D-4E20-8735-0F726404D0EF}" dt="2024-10-27T11:07:49.978" v="176" actId="20577"/>
          <ac:spMkLst>
            <pc:docMk/>
            <pc:sldMk cId="1909526112" sldId="262"/>
            <ac:spMk id="15" creationId="{00000000-0000-0000-0000-000000000000}"/>
          </ac:spMkLst>
        </pc:spChg>
        <pc:spChg chg="mod">
          <ac:chgData name="Chloe Williams" userId="587de886-4986-4e8c-ae3c-52c1a3979dfc" providerId="ADAL" clId="{AF61D4D9-B40D-4E20-8735-0F726404D0EF}" dt="2024-10-27T11:11:15.143" v="197" actId="1076"/>
          <ac:spMkLst>
            <pc:docMk/>
            <pc:sldMk cId="1909526112" sldId="262"/>
            <ac:spMk id="1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8DF7DDC-4FB9-4222-B9E7-1375277AE8E1}" type="datetimeFigureOut">
              <a:rPr lang="en-GB" smtClean="0"/>
              <a:t>27/10/2024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377267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DF7DDC-4FB9-4222-B9E7-1375277AE8E1}" type="datetimeFigureOut">
              <a:rPr lang="en-GB" smtClean="0"/>
              <a:t>27/10/2024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419761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DF7DDC-4FB9-4222-B9E7-1375277AE8E1}" type="datetimeFigureOut">
              <a:rPr lang="en-GB" smtClean="0"/>
              <a:t>27/10/2024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373399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DF7DDC-4FB9-4222-B9E7-1375277AE8E1}" type="datetimeFigureOut">
              <a:rPr lang="en-GB" smtClean="0"/>
              <a:t>27/10/2024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264509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DF7DDC-4FB9-4222-B9E7-1375277AE8E1}" type="datetimeFigureOut">
              <a:rPr lang="en-GB" smtClean="0"/>
              <a:t>27/10/2024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379178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8DF7DDC-4FB9-4222-B9E7-1375277AE8E1}" type="datetimeFigureOut">
              <a:rPr lang="en-GB" smtClean="0"/>
              <a:t>27/10/2024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1030160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8DF7DDC-4FB9-4222-B9E7-1375277AE8E1}" type="datetimeFigureOut">
              <a:rPr lang="en-GB" smtClean="0"/>
              <a:t>27/10/2024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428075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8DF7DDC-4FB9-4222-B9E7-1375277AE8E1}" type="datetimeFigureOut">
              <a:rPr lang="en-GB" smtClean="0"/>
              <a:t>27/10/2024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3747722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F7DDC-4FB9-4222-B9E7-1375277AE8E1}" type="datetimeFigureOut">
              <a:rPr lang="en-GB" smtClean="0"/>
              <a:t>27/10/2024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28271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DF7DDC-4FB9-4222-B9E7-1375277AE8E1}" type="datetimeFigureOut">
              <a:rPr lang="en-GB" smtClean="0"/>
              <a:t>27/10/2024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222740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DF7DDC-4FB9-4222-B9E7-1375277AE8E1}" type="datetimeFigureOut">
              <a:rPr lang="en-GB" smtClean="0"/>
              <a:t>27/10/2024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A2595-92C7-4878-8B66-DB48562B7B90}" type="slidenum">
              <a:rPr lang="en-GB" smtClean="0"/>
              <a:t>‹#›</a:t>
            </a:fld>
            <a:endParaRPr lang="en-GB"/>
          </a:p>
        </p:txBody>
      </p:sp>
    </p:spTree>
    <p:extLst>
      <p:ext uri="{BB962C8B-B14F-4D97-AF65-F5344CB8AC3E}">
        <p14:creationId xmlns:p14="http://schemas.microsoft.com/office/powerpoint/2010/main" val="189730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F7DDC-4FB9-4222-B9E7-1375277AE8E1}" type="datetimeFigureOut">
              <a:rPr lang="en-GB" smtClean="0"/>
              <a:t>27/10/2024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A2595-92C7-4878-8B66-DB48562B7B90}" type="slidenum">
              <a:rPr lang="en-GB" smtClean="0"/>
              <a:t>‹#›</a:t>
            </a:fld>
            <a:endParaRPr lang="en-GB"/>
          </a:p>
        </p:txBody>
      </p:sp>
    </p:spTree>
    <p:extLst>
      <p:ext uri="{BB962C8B-B14F-4D97-AF65-F5344CB8AC3E}">
        <p14:creationId xmlns:p14="http://schemas.microsoft.com/office/powerpoint/2010/main" val="3190455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139100" y="99440"/>
            <a:ext cx="4159802" cy="2339102"/>
          </a:xfrm>
          <a:prstGeom prst="rect">
            <a:avLst/>
          </a:prstGeom>
          <a:noFill/>
        </p:spPr>
        <p:txBody>
          <a:bodyPr wrap="square" rtlCol="0">
            <a:spAutoFit/>
          </a:bodyPr>
          <a:lstStyle/>
          <a:p>
            <a:pPr algn="ctr"/>
            <a:r>
              <a:rPr lang="en-GB" sz="1600" u="sng" dirty="0">
                <a:latin typeface="Comic Sans MS" panose="030F0702030302020204" pitchFamily="66" charset="0"/>
              </a:rPr>
              <a:t>Curriculum – R.E.</a:t>
            </a:r>
          </a:p>
          <a:p>
            <a:pPr algn="ctr"/>
            <a:r>
              <a:rPr lang="en-GB" sz="1400" dirty="0">
                <a:latin typeface="Comic Sans MS" panose="030F0702030302020204" pitchFamily="66" charset="0"/>
              </a:rPr>
              <a:t>This half term in Year 4, our R.E. enquiry question will be:</a:t>
            </a:r>
          </a:p>
          <a:p>
            <a:pPr algn="ctr"/>
            <a:r>
              <a:rPr lang="en-GB" sz="1600" dirty="0">
                <a:latin typeface="Comic Sans MS" panose="030F0702030302020204" pitchFamily="66" charset="0"/>
              </a:rPr>
              <a:t> “How do people show commitment to God?’</a:t>
            </a:r>
            <a:endParaRPr lang="en-GB" sz="1600" b="1" dirty="0">
              <a:latin typeface="Comic Sans MS" panose="030F0702030302020204" pitchFamily="66" charset="0"/>
            </a:endParaRPr>
          </a:p>
          <a:p>
            <a:pPr algn="ctr"/>
            <a:r>
              <a:rPr lang="en-GB" sz="1400" dirty="0">
                <a:latin typeface="Comic Sans MS" panose="030F0702030302020204" pitchFamily="66" charset="0"/>
              </a:rPr>
              <a:t>We will be exploring how special the relationship is between Jews and God and the best way the Jews can show commitment to God. We will also explore the significant parts of the Nativity story for Christians today.</a:t>
            </a:r>
          </a:p>
        </p:txBody>
      </p:sp>
      <p:sp>
        <p:nvSpPr>
          <p:cNvPr id="12" name="Rounded Rectangle 11"/>
          <p:cNvSpPr/>
          <p:nvPr/>
        </p:nvSpPr>
        <p:spPr>
          <a:xfrm>
            <a:off x="4218267" y="2590488"/>
            <a:ext cx="4039088" cy="1015208"/>
          </a:xfrm>
          <a:prstGeom prst="roundRect">
            <a:avLst/>
          </a:prstGeom>
          <a:solidFill>
            <a:srgbClr val="00B0F0"/>
          </a:solid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81069" y="2748377"/>
            <a:ext cx="3115895" cy="646331"/>
          </a:xfrm>
          <a:prstGeom prst="rect">
            <a:avLst/>
          </a:prstGeom>
          <a:noFill/>
        </p:spPr>
        <p:txBody>
          <a:bodyPr wrap="square" rtlCol="0">
            <a:spAutoFit/>
          </a:bodyPr>
          <a:lstStyle/>
          <a:p>
            <a:pPr algn="ctr"/>
            <a:r>
              <a:rPr lang="en-GB" b="1" dirty="0">
                <a:latin typeface="CCW Cursive Writing 6" panose="03050602040000000000" pitchFamily="66" charset="0"/>
              </a:rPr>
              <a:t>Year 4 Newsletter </a:t>
            </a:r>
          </a:p>
          <a:p>
            <a:pPr algn="ctr"/>
            <a:r>
              <a:rPr lang="en-GB" b="1" dirty="0">
                <a:latin typeface="CCW Cursive Writing 6" panose="03050602040000000000" pitchFamily="66" charset="0"/>
              </a:rPr>
              <a:t>Autumn 2 2024 </a:t>
            </a:r>
          </a:p>
        </p:txBody>
      </p:sp>
      <p:sp>
        <p:nvSpPr>
          <p:cNvPr id="6" name="TextBox 5"/>
          <p:cNvSpPr txBox="1"/>
          <p:nvPr/>
        </p:nvSpPr>
        <p:spPr>
          <a:xfrm>
            <a:off x="112739" y="174103"/>
            <a:ext cx="3947337" cy="2893100"/>
          </a:xfrm>
          <a:prstGeom prst="rect">
            <a:avLst/>
          </a:prstGeom>
          <a:noFill/>
          <a:ln>
            <a:noFill/>
          </a:ln>
        </p:spPr>
        <p:txBody>
          <a:bodyPr wrap="square" rtlCol="0">
            <a:spAutoFit/>
          </a:bodyPr>
          <a:lstStyle/>
          <a:p>
            <a:pPr algn="ctr"/>
            <a:r>
              <a:rPr lang="en-GB" sz="1400" u="sng" dirty="0">
                <a:latin typeface="Comic Sans MS" panose="030F0702030302020204" pitchFamily="66" charset="0"/>
              </a:rPr>
              <a:t>English</a:t>
            </a:r>
            <a:endParaRPr lang="en-GB" sz="1300" u="sng" dirty="0">
              <a:latin typeface="Comic Sans MS" panose="030F0702030302020204" pitchFamily="66" charset="0"/>
            </a:endParaRPr>
          </a:p>
          <a:p>
            <a:r>
              <a:rPr lang="en-GB" sz="1200" dirty="0">
                <a:latin typeface="Comic Sans MS" panose="030F0702030302020204" pitchFamily="66" charset="0"/>
              </a:rPr>
              <a:t>In English we will be reading ‘The Boy at the Back of the </a:t>
            </a:r>
            <a:r>
              <a:rPr lang="en-GB" sz="1200" dirty="0" err="1">
                <a:latin typeface="Comic Sans MS" panose="030F0702030302020204" pitchFamily="66" charset="0"/>
              </a:rPr>
              <a:t>Class’</a:t>
            </a:r>
            <a:r>
              <a:rPr lang="en-GB" sz="1200" dirty="0">
                <a:latin typeface="Comic Sans MS" panose="030F0702030302020204" pitchFamily="66" charset="0"/>
              </a:rPr>
              <a:t> by </a:t>
            </a:r>
            <a:r>
              <a:rPr lang="en-GB" sz="1200" dirty="0" err="1">
                <a:latin typeface="Comic Sans MS" panose="030F0702030302020204" pitchFamily="66" charset="0"/>
              </a:rPr>
              <a:t>Onjali</a:t>
            </a:r>
            <a:r>
              <a:rPr lang="en-GB" sz="1200" dirty="0">
                <a:latin typeface="Comic Sans MS" panose="030F0702030302020204" pitchFamily="66" charset="0"/>
              </a:rPr>
              <a:t> Q Rauf. We will explore a range of writing techniques including a character description and letter writing. We will explore the features of each text type and then apply these in our independent writing.</a:t>
            </a:r>
          </a:p>
          <a:p>
            <a:r>
              <a:rPr lang="en-GB" sz="1200" dirty="0">
                <a:latin typeface="Comic Sans MS" panose="030F0702030302020204" pitchFamily="66" charset="0"/>
              </a:rPr>
              <a:t>We will develop our knowledge of Year 4 spelling, grammar and punctuation through our English lessons and Quick SPAG. We will be expected to use these independently in our writing</a:t>
            </a:r>
          </a:p>
          <a:p>
            <a:r>
              <a:rPr lang="en-GB" sz="1200" dirty="0">
                <a:latin typeface="Comic Sans MS" panose="030F0702030302020204" pitchFamily="66" charset="0"/>
              </a:rPr>
              <a:t>Spelling rules will be taught weekly. </a:t>
            </a:r>
          </a:p>
          <a:p>
            <a:r>
              <a:rPr lang="en-GB" sz="1200" dirty="0">
                <a:latin typeface="Comic Sans MS" panose="030F0702030302020204" pitchFamily="66" charset="0"/>
              </a:rPr>
              <a:t>During all lessons, we will continue to focus on a high standard of presentation, including joined handwriting</a:t>
            </a:r>
            <a:endParaRPr lang="en-GB" sz="1200" dirty="0">
              <a:solidFill>
                <a:schemeClr val="bg1"/>
              </a:solidFill>
              <a:latin typeface="Comic Sans MS" panose="030F0702030302020204" pitchFamily="66" charset="0"/>
            </a:endParaRPr>
          </a:p>
        </p:txBody>
      </p:sp>
      <p:sp>
        <p:nvSpPr>
          <p:cNvPr id="7" name="TextBox 6"/>
          <p:cNvSpPr txBox="1"/>
          <p:nvPr/>
        </p:nvSpPr>
        <p:spPr>
          <a:xfrm>
            <a:off x="4161886" y="3552597"/>
            <a:ext cx="4039088" cy="1323439"/>
          </a:xfrm>
          <a:prstGeom prst="rect">
            <a:avLst/>
          </a:prstGeom>
          <a:noFill/>
        </p:spPr>
        <p:txBody>
          <a:bodyPr wrap="square" rtlCol="0">
            <a:spAutoFit/>
          </a:bodyPr>
          <a:lstStyle/>
          <a:p>
            <a:pPr algn="ctr"/>
            <a:r>
              <a:rPr lang="en-GB" sz="1300" dirty="0">
                <a:solidFill>
                  <a:srgbClr val="6C320A"/>
                </a:solidFill>
                <a:latin typeface="Comic Sans MS" panose="030F0702030302020204" pitchFamily="66" charset="0"/>
              </a:rPr>
              <a:t>      </a:t>
            </a:r>
          </a:p>
          <a:p>
            <a:pPr algn="ctr"/>
            <a:r>
              <a:rPr lang="en-GB" sz="1400" u="sng" dirty="0">
                <a:latin typeface="Comic Sans MS" panose="030F0702030302020204" pitchFamily="66" charset="0"/>
              </a:rPr>
              <a:t>Learning Outcome</a:t>
            </a:r>
          </a:p>
          <a:p>
            <a:pPr algn="ctr"/>
            <a:endParaRPr lang="en-GB" sz="1400" u="sng" dirty="0">
              <a:latin typeface="Comic Sans MS" panose="030F0702030302020204" pitchFamily="66" charset="0"/>
            </a:endParaRPr>
          </a:p>
          <a:p>
            <a:pPr algn="ctr"/>
            <a:r>
              <a:rPr lang="en-GB" sz="1300" dirty="0">
                <a:latin typeface="Comic Sans MS" panose="030F0702030302020204" pitchFamily="66" charset="0"/>
              </a:rPr>
              <a:t>After this unit of RE learning, children will produce a report to demonstrate all that they have learnt.</a:t>
            </a:r>
          </a:p>
        </p:txBody>
      </p:sp>
      <p:sp>
        <p:nvSpPr>
          <p:cNvPr id="9" name="TextBox 8"/>
          <p:cNvSpPr txBox="1"/>
          <p:nvPr/>
        </p:nvSpPr>
        <p:spPr>
          <a:xfrm>
            <a:off x="8452158" y="95440"/>
            <a:ext cx="3571487" cy="2523768"/>
          </a:xfrm>
          <a:prstGeom prst="rect">
            <a:avLst/>
          </a:prstGeom>
          <a:noFill/>
          <a:ln w="57150">
            <a:noFill/>
          </a:ln>
        </p:spPr>
        <p:txBody>
          <a:bodyPr wrap="square" rtlCol="0">
            <a:spAutoFit/>
          </a:bodyPr>
          <a:lstStyle/>
          <a:p>
            <a:pPr algn="ctr"/>
            <a:r>
              <a:rPr lang="en-GB" sz="1400" u="sng" dirty="0">
                <a:latin typeface="Comic Sans MS" panose="030F0702030302020204" pitchFamily="66" charset="0"/>
              </a:rPr>
              <a:t>Maths</a:t>
            </a:r>
            <a:endParaRPr lang="en-GB" sz="1400" dirty="0"/>
          </a:p>
          <a:p>
            <a:r>
              <a:rPr lang="en-GB" sz="1200" dirty="0">
                <a:latin typeface="Comic Sans MS" panose="030F0702030302020204" pitchFamily="66" charset="0"/>
              </a:rPr>
              <a:t>In </a:t>
            </a:r>
            <a:r>
              <a:rPr lang="en-GB" sz="1200" b="1" dirty="0">
                <a:latin typeface="Comic Sans MS" panose="030F0702030302020204" pitchFamily="66" charset="0"/>
              </a:rPr>
              <a:t>Year 4 </a:t>
            </a:r>
            <a:r>
              <a:rPr lang="en-GB" sz="1200" dirty="0">
                <a:latin typeface="Comic Sans MS" panose="030F0702030302020204" pitchFamily="66" charset="0"/>
              </a:rPr>
              <a:t>this term we will continue to  consolidate our previous maths learning every week. New learning will consist of area and multiplication and division. Please continue to support your child to practise their recall of all times tables up to 12 x 12. We will be using TT </a:t>
            </a:r>
            <a:r>
              <a:rPr lang="en-GB" sz="1200" dirty="0" err="1">
                <a:latin typeface="Comic Sans MS" panose="030F0702030302020204" pitchFamily="66" charset="0"/>
              </a:rPr>
              <a:t>Rockstars</a:t>
            </a:r>
            <a:r>
              <a:rPr lang="en-GB" sz="1200" dirty="0">
                <a:latin typeface="Comic Sans MS" panose="030F0702030302020204" pitchFamily="66" charset="0"/>
              </a:rPr>
              <a:t> and Maths Shed to aid this. Your child will be working through a personal plan of times tables which they need to learn. The ability to recall these facts more confidently will support your child in the statutory Multiplication Tables Check in June. </a:t>
            </a:r>
            <a:endParaRPr lang="en-GB" sz="1200" dirty="0">
              <a:solidFill>
                <a:schemeClr val="accent6">
                  <a:lumMod val="75000"/>
                </a:schemeClr>
              </a:solidFill>
              <a:latin typeface="Comic Sans MS" panose="030F0702030302020204" pitchFamily="66" charset="0"/>
            </a:endParaRPr>
          </a:p>
        </p:txBody>
      </p:sp>
      <p:sp>
        <p:nvSpPr>
          <p:cNvPr id="2" name="Rectangle 1"/>
          <p:cNvSpPr/>
          <p:nvPr/>
        </p:nvSpPr>
        <p:spPr>
          <a:xfrm>
            <a:off x="112739" y="51006"/>
            <a:ext cx="3944536" cy="3229921"/>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423684" y="69668"/>
            <a:ext cx="3631902" cy="2734206"/>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12739" y="3376592"/>
            <a:ext cx="3955547" cy="1286096"/>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215596" y="5083488"/>
            <a:ext cx="4026926" cy="1711810"/>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12739" y="4784480"/>
            <a:ext cx="3909102" cy="2010807"/>
          </a:xfrm>
          <a:prstGeom prst="rect">
            <a:avLst/>
          </a:prstGeom>
          <a:noFill/>
          <a:ln>
            <a:noFill/>
          </a:ln>
        </p:spPr>
        <p:txBody>
          <a:bodyPr wrap="square" rtlCol="0">
            <a:spAutoFit/>
          </a:bodyPr>
          <a:lstStyle/>
          <a:p>
            <a:pPr algn="ctr"/>
            <a:r>
              <a:rPr lang="en-GB" sz="1200" dirty="0">
                <a:latin typeface="Comic Sans MS" panose="030F0702030302020204" pitchFamily="66" charset="0"/>
              </a:rPr>
              <a:t>      </a:t>
            </a:r>
            <a:r>
              <a:rPr lang="en-GB" sz="1400" u="sng">
                <a:latin typeface="Comic Sans MS" panose="030F0702030302020204" pitchFamily="66" charset="0"/>
              </a:rPr>
              <a:t>Wider Curriculum</a:t>
            </a:r>
            <a:endParaRPr lang="en-GB" sz="1400" u="sng" dirty="0">
              <a:latin typeface="Comic Sans MS" panose="030F0702030302020204" pitchFamily="66" charset="0"/>
            </a:endParaRPr>
          </a:p>
          <a:p>
            <a:pPr>
              <a:spcAft>
                <a:spcPts val="800"/>
              </a:spcAft>
            </a:pPr>
            <a:r>
              <a:rPr lang="en-GB" sz="1200" dirty="0">
                <a:latin typeface="Comic Sans MS" panose="030F0702030302020204" pitchFamily="66" charset="0"/>
              </a:rPr>
              <a:t>ICT – Digital Literacy and Information Technology (E-safety and Garage Band)</a:t>
            </a:r>
          </a:p>
          <a:p>
            <a:pPr>
              <a:spcAft>
                <a:spcPts val="800"/>
              </a:spcAft>
            </a:pPr>
            <a:r>
              <a:rPr lang="en-GB" sz="1200" dirty="0">
                <a:latin typeface="Comic Sans MS" panose="030F0702030302020204" pitchFamily="66" charset="0"/>
              </a:rPr>
              <a:t>PSHE – Celebrating Differences</a:t>
            </a:r>
          </a:p>
          <a:p>
            <a:pPr>
              <a:spcAft>
                <a:spcPts val="800"/>
              </a:spcAft>
            </a:pPr>
            <a:r>
              <a:rPr lang="en-GB" sz="1200" dirty="0">
                <a:latin typeface="Comic Sans MS" panose="030F0702030302020204" pitchFamily="66" charset="0"/>
              </a:rPr>
              <a:t>Music – Learning to play the violin</a:t>
            </a:r>
          </a:p>
          <a:p>
            <a:pPr>
              <a:spcAft>
                <a:spcPts val="800"/>
              </a:spcAft>
            </a:pPr>
            <a:r>
              <a:rPr lang="en-GB" sz="1200" dirty="0">
                <a:latin typeface="Comic Sans MS" panose="030F0702030302020204" pitchFamily="66" charset="0"/>
              </a:rPr>
              <a:t>PE – Indoor Athletics and Netball with Body Management</a:t>
            </a:r>
          </a:p>
          <a:p>
            <a:pPr>
              <a:spcAft>
                <a:spcPts val="800"/>
              </a:spcAft>
            </a:pPr>
            <a:r>
              <a:rPr lang="en-GB" sz="1200" dirty="0">
                <a:latin typeface="Comic Sans MS" panose="030F0702030302020204" pitchFamily="66" charset="0"/>
              </a:rPr>
              <a:t>DT – Levers and linkages</a:t>
            </a:r>
          </a:p>
        </p:txBody>
      </p:sp>
      <p:sp>
        <p:nvSpPr>
          <p:cNvPr id="16" name="Rectangle 15"/>
          <p:cNvSpPr/>
          <p:nvPr/>
        </p:nvSpPr>
        <p:spPr>
          <a:xfrm>
            <a:off x="113021" y="4758353"/>
            <a:ext cx="3947268" cy="2038027"/>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31746" y="3370026"/>
            <a:ext cx="3954003" cy="1292662"/>
          </a:xfrm>
          <a:prstGeom prst="rect">
            <a:avLst/>
          </a:prstGeom>
          <a:ln>
            <a:noFill/>
          </a:ln>
        </p:spPr>
        <p:txBody>
          <a:bodyPr wrap="square">
            <a:spAutoFit/>
          </a:bodyPr>
          <a:lstStyle/>
          <a:p>
            <a:pPr algn="ctr"/>
            <a:r>
              <a:rPr lang="en-GB" sz="1200" u="sng" dirty="0">
                <a:latin typeface="Comic Sans MS" panose="030F0702030302020204" pitchFamily="66" charset="0"/>
              </a:rPr>
              <a:t>Our PE Days</a:t>
            </a:r>
            <a:endParaRPr lang="en-GB" sz="1200" dirty="0"/>
          </a:p>
          <a:p>
            <a:r>
              <a:rPr lang="en-GB" sz="1100" dirty="0">
                <a:latin typeface="Comic Sans MS" panose="030F0702030302020204" pitchFamily="66" charset="0"/>
              </a:rPr>
              <a:t>Our PE morning is every </a:t>
            </a:r>
            <a:r>
              <a:rPr lang="en-GB" sz="1100" b="1" dirty="0">
                <a:latin typeface="Comic Sans MS" panose="030F0702030302020204" pitchFamily="66" charset="0"/>
              </a:rPr>
              <a:t>Wednesday</a:t>
            </a:r>
            <a:r>
              <a:rPr lang="en-GB" sz="1100" dirty="0">
                <a:latin typeface="Comic Sans MS" panose="030F0702030302020204" pitchFamily="66" charset="0"/>
              </a:rPr>
              <a:t>. Please ensure that children have correct full outdoor and indoor PE kit in school all week. Long hair should be tied back and </a:t>
            </a:r>
            <a:r>
              <a:rPr lang="en-GB" sz="1100" b="1" dirty="0">
                <a:latin typeface="Comic Sans MS" panose="030F0702030302020204" pitchFamily="66" charset="0"/>
              </a:rPr>
              <a:t>earrings removed </a:t>
            </a:r>
            <a:r>
              <a:rPr lang="en-GB" sz="1100" dirty="0">
                <a:latin typeface="Comic Sans MS" panose="030F0702030302020204" pitchFamily="66" charset="0"/>
              </a:rPr>
              <a:t>as outlined in the school’s uniform policy on our website. Plasters over earrings are not permitted for health and safety reasons.</a:t>
            </a:r>
          </a:p>
        </p:txBody>
      </p:sp>
      <p:sp>
        <p:nvSpPr>
          <p:cNvPr id="18" name="Rectangle 17"/>
          <p:cNvSpPr/>
          <p:nvPr/>
        </p:nvSpPr>
        <p:spPr>
          <a:xfrm>
            <a:off x="8424718" y="4420486"/>
            <a:ext cx="3630868" cy="2333764"/>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481099" y="4433879"/>
            <a:ext cx="3471068" cy="2323713"/>
          </a:xfrm>
          <a:prstGeom prst="rect">
            <a:avLst/>
          </a:prstGeom>
          <a:ln>
            <a:noFill/>
          </a:ln>
        </p:spPr>
        <p:txBody>
          <a:bodyPr wrap="square">
            <a:spAutoFit/>
          </a:bodyPr>
          <a:lstStyle/>
          <a:p>
            <a:pPr algn="ctr"/>
            <a:r>
              <a:rPr lang="en-GB" sz="1300" u="sng" dirty="0">
                <a:latin typeface="Comic Sans MS" panose="030F0702030302020204" pitchFamily="66" charset="0"/>
              </a:rPr>
              <a:t>Reading</a:t>
            </a:r>
          </a:p>
          <a:p>
            <a:pPr>
              <a:tabLst>
                <a:tab pos="177800" algn="l"/>
              </a:tabLst>
            </a:pPr>
            <a:r>
              <a:rPr lang="en-GB" sz="1200" dirty="0">
                <a:latin typeface="Comic Sans MS" panose="030F0702030302020204" pitchFamily="66" charset="0"/>
              </a:rPr>
              <a:t>Please continue to share the love of books with your child. Encourage them to read/share books at least 5 times per week. This should be recorded on one page per week of the Reading Record with a comment and appropriate details.  Reads will be counted </a:t>
            </a:r>
            <a:r>
              <a:rPr lang="en-GB" sz="1200" b="1" dirty="0">
                <a:latin typeface="Comic Sans MS" panose="030F0702030302020204" pitchFamily="66" charset="0"/>
              </a:rPr>
              <a:t>every Monday</a:t>
            </a:r>
            <a:r>
              <a:rPr lang="en-GB" sz="1200" dirty="0">
                <a:latin typeface="Comic Sans MS" panose="030F0702030302020204" pitchFamily="66" charset="0"/>
              </a:rPr>
              <a:t>.</a:t>
            </a:r>
          </a:p>
          <a:p>
            <a:r>
              <a:rPr lang="en-GB" sz="1200" dirty="0">
                <a:latin typeface="Comic Sans MS" panose="030F0702030302020204" pitchFamily="66" charset="0"/>
              </a:rPr>
              <a:t>Reading should be a delightful experience, and we encourage you to revisit and re-read favourite books and stories. </a:t>
            </a:r>
          </a:p>
          <a:p>
            <a:r>
              <a:rPr lang="en-GB" sz="1200" dirty="0">
                <a:latin typeface="Comic Sans MS" panose="030F0702030302020204" pitchFamily="66" charset="0"/>
              </a:rPr>
              <a:t>Happy readers become confident readers.</a:t>
            </a:r>
          </a:p>
        </p:txBody>
      </p:sp>
      <p:sp>
        <p:nvSpPr>
          <p:cNvPr id="17" name="Rectangle 16"/>
          <p:cNvSpPr/>
          <p:nvPr/>
        </p:nvSpPr>
        <p:spPr>
          <a:xfrm>
            <a:off x="4186522" y="5083239"/>
            <a:ext cx="4107709" cy="1877437"/>
          </a:xfrm>
          <a:prstGeom prst="rect">
            <a:avLst/>
          </a:prstGeom>
        </p:spPr>
        <p:txBody>
          <a:bodyPr wrap="square">
            <a:spAutoFit/>
          </a:bodyPr>
          <a:lstStyle/>
          <a:p>
            <a:pPr algn="ctr"/>
            <a:r>
              <a:rPr lang="en-GB" sz="1400" u="sng" dirty="0">
                <a:latin typeface="Comic Sans MS" panose="030F0702030302020204" pitchFamily="66" charset="0"/>
              </a:rPr>
              <a:t>Homework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Each week the children will be set homework on a </a:t>
            </a:r>
            <a:r>
              <a:rPr kumimoji="0" lang="en-GB" sz="11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Friday to be submitted by the following Thursday</a:t>
            </a:r>
            <a:r>
              <a:rPr kumimoji="0" lang="en-GB" sz="11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Homework is a choice menu that we hope allows flexibility for all parents and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Please send home learning in whenever it is finished and /or photographs or videos for us to share in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Please continue to share (on Dojo) anything you get up to outside of school that you would like to share.</a:t>
            </a:r>
          </a:p>
          <a:p>
            <a:pPr algn="ctr"/>
            <a:endParaRPr lang="en-GB" sz="1400" u="sng" dirty="0">
              <a:latin typeface="Comic Sans MS" panose="030F0702030302020204" pitchFamily="66" charset="0"/>
            </a:endParaRPr>
          </a:p>
        </p:txBody>
      </p:sp>
      <p:sp>
        <p:nvSpPr>
          <p:cNvPr id="21" name="Rectangle 20"/>
          <p:cNvSpPr/>
          <p:nvPr/>
        </p:nvSpPr>
        <p:spPr>
          <a:xfrm>
            <a:off x="4230429" y="3715041"/>
            <a:ext cx="4026926" cy="1258853"/>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166373" y="74908"/>
            <a:ext cx="4151891" cy="2347793"/>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8422221" y="2920650"/>
            <a:ext cx="3631359" cy="1413606"/>
          </a:xfrm>
          <a:prstGeom prst="rect">
            <a:avLst/>
          </a:pr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459329" y="2897810"/>
            <a:ext cx="3564316" cy="1231106"/>
          </a:xfrm>
          <a:prstGeom prst="rect">
            <a:avLst/>
          </a:prstGeom>
        </p:spPr>
        <p:txBody>
          <a:bodyPr wrap="square">
            <a:spAutoFit/>
          </a:bodyPr>
          <a:lstStyle/>
          <a:p>
            <a:pPr algn="ctr"/>
            <a:r>
              <a:rPr lang="en-GB" sz="1400" u="sng" dirty="0">
                <a:latin typeface="Comic Sans MS" panose="030F0702030302020204" pitchFamily="66" charset="0"/>
              </a:rPr>
              <a:t>Science</a:t>
            </a:r>
          </a:p>
          <a:p>
            <a:r>
              <a:rPr lang="en-GB" sz="1200" dirty="0">
                <a:latin typeface="Comic Sans MS" panose="030F0702030302020204" pitchFamily="66" charset="0"/>
              </a:rPr>
              <a:t>This half term Year 4 will learn about ‘Solids, Liquids and Gases’ We will investigate their individual properties. As well as looking at evaporation and condensation. We will also find out about the water cycle.</a:t>
            </a:r>
            <a:endParaRPr lang="en-GB" sz="1200" dirty="0"/>
          </a:p>
        </p:txBody>
      </p:sp>
      <p:pic>
        <p:nvPicPr>
          <p:cNvPr id="26" name="Picture 25" descr="Middlethorpe Primary Academ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6266" y="2690823"/>
            <a:ext cx="810885" cy="763916"/>
          </a:xfrm>
          <a:prstGeom prst="rect">
            <a:avLst/>
          </a:prstGeom>
          <a:noFill/>
          <a:ln>
            <a:noFill/>
          </a:ln>
        </p:spPr>
      </p:pic>
      <p:pic>
        <p:nvPicPr>
          <p:cNvPr id="27" name="Picture 26" descr="Middlethorpe Primary Academ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3661" y="2712708"/>
            <a:ext cx="810885" cy="763916"/>
          </a:xfrm>
          <a:prstGeom prst="rect">
            <a:avLst/>
          </a:prstGeom>
          <a:noFill/>
          <a:ln>
            <a:noFill/>
          </a:ln>
        </p:spPr>
      </p:pic>
    </p:spTree>
    <p:extLst>
      <p:ext uri="{BB962C8B-B14F-4D97-AF65-F5344CB8AC3E}">
        <p14:creationId xmlns:p14="http://schemas.microsoft.com/office/powerpoint/2010/main" val="1909526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CE2A7EDF09AA4D8123CD991C4270FB" ma:contentTypeVersion="15" ma:contentTypeDescription="Create a new document." ma:contentTypeScope="" ma:versionID="daea3f94d4f766f0375910be9b2ba6fb">
  <xsd:schema xmlns:xsd="http://www.w3.org/2001/XMLSchema" xmlns:xs="http://www.w3.org/2001/XMLSchema" xmlns:p="http://schemas.microsoft.com/office/2006/metadata/properties" xmlns:ns2="fbfaf87b-7bdd-4c4f-a8f3-ec676afede73" xmlns:ns3="597c8b6c-d28d-4116-9221-2285f0b83890" targetNamespace="http://schemas.microsoft.com/office/2006/metadata/properties" ma:root="true" ma:fieldsID="b21c9591371f1f850aced41d961ed5ca" ns2:_="" ns3:_="">
    <xsd:import namespace="fbfaf87b-7bdd-4c4f-a8f3-ec676afede73"/>
    <xsd:import namespace="597c8b6c-d28d-4116-9221-2285f0b8389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f87b-7bdd-4c4f-a8f3-ec676afed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c8b6c-d28d-4116-9221-2285f0b8389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d1ace9-3a31-4726-8f57-0b105f78182c}" ma:internalName="TaxCatchAll" ma:showField="CatchAllData" ma:web="597c8b6c-d28d-4116-9221-2285f0b8389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faf87b-7bdd-4c4f-a8f3-ec676afede73">
      <Terms xmlns="http://schemas.microsoft.com/office/infopath/2007/PartnerControls"/>
    </lcf76f155ced4ddcb4097134ff3c332f>
    <TaxCatchAll xmlns="597c8b6c-d28d-4116-9221-2285f0b83890" xsi:nil="true"/>
  </documentManagement>
</p:properties>
</file>

<file path=customXml/itemProps1.xml><?xml version="1.0" encoding="utf-8"?>
<ds:datastoreItem xmlns:ds="http://schemas.openxmlformats.org/officeDocument/2006/customXml" ds:itemID="{06C335AF-EBBE-4D64-A9A8-CFF96B875B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f87b-7bdd-4c4f-a8f3-ec676afede73"/>
    <ds:schemaRef ds:uri="597c8b6c-d28d-4116-9221-2285f0b83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09933F-5777-41A6-B116-6C393BD4495B}">
  <ds:schemaRefs>
    <ds:schemaRef ds:uri="http://schemas.microsoft.com/sharepoint/v3/contenttype/forms"/>
  </ds:schemaRefs>
</ds:datastoreItem>
</file>

<file path=customXml/itemProps3.xml><?xml version="1.0" encoding="utf-8"?>
<ds:datastoreItem xmlns:ds="http://schemas.openxmlformats.org/officeDocument/2006/customXml" ds:itemID="{3447F7C0-8577-45AE-A392-13096218B96F}">
  <ds:schemaRef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597c8b6c-d28d-4116-9221-2285f0b83890"/>
    <ds:schemaRef ds:uri="fbfaf87b-7bdd-4c4f-a8f3-ec676afede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479</TotalTime>
  <Words>620</Words>
  <Application>Microsoft Office PowerPoint</Application>
  <PresentationFormat>Widescreen</PresentationFormat>
  <Paragraphs>35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CCW Cursive Writing 6</vt:lpstr>
      <vt:lpstr>Comic Sans MS</vt:lpstr>
      <vt:lpstr>Office Theme</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Booth, Rachel</dc:creator>
  <cp:lastModifiedBy>McCulloch, Nina</cp:lastModifiedBy>
  <cp:revision>51</cp:revision>
  <dcterms:created xsi:type="dcterms:W3CDTF">2020-03-31T10:05:01Z</dcterms:created>
  <dcterms:modified xsi:type="dcterms:W3CDTF">2024-10-27T20:43:16Z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0x01010056CE2A7EDF09AA4D8123CD991C4270FB</vt:lpwstr>
  </property>
  <property fmtid="{D5CDD505-2E9C-101B-9397-08002B2CF9AE}" pid="3" name="MediaServiceImageTags">
    <vt:lpwstr/>
  </property>
</Properties>
</file>