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86575"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A0A1C5C-C772-4DA8-8C9F-280179F5ECFD}" type="datetimeFigureOut">
              <a:rPr lang="en-GB" smtClean="0"/>
              <a:t>10/06/2022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1272641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A0A1C5C-C772-4DA8-8C9F-280179F5ECFD}" type="datetimeFigureOut">
              <a:rPr lang="en-GB" smtClean="0"/>
              <a:t>10/06/2022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2934618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A0A1C5C-C772-4DA8-8C9F-280179F5ECFD}" type="datetimeFigureOut">
              <a:rPr lang="en-GB" smtClean="0"/>
              <a:t>10/06/2022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415108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A0A1C5C-C772-4DA8-8C9F-280179F5ECFD}" type="datetimeFigureOut">
              <a:rPr lang="en-GB" smtClean="0"/>
              <a:t>10/06/2022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3546534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0A1C5C-C772-4DA8-8C9F-280179F5ECFD}" type="datetimeFigureOut">
              <a:rPr lang="en-GB" smtClean="0"/>
              <a:t>10/06/2022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1954022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A0A1C5C-C772-4DA8-8C9F-280179F5ECFD}" type="datetimeFigureOut">
              <a:rPr lang="en-GB" smtClean="0"/>
              <a:t>10/06/2022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3243261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A0A1C5C-C772-4DA8-8C9F-280179F5ECFD}" type="datetimeFigureOut">
              <a:rPr lang="en-GB" smtClean="0"/>
              <a:t>10/06/2022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3387564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A0A1C5C-C772-4DA8-8C9F-280179F5ECFD}" type="datetimeFigureOut">
              <a:rPr lang="en-GB" smtClean="0"/>
              <a:t>10/06/2022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186680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0A1C5C-C772-4DA8-8C9F-280179F5ECFD}" type="datetimeFigureOut">
              <a:rPr lang="en-GB" smtClean="0"/>
              <a:t>10/06/2022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3063771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0A1C5C-C772-4DA8-8C9F-280179F5ECFD}" type="datetimeFigureOut">
              <a:rPr lang="en-GB" smtClean="0"/>
              <a:t>10/06/2022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1396326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0A1C5C-C772-4DA8-8C9F-280179F5ECFD}" type="datetimeFigureOut">
              <a:rPr lang="en-GB" smtClean="0"/>
              <a:t>10/06/2022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528CDF-34B0-476D-828F-40429942BC2E}" type="slidenum">
              <a:rPr lang="en-GB" smtClean="0"/>
              <a:t>‹#›</a:t>
            </a:fld>
            <a:endParaRPr lang="en-GB"/>
          </a:p>
        </p:txBody>
      </p:sp>
    </p:spTree>
    <p:extLst>
      <p:ext uri="{BB962C8B-B14F-4D97-AF65-F5344CB8AC3E}">
        <p14:creationId xmlns:p14="http://schemas.microsoft.com/office/powerpoint/2010/main" val="3159219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0A1C5C-C772-4DA8-8C9F-280179F5ECFD}" type="datetimeFigureOut">
              <a:rPr lang="en-GB" smtClean="0"/>
              <a:t>10/06/2022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528CDF-34B0-476D-828F-40429942BC2E}" type="slidenum">
              <a:rPr lang="en-GB" smtClean="0"/>
              <a:t>‹#›</a:t>
            </a:fld>
            <a:endParaRPr lang="en-GB"/>
          </a:p>
        </p:txBody>
      </p:sp>
    </p:spTree>
    <p:extLst>
      <p:ext uri="{BB962C8B-B14F-4D97-AF65-F5344CB8AC3E}">
        <p14:creationId xmlns:p14="http://schemas.microsoft.com/office/powerpoint/2010/main" val="480465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005" y="178617"/>
            <a:ext cx="11712633" cy="789564"/>
          </a:xfrm>
        </p:spPr>
        <p:txBody>
          <a:bodyPr>
            <a:normAutofit fontScale="90000"/>
          </a:bodyPr>
          <a:lstStyle/>
          <a:p>
            <a:r>
              <a:rPr lang="en-GB" sz="7300" b="1" dirty="0">
                <a:solidFill>
                  <a:schemeClr val="accent1">
                    <a:lumMod val="50000"/>
                  </a:schemeClr>
                </a:solidFill>
              </a:rPr>
              <a:t>COMPUTING</a:t>
            </a:r>
            <a:r>
              <a:rPr lang="en-GB" dirty="0">
                <a:solidFill>
                  <a:schemeClr val="accent1">
                    <a:lumMod val="50000"/>
                  </a:schemeClr>
                </a:solidFill>
              </a:rPr>
              <a:t> </a:t>
            </a:r>
            <a:r>
              <a:rPr lang="en-GB" sz="4900">
                <a:solidFill>
                  <a:schemeClr val="accent1">
                    <a:lumMod val="50000"/>
                  </a:schemeClr>
                </a:solidFill>
              </a:rPr>
              <a:t>AT MIDDLETHORPE</a:t>
            </a:r>
            <a:endParaRPr lang="en-GB" sz="4900" dirty="0">
              <a:solidFill>
                <a:schemeClr val="accent1">
                  <a:lumMod val="50000"/>
                </a:schemeClr>
              </a:solidFill>
            </a:endParaRPr>
          </a:p>
        </p:txBody>
      </p:sp>
      <p:sp>
        <p:nvSpPr>
          <p:cNvPr id="6" name="TextBox 5"/>
          <p:cNvSpPr txBox="1"/>
          <p:nvPr/>
        </p:nvSpPr>
        <p:spPr>
          <a:xfrm>
            <a:off x="155575" y="968181"/>
            <a:ext cx="3002242" cy="2723823"/>
          </a:xfrm>
          <a:prstGeom prst="rect">
            <a:avLst/>
          </a:prstGeom>
          <a:solidFill>
            <a:schemeClr val="accent1">
              <a:lumMod val="50000"/>
            </a:schemeClr>
          </a:solidFill>
          <a:ln>
            <a:solidFill>
              <a:srgbClr val="92D050"/>
            </a:solidFill>
          </a:ln>
        </p:spPr>
        <p:txBody>
          <a:bodyPr wrap="square" rtlCol="0">
            <a:spAutoFit/>
          </a:bodyPr>
          <a:lstStyle/>
          <a:p>
            <a:r>
              <a:rPr lang="en-GB" sz="1900" dirty="0">
                <a:solidFill>
                  <a:schemeClr val="bg1"/>
                </a:solidFill>
              </a:rPr>
              <a:t>Our computing curriculum</a:t>
            </a:r>
          </a:p>
          <a:p>
            <a:r>
              <a:rPr lang="en-GB" sz="1900" dirty="0">
                <a:solidFill>
                  <a:schemeClr val="bg1"/>
                </a:solidFill>
              </a:rPr>
              <a:t> aims to offer a high quality curriculum which will inspire children and develop the necessary knowledge needed to become digitally literate and thrive in an increasingly changing and fast-paced world.</a:t>
            </a:r>
          </a:p>
        </p:txBody>
      </p:sp>
      <p:sp>
        <p:nvSpPr>
          <p:cNvPr id="7" name="TextBox 6"/>
          <p:cNvSpPr txBox="1"/>
          <p:nvPr/>
        </p:nvSpPr>
        <p:spPr>
          <a:xfrm>
            <a:off x="3236981" y="983571"/>
            <a:ext cx="3159006" cy="2769989"/>
          </a:xfrm>
          <a:prstGeom prst="rect">
            <a:avLst/>
          </a:prstGeom>
          <a:noFill/>
          <a:ln w="25400">
            <a:solidFill>
              <a:schemeClr val="accent1">
                <a:lumMod val="50000"/>
              </a:schemeClr>
            </a:solidFill>
            <a:prstDash val="sysDash"/>
          </a:ln>
        </p:spPr>
        <p:txBody>
          <a:bodyPr wrap="square" rtlCol="0">
            <a:spAutoFit/>
          </a:bodyPr>
          <a:lstStyle/>
          <a:p>
            <a:pPr algn="ctr"/>
            <a:r>
              <a:rPr lang="en-GB" sz="1400" b="1" dirty="0"/>
              <a:t>Big Ideas</a:t>
            </a:r>
          </a:p>
          <a:p>
            <a:pPr algn="ctr"/>
            <a:endParaRPr lang="en-GB" sz="1400" b="1" dirty="0"/>
          </a:p>
          <a:p>
            <a:r>
              <a:rPr lang="en-GB" sz="1200" b="1" dirty="0"/>
              <a:t>Digital literacy </a:t>
            </a:r>
            <a:r>
              <a:rPr lang="en-GB" sz="1200" dirty="0"/>
              <a:t>(communication methods, research and reports, problem solving, typing, editing, formatting)</a:t>
            </a:r>
          </a:p>
          <a:p>
            <a:r>
              <a:rPr lang="en-GB" sz="1200" b="1" dirty="0"/>
              <a:t>Identity</a:t>
            </a:r>
            <a:r>
              <a:rPr lang="en-GB" sz="1200" dirty="0"/>
              <a:t> (Identifying risks and consequences online, effect passwords and systems, understanding of social media, positive and negative impacts of digital technology).</a:t>
            </a:r>
          </a:p>
          <a:p>
            <a:r>
              <a:rPr lang="en-GB" sz="1200" b="1" dirty="0"/>
              <a:t>Real World Links </a:t>
            </a:r>
            <a:r>
              <a:rPr lang="en-GB" sz="1200" dirty="0"/>
              <a:t>Real life applications of software and hardware, computer science, developing essential knowledge and know the benefits and limitations of information communication technology</a:t>
            </a:r>
            <a:r>
              <a:rPr lang="en-GB" sz="1400" dirty="0"/>
              <a:t>.</a:t>
            </a:r>
            <a:endParaRPr lang="en-GB" sz="1400" b="1" dirty="0"/>
          </a:p>
        </p:txBody>
      </p:sp>
      <p:sp>
        <p:nvSpPr>
          <p:cNvPr id="10" name="TextBox 9"/>
          <p:cNvSpPr txBox="1"/>
          <p:nvPr/>
        </p:nvSpPr>
        <p:spPr>
          <a:xfrm>
            <a:off x="6451501" y="983571"/>
            <a:ext cx="5513713" cy="3062377"/>
          </a:xfrm>
          <a:prstGeom prst="rect">
            <a:avLst/>
          </a:prstGeom>
          <a:noFill/>
          <a:ln w="25400">
            <a:solidFill>
              <a:schemeClr val="accent1">
                <a:lumMod val="50000"/>
              </a:schemeClr>
            </a:solidFill>
            <a:prstDash val="sysDash"/>
          </a:ln>
        </p:spPr>
        <p:txBody>
          <a:bodyPr wrap="square" rtlCol="0">
            <a:spAutoFit/>
          </a:bodyPr>
          <a:lstStyle/>
          <a:p>
            <a:pPr algn="ctr"/>
            <a:r>
              <a:rPr lang="en-GB" b="1" dirty="0"/>
              <a:t>Content and Sequencing</a:t>
            </a:r>
          </a:p>
          <a:p>
            <a:pPr algn="ctr"/>
            <a:endParaRPr lang="en-GB" sz="1200" b="1" dirty="0"/>
          </a:p>
          <a:p>
            <a:pPr algn="ctr"/>
            <a:endParaRPr lang="en-GB" sz="300" b="1" dirty="0"/>
          </a:p>
          <a:p>
            <a:pPr marL="285750" indent="-285750">
              <a:buFont typeface="Arial" panose="020B0604020202020204" pitchFamily="34" charset="0"/>
              <a:buChar char="•"/>
            </a:pPr>
            <a:r>
              <a:rPr lang="en-GB" sz="1000" dirty="0"/>
              <a:t> Sequenced units that are structured so that they are revisited and further developed across the curriculum from EYFS to Year 6. Our curriculum contains content of the National curriculum and knowledge development that is relevant for today’s world</a:t>
            </a:r>
          </a:p>
          <a:p>
            <a:r>
              <a:rPr lang="en-GB" sz="1000" b="1" dirty="0"/>
              <a:t>Computing in EYFS</a:t>
            </a:r>
          </a:p>
          <a:p>
            <a:pPr marL="171450" indent="-171450">
              <a:buFont typeface="Arial" panose="020B0604020202020204" pitchFamily="34" charset="0"/>
              <a:buChar char="•"/>
            </a:pPr>
            <a:r>
              <a:rPr lang="en-GB" sz="1000" dirty="0"/>
              <a:t>Fundamentals of digital literacy, computer science and information technology</a:t>
            </a:r>
          </a:p>
          <a:p>
            <a:r>
              <a:rPr lang="en-GB" sz="1000" b="1" dirty="0"/>
              <a:t>Computing in KS1</a:t>
            </a:r>
          </a:p>
          <a:p>
            <a:pPr marL="171450" indent="-171450">
              <a:buFont typeface="Arial" panose="020B0604020202020204" pitchFamily="34" charset="0"/>
              <a:buChar char="•"/>
            </a:pPr>
            <a:r>
              <a:rPr lang="en-GB" sz="1000" dirty="0"/>
              <a:t>Units include typing skills, coding, online safety, photo editing and data handing</a:t>
            </a:r>
          </a:p>
          <a:p>
            <a:pPr marL="171450" indent="-171450">
              <a:buFont typeface="Arial" panose="020B0604020202020204" pitchFamily="34" charset="0"/>
              <a:buChar char="•"/>
            </a:pPr>
            <a:r>
              <a:rPr lang="en-GB" sz="1000" dirty="0"/>
              <a:t>Units are taught in a sequential manner, building on previously taught knowledge and understanding, via the use of a range of technologies.</a:t>
            </a:r>
          </a:p>
          <a:p>
            <a:pPr marL="171450" indent="-171450">
              <a:buFont typeface="Arial" panose="020B0604020202020204" pitchFamily="34" charset="0"/>
              <a:buChar char="•"/>
            </a:pPr>
            <a:r>
              <a:rPr lang="en-GB" sz="1000" dirty="0"/>
              <a:t>All units focus on developing and revisiting knowledge and understanding of prior learning. </a:t>
            </a:r>
          </a:p>
          <a:p>
            <a:r>
              <a:rPr lang="en-GB" sz="1000" b="1" dirty="0"/>
              <a:t>Computing in KS2</a:t>
            </a:r>
          </a:p>
          <a:p>
            <a:pPr marL="171450" indent="-171450">
              <a:buFont typeface="Arial" panose="020B0604020202020204" pitchFamily="34" charset="0"/>
              <a:buChar char="•"/>
            </a:pPr>
            <a:r>
              <a:rPr lang="en-GB" sz="1000" dirty="0"/>
              <a:t>Units include word processing, online safety, animation and drawing, presentations and data handing that are taught in a sequential manner, building on previous learning.</a:t>
            </a:r>
          </a:p>
          <a:p>
            <a:pPr marL="171450" indent="-171450">
              <a:buFont typeface="Arial" panose="020B0604020202020204" pitchFamily="34" charset="0"/>
              <a:buChar char="•"/>
            </a:pPr>
            <a:r>
              <a:rPr lang="en-GB" sz="1000" dirty="0"/>
              <a:t>Acquired knowledge is continued to be built upon as children move through KS2 building towards children being digitally ready for KS3.</a:t>
            </a:r>
          </a:p>
          <a:p>
            <a:pPr marL="171450" indent="-171450">
              <a:buFont typeface="Arial" panose="020B0604020202020204" pitchFamily="34" charset="0"/>
              <a:buChar char="•"/>
            </a:pPr>
            <a:r>
              <a:rPr lang="en-GB" sz="1000" dirty="0"/>
              <a:t>All units focus on developing and revisiting knowledge and understanding of prior learning.</a:t>
            </a:r>
          </a:p>
        </p:txBody>
      </p:sp>
      <p:sp>
        <p:nvSpPr>
          <p:cNvPr id="13" name="TextBox 12"/>
          <p:cNvSpPr txBox="1"/>
          <p:nvPr/>
        </p:nvSpPr>
        <p:spPr>
          <a:xfrm>
            <a:off x="266006" y="4002720"/>
            <a:ext cx="2891811" cy="2693045"/>
          </a:xfrm>
          <a:prstGeom prst="rect">
            <a:avLst/>
          </a:prstGeom>
          <a:noFill/>
          <a:ln w="25400">
            <a:solidFill>
              <a:schemeClr val="accent1">
                <a:lumMod val="50000"/>
              </a:schemeClr>
            </a:solidFill>
            <a:prstDash val="sysDash"/>
          </a:ln>
        </p:spPr>
        <p:txBody>
          <a:bodyPr wrap="square" rtlCol="0">
            <a:spAutoFit/>
          </a:bodyPr>
          <a:lstStyle/>
          <a:p>
            <a:pPr algn="ctr"/>
            <a:r>
              <a:rPr lang="en-GB" b="1" dirty="0"/>
              <a:t>Links with English and Maths</a:t>
            </a:r>
            <a:endParaRPr lang="en-GB" sz="800" b="1" dirty="0"/>
          </a:p>
          <a:p>
            <a:pPr algn="ctr"/>
            <a:endParaRPr lang="en-GB" sz="800" dirty="0"/>
          </a:p>
          <a:p>
            <a:pPr algn="ctr"/>
            <a:endParaRPr lang="en-GB" sz="800" dirty="0"/>
          </a:p>
          <a:p>
            <a:pPr marL="285750" indent="-285750">
              <a:buFont typeface="Arial" panose="020B0604020202020204" pitchFamily="34" charset="0"/>
              <a:buChar char="•"/>
            </a:pPr>
            <a:r>
              <a:rPr lang="en-GB" sz="1300" dirty="0"/>
              <a:t>Every lesson is a reading lesson</a:t>
            </a:r>
          </a:p>
          <a:p>
            <a:pPr marL="285750" indent="-285750">
              <a:buFont typeface="Arial" panose="020B0604020202020204" pitchFamily="34" charset="0"/>
              <a:buChar char="•"/>
            </a:pPr>
            <a:r>
              <a:rPr lang="en-GB" sz="1300" dirty="0"/>
              <a:t>High quality topics are chosen with links to the wider curriculum</a:t>
            </a:r>
          </a:p>
          <a:p>
            <a:pPr marL="285750" indent="-285750">
              <a:buFont typeface="Arial" panose="020B0604020202020204" pitchFamily="34" charset="0"/>
              <a:buChar char="•"/>
            </a:pPr>
            <a:r>
              <a:rPr lang="en-GB" sz="1300" dirty="0"/>
              <a:t>Expression of knowledge, investigations and opinions both orally, digitally and in written form</a:t>
            </a:r>
          </a:p>
          <a:p>
            <a:pPr marL="285750" indent="-285750">
              <a:buFont typeface="Arial" panose="020B0604020202020204" pitchFamily="34" charset="0"/>
              <a:buChar char="•"/>
            </a:pPr>
            <a:r>
              <a:rPr lang="en-GB" sz="1300" dirty="0"/>
              <a:t>Directional language, co-ordinates, statistics, a wide range of text types and styles are covered.</a:t>
            </a:r>
          </a:p>
        </p:txBody>
      </p:sp>
      <p:sp>
        <p:nvSpPr>
          <p:cNvPr id="14" name="TextBox 13"/>
          <p:cNvSpPr txBox="1"/>
          <p:nvPr/>
        </p:nvSpPr>
        <p:spPr>
          <a:xfrm>
            <a:off x="6464927" y="4002720"/>
            <a:ext cx="2837694" cy="2708434"/>
          </a:xfrm>
          <a:prstGeom prst="rect">
            <a:avLst/>
          </a:prstGeom>
          <a:noFill/>
          <a:ln w="25400">
            <a:solidFill>
              <a:schemeClr val="accent1">
                <a:lumMod val="50000"/>
              </a:schemeClr>
            </a:solidFill>
            <a:prstDash val="sysDash"/>
          </a:ln>
        </p:spPr>
        <p:txBody>
          <a:bodyPr wrap="square" rtlCol="0">
            <a:spAutoFit/>
          </a:bodyPr>
          <a:lstStyle/>
          <a:p>
            <a:pPr algn="ctr"/>
            <a:r>
              <a:rPr lang="en-GB" b="1" dirty="0"/>
              <a:t>Outcomes</a:t>
            </a:r>
          </a:p>
          <a:p>
            <a:pPr algn="ctr"/>
            <a:endParaRPr lang="en-GB" sz="1300" b="1" dirty="0"/>
          </a:p>
          <a:p>
            <a:pPr marL="285750" indent="-285750">
              <a:buFont typeface="Arial" panose="020B0604020202020204" pitchFamily="34" charset="0"/>
              <a:buChar char="•"/>
            </a:pPr>
            <a:r>
              <a:rPr lang="en-GB" sz="1200" dirty="0"/>
              <a:t>All units begin a learning outcome which children should be able to demonstrate at the end of the unit</a:t>
            </a:r>
          </a:p>
          <a:p>
            <a:pPr marL="285750" indent="-285750">
              <a:buFont typeface="Arial" panose="020B0604020202020204" pitchFamily="34" charset="0"/>
              <a:buChar char="•"/>
            </a:pPr>
            <a:r>
              <a:rPr lang="en-GB" sz="1200" dirty="0"/>
              <a:t>End of the unit children with complete a task or take part in a discussion which gives them the opportunity to apply or discuss their computational knowledge and understanding</a:t>
            </a:r>
          </a:p>
          <a:p>
            <a:pPr marL="285750" indent="-285750">
              <a:buFont typeface="Arial" panose="020B0604020202020204" pitchFamily="34" charset="0"/>
              <a:buChar char="•"/>
            </a:pPr>
            <a:r>
              <a:rPr lang="en-GB" sz="1200" dirty="0"/>
              <a:t>Self evaluation of end of unit task and teacher assessment</a:t>
            </a:r>
          </a:p>
          <a:p>
            <a:endParaRPr lang="en-GB" sz="700" dirty="0"/>
          </a:p>
        </p:txBody>
      </p:sp>
      <p:sp>
        <p:nvSpPr>
          <p:cNvPr id="15" name="TextBox 14"/>
          <p:cNvSpPr txBox="1"/>
          <p:nvPr/>
        </p:nvSpPr>
        <p:spPr>
          <a:xfrm>
            <a:off x="9367935" y="4002720"/>
            <a:ext cx="2610705" cy="2693045"/>
          </a:xfrm>
          <a:prstGeom prst="rect">
            <a:avLst/>
          </a:prstGeom>
          <a:noFill/>
          <a:ln w="25400">
            <a:solidFill>
              <a:schemeClr val="accent1">
                <a:lumMod val="50000"/>
              </a:schemeClr>
            </a:solidFill>
            <a:prstDash val="sysDash"/>
          </a:ln>
        </p:spPr>
        <p:txBody>
          <a:bodyPr wrap="square" rtlCol="0">
            <a:spAutoFit/>
          </a:bodyPr>
          <a:lstStyle/>
          <a:p>
            <a:pPr algn="ctr"/>
            <a:r>
              <a:rPr lang="en-GB" b="1" dirty="0"/>
              <a:t>Support</a:t>
            </a:r>
          </a:p>
          <a:p>
            <a:pPr algn="ctr"/>
            <a:endParaRPr lang="en-GB" dirty="0"/>
          </a:p>
          <a:p>
            <a:r>
              <a:rPr lang="en-GB" sz="1300" dirty="0"/>
              <a:t>Everyone has access to the Computing National Curriculum.</a:t>
            </a:r>
          </a:p>
          <a:p>
            <a:endParaRPr lang="en-GB" sz="1300" dirty="0"/>
          </a:p>
          <a:p>
            <a:r>
              <a:rPr lang="en-GB" sz="1300" dirty="0"/>
              <a:t>Support is provided for those learners who require it.</a:t>
            </a:r>
          </a:p>
          <a:p>
            <a:endParaRPr lang="en-GB" sz="1300" dirty="0"/>
          </a:p>
          <a:p>
            <a:r>
              <a:rPr lang="en-GB" sz="1300" dirty="0"/>
              <a:t>Considerations is given for learners who grasp concepts more rapidly.</a:t>
            </a:r>
            <a:endParaRPr lang="en-GB" sz="800" dirty="0"/>
          </a:p>
          <a:p>
            <a:endParaRPr lang="en-GB" sz="800" dirty="0"/>
          </a:p>
          <a:p>
            <a:endParaRPr lang="en-GB" sz="800" dirty="0"/>
          </a:p>
          <a:p>
            <a:endParaRPr lang="en-GB" sz="1300" dirty="0"/>
          </a:p>
        </p:txBody>
      </p:sp>
      <p:pic>
        <p:nvPicPr>
          <p:cNvPr id="1036" name="Picture 12" descr="Image result for black and white light bulb&quo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88356" y="1038568"/>
            <a:ext cx="256033" cy="229150"/>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p:cNvSpPr txBox="1"/>
          <p:nvPr/>
        </p:nvSpPr>
        <p:spPr>
          <a:xfrm>
            <a:off x="3251518" y="4002720"/>
            <a:ext cx="3159006" cy="2708434"/>
          </a:xfrm>
          <a:prstGeom prst="rect">
            <a:avLst/>
          </a:prstGeom>
          <a:noFill/>
          <a:ln w="25400">
            <a:solidFill>
              <a:schemeClr val="accent1">
                <a:lumMod val="50000"/>
              </a:schemeClr>
            </a:solidFill>
            <a:prstDash val="sysDash"/>
          </a:ln>
        </p:spPr>
        <p:txBody>
          <a:bodyPr wrap="square" rtlCol="0">
            <a:spAutoFit/>
          </a:bodyPr>
          <a:lstStyle/>
          <a:p>
            <a:pPr algn="ctr"/>
            <a:r>
              <a:rPr lang="en-GB" b="1" dirty="0"/>
              <a:t>Retrieval Practice</a:t>
            </a:r>
          </a:p>
          <a:p>
            <a:endParaRPr lang="en-GB" sz="800" dirty="0"/>
          </a:p>
          <a:p>
            <a:endParaRPr lang="en-GB" sz="800" dirty="0"/>
          </a:p>
          <a:p>
            <a:pPr marL="171450" indent="-171450">
              <a:buFont typeface="Arial" panose="020B0604020202020204" pitchFamily="34" charset="0"/>
              <a:buChar char="•"/>
            </a:pPr>
            <a:r>
              <a:rPr lang="en-GB" sz="1200" dirty="0"/>
              <a:t>Knowledge, understanding and vocabulary identified </a:t>
            </a:r>
          </a:p>
          <a:p>
            <a:pPr marL="171450" indent="-171450">
              <a:buFont typeface="Arial" panose="020B0604020202020204" pitchFamily="34" charset="0"/>
              <a:buChar char="•"/>
            </a:pPr>
            <a:r>
              <a:rPr lang="en-GB" sz="1200" dirty="0"/>
              <a:t>Low stakes quizzing to develop long term memory</a:t>
            </a:r>
          </a:p>
          <a:p>
            <a:pPr marL="171450" indent="-171450">
              <a:buFont typeface="Arial" panose="020B0604020202020204" pitchFamily="34" charset="0"/>
              <a:buChar char="•"/>
            </a:pPr>
            <a:r>
              <a:rPr lang="en-GB" sz="1200" dirty="0"/>
              <a:t>Key concepts identified (above) and are revisited</a:t>
            </a:r>
          </a:p>
          <a:p>
            <a:pPr marL="171450" indent="-171450">
              <a:buFont typeface="Arial" panose="020B0604020202020204" pitchFamily="34" charset="0"/>
              <a:buChar char="•"/>
            </a:pPr>
            <a:r>
              <a:rPr lang="en-GB" sz="1200" dirty="0"/>
              <a:t>Key ideas are investigated by considering what they are and what they are not</a:t>
            </a:r>
          </a:p>
          <a:p>
            <a:pPr marL="171450" indent="-171450">
              <a:buFont typeface="Arial" panose="020B0604020202020204" pitchFamily="34" charset="0"/>
              <a:buChar char="•"/>
            </a:pPr>
            <a:r>
              <a:rPr lang="en-GB" sz="1200" dirty="0"/>
              <a:t>Links across year groups for retrieval of knowledge</a:t>
            </a:r>
            <a:endParaRPr lang="en-GB" sz="800" dirty="0"/>
          </a:p>
          <a:p>
            <a:pPr marL="171450" indent="-171450">
              <a:buFont typeface="Arial" panose="020B0604020202020204" pitchFamily="34" charset="0"/>
              <a:buChar char="•"/>
            </a:pPr>
            <a:endParaRPr lang="en-GB" sz="800" dirty="0"/>
          </a:p>
          <a:p>
            <a:endParaRPr lang="en-GB" sz="800" dirty="0"/>
          </a:p>
        </p:txBody>
      </p:sp>
      <p:pic>
        <p:nvPicPr>
          <p:cNvPr id="23" name="Picture 22" descr="Image result for sequencing symbols black and whitwe&quot;"/>
          <p:cNvPicPr/>
          <p:nvPr/>
        </p:nvPicPr>
        <p:blipFill rotWithShape="1">
          <a:blip r:embed="rId3">
            <a:extLst>
              <a:ext uri="{28A0092B-C50C-407E-A947-70E740481C1C}">
                <a14:useLocalDpi xmlns:a14="http://schemas.microsoft.com/office/drawing/2010/main" val="0"/>
              </a:ext>
            </a:extLst>
          </a:blip>
          <a:srcRect l="83410" t="11841" r="5731" b="75002"/>
          <a:stretch/>
        </p:blipFill>
        <p:spPr bwMode="auto">
          <a:xfrm>
            <a:off x="6562530" y="1009509"/>
            <a:ext cx="783933" cy="410530"/>
          </a:xfrm>
          <a:prstGeom prst="rect">
            <a:avLst/>
          </a:prstGeom>
          <a:noFill/>
          <a:ln>
            <a:noFill/>
          </a:ln>
          <a:extLst>
            <a:ext uri="{53640926-AAD7-44D8-BBD7-CCE9431645EC}">
              <a14:shadowObscured xmlns:a14="http://schemas.microsoft.com/office/drawing/2010/main"/>
            </a:ext>
          </a:extLst>
        </p:spPr>
      </p:pic>
      <p:sp>
        <p:nvSpPr>
          <p:cNvPr id="19" name="AutoShape 14" descr="Image result for black and white boo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40" name="Picture 16" descr="Image result for black and white book&quo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1436" y="4400459"/>
            <a:ext cx="340394" cy="347567"/>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9"/>
          <p:cNvPicPr>
            <a:picLocks noChangeAspect="1"/>
          </p:cNvPicPr>
          <p:nvPr/>
        </p:nvPicPr>
        <p:blipFill>
          <a:blip r:embed="rId5"/>
          <a:stretch>
            <a:fillRect/>
          </a:stretch>
        </p:blipFill>
        <p:spPr>
          <a:xfrm>
            <a:off x="3288356" y="4065197"/>
            <a:ext cx="324431" cy="335262"/>
          </a:xfrm>
          <a:prstGeom prst="rect">
            <a:avLst/>
          </a:prstGeom>
        </p:spPr>
      </p:pic>
      <p:pic>
        <p:nvPicPr>
          <p:cNvPr id="28" name="Picture 12" descr="Image result for black and white light bulb&quo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61166" y="1032564"/>
            <a:ext cx="282197" cy="252567"/>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8" descr="Image result for sequencing symbols black and whitwe&quot;"/>
          <p:cNvPicPr/>
          <p:nvPr/>
        </p:nvPicPr>
        <p:blipFill rotWithShape="1">
          <a:blip r:embed="rId3">
            <a:extLst>
              <a:ext uri="{28A0092B-C50C-407E-A947-70E740481C1C}">
                <a14:useLocalDpi xmlns:a14="http://schemas.microsoft.com/office/drawing/2010/main" val="0"/>
              </a:ext>
            </a:extLst>
          </a:blip>
          <a:srcRect l="83410" t="11841" r="5731" b="75002"/>
          <a:stretch/>
        </p:blipFill>
        <p:spPr bwMode="auto">
          <a:xfrm>
            <a:off x="11096229" y="1038567"/>
            <a:ext cx="760847" cy="445122"/>
          </a:xfrm>
          <a:prstGeom prst="rect">
            <a:avLst/>
          </a:prstGeom>
          <a:noFill/>
          <a:ln>
            <a:noFill/>
          </a:ln>
          <a:extLst>
            <a:ext uri="{53640926-AAD7-44D8-BBD7-CCE9431645EC}">
              <a14:shadowObscured xmlns:a14="http://schemas.microsoft.com/office/drawing/2010/main"/>
            </a:ext>
          </a:extLst>
        </p:spPr>
      </p:pic>
      <p:pic>
        <p:nvPicPr>
          <p:cNvPr id="30" name="Picture 16" descr="Image result for black and white book&quo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60627" y="4396961"/>
            <a:ext cx="340394" cy="347567"/>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30"/>
          <p:cNvPicPr>
            <a:picLocks noChangeAspect="1"/>
          </p:cNvPicPr>
          <p:nvPr/>
        </p:nvPicPr>
        <p:blipFill>
          <a:blip r:embed="rId5"/>
          <a:stretch>
            <a:fillRect/>
          </a:stretch>
        </p:blipFill>
        <p:spPr>
          <a:xfrm>
            <a:off x="5960107" y="4114093"/>
            <a:ext cx="324431" cy="335262"/>
          </a:xfrm>
          <a:prstGeom prst="rect">
            <a:avLst/>
          </a:prstGeom>
        </p:spPr>
      </p:pic>
      <p:pic>
        <p:nvPicPr>
          <p:cNvPr id="1044" name="Picture 20" descr="Image result for helping up mountain cartoon black and white&quot;"/>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20567" t="21387" r="24088" b="7592"/>
          <a:stretch/>
        </p:blipFill>
        <p:spPr bwMode="auto">
          <a:xfrm>
            <a:off x="11476653" y="4114093"/>
            <a:ext cx="363894" cy="369353"/>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20" descr="Image result for helping up mountain cartoon black and white&quot;"/>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20567" t="21387" r="24088" b="7592"/>
          <a:stretch/>
        </p:blipFill>
        <p:spPr bwMode="auto">
          <a:xfrm>
            <a:off x="9538996" y="4122168"/>
            <a:ext cx="363894" cy="369353"/>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Image result for progress graph black and white clip art&quot;"/>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562530" y="4108913"/>
            <a:ext cx="340442" cy="340442"/>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22" descr="Image result for progress graph black and white clip art&quot;"/>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824615" y="4079280"/>
            <a:ext cx="340442" cy="340442"/>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029346" y="1"/>
            <a:ext cx="1041370" cy="949902"/>
          </a:xfrm>
          <a:prstGeom prst="rect">
            <a:avLst/>
          </a:prstGeom>
        </p:spPr>
      </p:pic>
      <p:pic>
        <p:nvPicPr>
          <p:cNvPr id="1030" name="Picture 6" descr="Image result for black and white computer icon"/>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96775" y="86803"/>
            <a:ext cx="835215" cy="7952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77262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6CE2A7EDF09AA4D8123CD991C4270FB" ma:contentTypeVersion="11" ma:contentTypeDescription="Create a new document." ma:contentTypeScope="" ma:versionID="6ef894ea2f98ceb6c36657d083fdb135">
  <xsd:schema xmlns:xsd="http://www.w3.org/2001/XMLSchema" xmlns:xs="http://www.w3.org/2001/XMLSchema" xmlns:p="http://schemas.microsoft.com/office/2006/metadata/properties" xmlns:ns2="fbfaf87b-7bdd-4c4f-a8f3-ec676afede73" xmlns:ns3="597c8b6c-d28d-4116-9221-2285f0b83890" targetNamespace="http://schemas.microsoft.com/office/2006/metadata/properties" ma:root="true" ma:fieldsID="7ead7337484936f069c14d5e9ac0eaa9" ns2:_="" ns3:_="">
    <xsd:import namespace="fbfaf87b-7bdd-4c4f-a8f3-ec676afede73"/>
    <xsd:import namespace="597c8b6c-d28d-4116-9221-2285f0b83890"/>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faf87b-7bdd-4c4f-a8f3-ec676afede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6ee90a1c-6484-4b97-8607-00254b61cbd0"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97c8b6c-d28d-4116-9221-2285f0b83890"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9d1ace9-3a31-4726-8f57-0b105f78182c}" ma:internalName="TaxCatchAll" ma:showField="CatchAllData" ma:web="597c8b6c-d28d-4116-9221-2285f0b8389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bfaf87b-7bdd-4c4f-a8f3-ec676afede73">
      <Terms xmlns="http://schemas.microsoft.com/office/infopath/2007/PartnerControls"/>
    </lcf76f155ced4ddcb4097134ff3c332f>
    <TaxCatchAll xmlns="597c8b6c-d28d-4116-9221-2285f0b83890" xsi:nil="true"/>
  </documentManagement>
</p:properties>
</file>

<file path=customXml/itemProps1.xml><?xml version="1.0" encoding="utf-8"?>
<ds:datastoreItem xmlns:ds="http://schemas.openxmlformats.org/officeDocument/2006/customXml" ds:itemID="{534BE298-016B-4B56-9A9A-0227C5BA1D01}"/>
</file>

<file path=customXml/itemProps2.xml><?xml version="1.0" encoding="utf-8"?>
<ds:datastoreItem xmlns:ds="http://schemas.openxmlformats.org/officeDocument/2006/customXml" ds:itemID="{B1CDA763-5E1D-4E45-88F7-B3CE76C3C5E7}"/>
</file>

<file path=customXml/itemProps3.xml><?xml version="1.0" encoding="utf-8"?>
<ds:datastoreItem xmlns:ds="http://schemas.openxmlformats.org/officeDocument/2006/customXml" ds:itemID="{F1BF9005-3BB5-4515-87DC-3B74F921FC67}"/>
</file>

<file path=docProps/app.xml><?xml version="1.0" encoding="utf-8"?>
<Properties xmlns="http://schemas.openxmlformats.org/officeDocument/2006/extended-properties" xmlns:vt="http://schemas.openxmlformats.org/officeDocument/2006/docPropsVTypes">
  <TotalTime>351</TotalTime>
  <Words>486</Words>
  <Application>Microsoft Office PowerPoint</Application>
  <PresentationFormat>Widescreen</PresentationFormat>
  <Paragraphs>50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COMPUTING AT MIDDLETHORPE</vt:lpstr>
    </vt:vector>
  </TitlesOfParts>
  <Company>OneIT Services and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GEOGRAPHY AT MIDDLETHORPE</dc:title>
  <dc:creator>Simpson, Rachel</dc:creator>
  <cp:lastModifiedBy>Annabel Atkin</cp:lastModifiedBy>
  <cp:revision>49</cp:revision>
  <cp:lastPrinted>2022-05-19T18:03:08Z</cp:lastPrinted>
  <dcterms:created xsi:type="dcterms:W3CDTF">2019-11-06T10:58:00Z</dcterms:created>
  <dcterms:modified xsi:type="dcterms:W3CDTF">2022-06-10T10:35:19Z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0x01010056CE2A7EDF09AA4D8123CD991C4270FB</vt:lpwstr>
  </property>
  <property fmtid="{D5CDD505-2E9C-101B-9397-08002B2CF9AE}" pid="3" name="Order">
    <vt:r8>311800</vt:r8>
  </property>
</Properties>
</file>