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95166C-6998-410B-8E67-FF3B2DC75A59}" v="7" dt="2023-04-25T16:08:12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64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61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53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022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26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56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80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77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32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21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465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007" y="133149"/>
            <a:ext cx="11712633" cy="789564"/>
          </a:xfrm>
        </p:spPr>
        <p:txBody>
          <a:bodyPr>
            <a:normAutofit fontScale="90000"/>
          </a:bodyPr>
          <a:lstStyle/>
          <a:p>
            <a:r>
              <a:rPr lang="en-GB" sz="7300" b="1" dirty="0">
                <a:solidFill>
                  <a:schemeClr val="accent2"/>
                </a:solidFill>
              </a:rPr>
              <a:t>HISTORY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sz="4900" dirty="0">
                <a:solidFill>
                  <a:schemeClr val="accent2"/>
                </a:solidFill>
              </a:rPr>
              <a:t>AT MIDDLETHORPE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820" y="1021272"/>
            <a:ext cx="2892997" cy="2723823"/>
          </a:xfrm>
          <a:prstGeom prst="rect">
            <a:avLst/>
          </a:prstGeom>
          <a:solidFill>
            <a:schemeClr val="accent2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900" dirty="0"/>
              <a:t>Our history curriculum aims to inspire in children a curiosity and fascination about Britain’s past and that of the wider world. To ensure our children have an accurate understanding of the history of the world in which they live.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2463" y="1021272"/>
            <a:ext cx="3159006" cy="2939266"/>
          </a:xfrm>
          <a:prstGeom prst="rect">
            <a:avLst/>
          </a:prstGeom>
          <a:noFill/>
          <a:ln w="25400">
            <a:solidFill>
              <a:schemeClr val="accent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Big Ideas- Key concepts are threaded through our history curriculum</a:t>
            </a:r>
          </a:p>
          <a:p>
            <a:endParaRPr lang="en-GB" sz="1500" b="1" dirty="0"/>
          </a:p>
          <a:p>
            <a:endParaRPr lang="en-GB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Understanding Chronology</a:t>
            </a:r>
            <a:r>
              <a:rPr lang="en-GB" sz="1400" dirty="0"/>
              <a:t> (AD, BC, century, time, past, present)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Historical Interpretation</a:t>
            </a:r>
            <a:r>
              <a:rPr lang="en-GB" sz="1400" dirty="0"/>
              <a:t> (cause and consequence, change, significance)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Sources of evidence </a:t>
            </a:r>
            <a:r>
              <a:rPr lang="en-GB" sz="1400" dirty="0"/>
              <a:t>(primary, secondary, reliable)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Communicate Historically</a:t>
            </a:r>
            <a:r>
              <a:rPr lang="en-GB" sz="1400" dirty="0"/>
              <a:t>(enquiry, interpretation, organisation)</a:t>
            </a:r>
          </a:p>
          <a:p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464927" y="1021272"/>
            <a:ext cx="5513713" cy="2862322"/>
          </a:xfrm>
          <a:prstGeom prst="rect">
            <a:avLst/>
          </a:prstGeom>
          <a:noFill/>
          <a:ln w="25400">
            <a:solidFill>
              <a:schemeClr val="accent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Organisation and Sequencing</a:t>
            </a:r>
          </a:p>
          <a:p>
            <a:pPr algn="ctr"/>
            <a:endParaRPr lang="en-GB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2 half termly units </a:t>
            </a:r>
            <a:r>
              <a:rPr lang="en-GB" sz="1000"/>
              <a:t>a year- History </a:t>
            </a:r>
            <a:r>
              <a:rPr lang="en-GB" sz="1000" dirty="0"/>
              <a:t>is a driving subject as it is key our children know how the world has been shaped by key individuals and events</a:t>
            </a:r>
          </a:p>
          <a:p>
            <a:r>
              <a:rPr lang="en-GB" sz="1000" b="1" dirty="0"/>
              <a:t>Historical studies in FS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Making a sense of their life journey- past and present, changes over time and their own timelines</a:t>
            </a:r>
          </a:p>
          <a:p>
            <a:r>
              <a:rPr lang="en-GB" sz="1000" b="1" dirty="0"/>
              <a:t>Historical studies in KS1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Y1 changes within living memory in locality (transport) and (seaside)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Y2 study a contrasting lives of significant people and events (Explorers) and (Great Fire of London)</a:t>
            </a:r>
          </a:p>
          <a:p>
            <a:r>
              <a:rPr lang="en-GB" sz="1000" b="1" dirty="0"/>
              <a:t>Historical studies in KS2 </a:t>
            </a:r>
          </a:p>
          <a:p>
            <a:r>
              <a:rPr lang="en-GB" sz="1000" b="1" dirty="0"/>
              <a:t>Each year children learn an aspect of British and world history, these are taught sequentially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Y3 Changes in Britain from Stone age to iron age and Ancient Egyptians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Y4 Roman Empire- impact on Britain and Ancient Greece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Y5 Anglo Saxons and Vikings in Britain and Mayan Civilization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Y6 World war 2 in Britain and a local study of the History of Grimsby</a:t>
            </a:r>
          </a:p>
          <a:p>
            <a:r>
              <a:rPr lang="en-GB" sz="1000" b="1" dirty="0"/>
              <a:t>Summer Term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Retrieval of historical learning and application of historical skills and knowledge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6006" y="3862529"/>
            <a:ext cx="2891811" cy="2862322"/>
          </a:xfrm>
          <a:prstGeom prst="rect">
            <a:avLst/>
          </a:prstGeom>
          <a:noFill/>
          <a:ln w="25400">
            <a:solidFill>
              <a:schemeClr val="accent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Links with other subjects</a:t>
            </a:r>
            <a:endParaRPr lang="en-GB" sz="700" b="1" dirty="0"/>
          </a:p>
          <a:p>
            <a:pPr algn="ctr"/>
            <a:endParaRPr lang="en-GB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Every lesson is a reading lesson- High quality texts chosen for English that link (where appropriate) with the History units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History links to other subjects have been deliberately planned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Geography- Italy is taught in Y2 before Romans in history Y4. Y2rn about living Cairo before learning about the Egyptians and rivers in Y5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DT- transport is studied in history before moving vehicles are designed and made in DT.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64927" y="4002720"/>
            <a:ext cx="2837694" cy="2723823"/>
          </a:xfrm>
          <a:prstGeom prst="rect">
            <a:avLst/>
          </a:prstGeom>
          <a:noFill/>
          <a:ln w="25400">
            <a:solidFill>
              <a:schemeClr val="accent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Assessment/Intervention</a:t>
            </a:r>
          </a:p>
          <a:p>
            <a:pPr algn="ctr"/>
            <a:endParaRPr lang="en-GB" sz="13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Pupil and staff voice tells us what is working well.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Gaps are identified through end of unit assessments, enquiries, assessment for learning in lessons and outcomes of retrieval practice.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Rapid responsive intervention takes place in the form of pre-learning, personalised provision.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Intervention can simply be adapted questions, scaffolds, additional/less instructions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76079" y="4002720"/>
            <a:ext cx="2610705" cy="2739211"/>
          </a:xfrm>
          <a:prstGeom prst="rect">
            <a:avLst/>
          </a:prstGeom>
          <a:noFill/>
          <a:ln w="25400">
            <a:solidFill>
              <a:schemeClr val="accent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Accessibility</a:t>
            </a:r>
          </a:p>
          <a:p>
            <a:pPr algn="ctr"/>
            <a:endParaRPr lang="en-GB" dirty="0"/>
          </a:p>
          <a:p>
            <a:r>
              <a:rPr lang="en-GB" sz="1200" dirty="0"/>
              <a:t>Everyone has access to the History curriculum at the same pace.</a:t>
            </a:r>
          </a:p>
          <a:p>
            <a:endParaRPr lang="en-GB" sz="1200" dirty="0"/>
          </a:p>
          <a:p>
            <a:r>
              <a:rPr lang="en-GB" sz="1200" dirty="0"/>
              <a:t>Support is provided for those learners who require it- scaffolds are used to develop a secure understanding.</a:t>
            </a:r>
          </a:p>
          <a:p>
            <a:endParaRPr lang="en-GB" sz="1200" dirty="0"/>
          </a:p>
          <a:p>
            <a:r>
              <a:rPr lang="en-GB" sz="1200" dirty="0"/>
              <a:t>Considerations is given for learners who grasp concepts more rapidly- questions are used to deepen learning</a:t>
            </a:r>
          </a:p>
          <a:p>
            <a:endParaRPr lang="en-GB" sz="800" dirty="0"/>
          </a:p>
          <a:p>
            <a:endParaRPr lang="en-GB" sz="800" dirty="0"/>
          </a:p>
        </p:txBody>
      </p:sp>
      <p:pic>
        <p:nvPicPr>
          <p:cNvPr id="1036" name="Picture 12" descr="Image result for black and white light bulb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987" y="1519476"/>
            <a:ext cx="436450" cy="39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3232463" y="4002720"/>
            <a:ext cx="3159006" cy="2708434"/>
          </a:xfrm>
          <a:prstGeom prst="rect">
            <a:avLst/>
          </a:prstGeom>
          <a:noFill/>
          <a:ln w="25400">
            <a:solidFill>
              <a:schemeClr val="accent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Retrieval Practice</a:t>
            </a:r>
          </a:p>
          <a:p>
            <a:endParaRPr lang="en-GB" sz="800" dirty="0"/>
          </a:p>
          <a:p>
            <a:endParaRPr lang="en-GB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Knowledge, skills and vocabulary identified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Knowledge organisers used to support recall and retention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Low stakes quizzing to develop long term memory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Key concepts identified (above) are revisited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Key ideas are investigated by considering what they are and what they are not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Links across year groups for retrieval of knowledge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dirty="0"/>
          </a:p>
        </p:txBody>
      </p:sp>
      <p:pic>
        <p:nvPicPr>
          <p:cNvPr id="23" name="Picture 22" descr="Image result for sequencing symbols black and whitwe&quot;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10" t="11841" r="5731" b="75002"/>
          <a:stretch/>
        </p:blipFill>
        <p:spPr bwMode="auto">
          <a:xfrm>
            <a:off x="6607467" y="1042664"/>
            <a:ext cx="854912" cy="4996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AutoShape 14" descr="Image result for black and white 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0" name="Picture 16" descr="Image result for black and white book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78" y="3935129"/>
            <a:ext cx="340394" cy="34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8356" y="4065197"/>
            <a:ext cx="324431" cy="335262"/>
          </a:xfrm>
          <a:prstGeom prst="rect">
            <a:avLst/>
          </a:prstGeom>
        </p:spPr>
      </p:pic>
      <p:pic>
        <p:nvPicPr>
          <p:cNvPr id="28" name="Picture 12" descr="Image result for black and white light bulb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097" y="1519476"/>
            <a:ext cx="436450" cy="39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8" descr="Image result for sequencing symbols black and whitwe&quot;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10" t="11841" r="5731" b="75002"/>
          <a:stretch/>
        </p:blipFill>
        <p:spPr bwMode="auto">
          <a:xfrm>
            <a:off x="11122575" y="1064311"/>
            <a:ext cx="854912" cy="4996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Picture 16" descr="Image result for black and white book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138" y="3941196"/>
            <a:ext cx="340394" cy="335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0107" y="4114093"/>
            <a:ext cx="324431" cy="335262"/>
          </a:xfrm>
          <a:prstGeom prst="rect">
            <a:avLst/>
          </a:prstGeom>
        </p:spPr>
      </p:pic>
      <p:pic>
        <p:nvPicPr>
          <p:cNvPr id="1044" name="Picture 20" descr="Image result for helping up mountain cartoon black and white&quot;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7" t="21387" r="24088" b="7592"/>
          <a:stretch/>
        </p:blipFill>
        <p:spPr bwMode="auto">
          <a:xfrm>
            <a:off x="11476653" y="4114093"/>
            <a:ext cx="363894" cy="3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0" descr="Image result for helping up mountain cartoon black and white&quot;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7" t="21387" r="24088" b="7592"/>
          <a:stretch/>
        </p:blipFill>
        <p:spPr bwMode="auto">
          <a:xfrm>
            <a:off x="9538996" y="4122168"/>
            <a:ext cx="363894" cy="3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progress graph black and white clip art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530" y="4108913"/>
            <a:ext cx="340442" cy="34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2" descr="Image result for progress graph black and white clip art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615" y="4079280"/>
            <a:ext cx="340442" cy="34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ducation, history, knowledge, learning, school, study ic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6" y="-207818"/>
            <a:ext cx="1356602" cy="135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6A9A35C-67AC-3E45-F4BD-6672FFF7B22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52" y="102424"/>
            <a:ext cx="854913" cy="81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726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D75464-9E8E-41DD-8D5D-F0673C77DB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696F7E-5FB1-4B2C-9044-EDE33430A2D4}">
  <ds:schemaRefs>
    <ds:schemaRef ds:uri="http://www.w3.org/XML/1998/namespace"/>
    <ds:schemaRef ds:uri="http://purl.org/dc/dcmitype/"/>
    <ds:schemaRef ds:uri="fbfaf87b-7bdd-4c4f-a8f3-ec676afede73"/>
    <ds:schemaRef ds:uri="http://schemas.microsoft.com/office/infopath/2007/PartnerControls"/>
    <ds:schemaRef ds:uri="http://schemas.microsoft.com/office/2006/documentManagement/types"/>
    <ds:schemaRef ds:uri="http://purl.org/dc/terms/"/>
    <ds:schemaRef ds:uri="597c8b6c-d28d-4116-9221-2285f0b83890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6FE97A3-5CD8-4EFF-A93B-A4297576B82A}"/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512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HISTORY AT MIDDLETHORPE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GEOGRAPHY AT MIDDLETHORPE</dc:title>
  <dc:creator>Simpson, Rachel</dc:creator>
  <cp:lastModifiedBy>Annabel Atkin</cp:lastModifiedBy>
  <cp:revision>37</cp:revision>
  <dcterms:created xsi:type="dcterms:W3CDTF">2019-11-06T10:58:00Z</dcterms:created>
  <dcterms:modified xsi:type="dcterms:W3CDTF">2023-05-10T13:13:45Z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672400</vt:r8>
  </property>
  <property fmtid="{D5CDD505-2E9C-101B-9397-08002B2CF9AE}" pid="4" name="MediaServiceImageTags">
    <vt:lpwstr/>
  </property>
</Properties>
</file>