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DF91-CACD-403E-A090-5C37ED3321EE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9C6F-8553-4379-841E-D652E3CC3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539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DF91-CACD-403E-A090-5C37ED3321EE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9C6F-8553-4379-841E-D652E3CC3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342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DF91-CACD-403E-A090-5C37ED3321EE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9C6F-8553-4379-841E-D652E3CC3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708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DF91-CACD-403E-A090-5C37ED3321EE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9C6F-8553-4379-841E-D652E3CC3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05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DF91-CACD-403E-A090-5C37ED3321EE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9C6F-8553-4379-841E-D652E3CC3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246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DF91-CACD-403E-A090-5C37ED3321EE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9C6F-8553-4379-841E-D652E3CC3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773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DF91-CACD-403E-A090-5C37ED3321EE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9C6F-8553-4379-841E-D652E3CC3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092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DF91-CACD-403E-A090-5C37ED3321EE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9C6F-8553-4379-841E-D652E3CC3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095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DF91-CACD-403E-A090-5C37ED3321EE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9C6F-8553-4379-841E-D652E3CC3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194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DF91-CACD-403E-A090-5C37ED3321EE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9C6F-8553-4379-841E-D652E3CC3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214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DF91-CACD-403E-A090-5C37ED3321EE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9C6F-8553-4379-841E-D652E3CC3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5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4DF91-CACD-403E-A090-5C37ED3321EE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F9C6F-8553-4379-841E-D652E3CC3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1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communica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676" y="2524561"/>
            <a:ext cx="620232" cy="620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68852" y="2986751"/>
            <a:ext cx="1188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Communicate Historically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24227" y="3007975"/>
            <a:ext cx="1606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Interpret the Past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72945" y="2996465"/>
            <a:ext cx="20948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Understand Chronology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40036" y="3019578"/>
            <a:ext cx="2094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Focus areas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4270" y="2598766"/>
            <a:ext cx="445623" cy="4456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6141" y="2605710"/>
            <a:ext cx="512187" cy="50465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611" y="5057074"/>
            <a:ext cx="1016782" cy="100204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55010" y="5216058"/>
            <a:ext cx="730829" cy="66992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44270" y="5057074"/>
            <a:ext cx="860317" cy="86031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44581" y="5159342"/>
            <a:ext cx="971330" cy="79751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22456" y="5216058"/>
            <a:ext cx="726203" cy="72620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552618" y="5219671"/>
            <a:ext cx="690432" cy="68158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051828" y="5256152"/>
            <a:ext cx="646016" cy="646016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162598" y="5788508"/>
            <a:ext cx="209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dirty="0"/>
              <a:t>Locate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870773" y="5805882"/>
            <a:ext cx="209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dirty="0"/>
              <a:t>Society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477862" y="5832652"/>
            <a:ext cx="209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dirty="0"/>
              <a:t>Travel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05856" y="5844047"/>
            <a:ext cx="209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dirty="0"/>
              <a:t>Settlements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670925" y="5844046"/>
            <a:ext cx="209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dirty="0"/>
              <a:t>Trade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327432" y="5856757"/>
            <a:ext cx="209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dirty="0"/>
              <a:t>Beliefs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768901" y="5844045"/>
            <a:ext cx="209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dirty="0"/>
              <a:t>Conflict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282633" y="852470"/>
            <a:ext cx="11704320" cy="1017891"/>
            <a:chOff x="282633" y="852470"/>
            <a:chExt cx="11704320" cy="1017891"/>
          </a:xfrm>
        </p:grpSpPr>
        <p:grpSp>
          <p:nvGrpSpPr>
            <p:cNvPr id="38" name="Group 37"/>
            <p:cNvGrpSpPr/>
            <p:nvPr/>
          </p:nvGrpSpPr>
          <p:grpSpPr>
            <a:xfrm>
              <a:off x="807360" y="852470"/>
              <a:ext cx="10827850" cy="671205"/>
              <a:chOff x="657248" y="343738"/>
              <a:chExt cx="10827850" cy="671205"/>
            </a:xfrm>
          </p:grpSpPr>
          <p:pic>
            <p:nvPicPr>
              <p:cNvPr id="18" name="Picture 17"/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57248" y="527221"/>
                <a:ext cx="487722" cy="487722"/>
              </a:xfrm>
              <a:prstGeom prst="rect">
                <a:avLst/>
              </a:prstGeom>
            </p:spPr>
          </p:pic>
          <p:pic>
            <p:nvPicPr>
              <p:cNvPr id="20" name="Picture 50" descr="Image result for seaside icon transparent background"/>
              <p:cNvPicPr>
                <a:picLocks noChangeAspect="1" noChangeArrowheads="1"/>
              </p:cNvPicPr>
              <p:nvPr/>
            </p:nvPicPr>
            <p:blipFill rotWithShape="1"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242" t="17097" r="14384" b="17960"/>
              <a:stretch/>
            </p:blipFill>
            <p:spPr bwMode="auto">
              <a:xfrm>
                <a:off x="1548047" y="400467"/>
                <a:ext cx="556953" cy="52137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" name="Picture 66" descr="Image result for fire icon transparent background"/>
              <p:cNvPicPr>
                <a:picLocks noChangeAspect="1" noChangeArrowheads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44035" y="343738"/>
                <a:ext cx="608617" cy="60861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2" name="Picture 74" descr="Image result for egypt icon transparent background"/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94271" y="541845"/>
                <a:ext cx="642008" cy="3563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" name="Picture 70" descr="Image result for pyramids icon transparent background"/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51828" y="414285"/>
                <a:ext cx="476192" cy="4761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4" name="Picture 90" descr="Image result for olive wreath icon transparent background"/>
              <p:cNvPicPr>
                <a:picLocks noChangeAspect="1" noChangeArrowheads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48951" y="379494"/>
                <a:ext cx="563320" cy="56332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5" name="Picture 104" descr="Related image"/>
              <p:cNvPicPr>
                <a:picLocks noChangeAspect="1" noChangeArrowheads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995363" y="416287"/>
                <a:ext cx="489735" cy="4897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6" name="Picture 52" descr="Image result for famous person icon transparent background"/>
              <p:cNvPicPr>
                <a:picLocks noChangeAspect="1" noChangeArrowheads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92302" y="443565"/>
                <a:ext cx="484505" cy="46245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7" name="Picture 76" descr="Image result for spear icon transparent background"/>
              <p:cNvPicPr>
                <a:picLocks noChangeAspect="1" noChangeArrowheads="1"/>
              </p:cNvPicPr>
              <p:nvPr/>
            </p:nvPicPr>
            <p:blipFill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16970" y="407257"/>
                <a:ext cx="568869" cy="5003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8" name="Picture 82" descr="Image result for roman icon transparent background"/>
              <p:cNvPicPr>
                <a:picLocks noChangeAspect="1" noChangeArrowheads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8946" y="378071"/>
                <a:ext cx="528273" cy="52827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9" name="Picture 92" descr="Image result for viking ship icon transparent background"/>
              <p:cNvPicPr>
                <a:picLocks noChangeAspect="1" noChangeArrowheads="1"/>
              </p:cNvPicPr>
              <p:nvPr/>
            </p:nvPicPr>
            <p:blipFill>
              <a:blip r:embed="rId2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83580" y="378071"/>
                <a:ext cx="574284" cy="57428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" name="Picture 94" descr="Image result for world war 2 icon transparent background"/>
              <p:cNvPicPr>
                <a:picLocks noChangeAspect="1" noChangeArrowheads="1"/>
              </p:cNvPicPr>
              <p:nvPr/>
            </p:nvPicPr>
            <p:blipFill>
              <a:blip r:embed="rId2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007556" y="418312"/>
                <a:ext cx="438934" cy="4663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9" name="TextBox 38"/>
            <p:cNvSpPr txBox="1"/>
            <p:nvPr/>
          </p:nvSpPr>
          <p:spPr>
            <a:xfrm>
              <a:off x="282633" y="1608751"/>
              <a:ext cx="1170432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              Transport            Seaside	            Explorers	         Fire of London      Stone age           Ancient Egypt          Romans          Ancient Greece         Vikings                 Mayans                WWII            Local Study</a:t>
              </a:r>
            </a:p>
          </p:txBody>
        </p:sp>
      </p:grpSp>
      <p:sp>
        <p:nvSpPr>
          <p:cNvPr id="40" name="Rounded Rectangle 39"/>
          <p:cNvSpPr/>
          <p:nvPr/>
        </p:nvSpPr>
        <p:spPr>
          <a:xfrm>
            <a:off x="9200056" y="2667495"/>
            <a:ext cx="2433270" cy="1022387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ounded Rectangle 40"/>
          <p:cNvSpPr/>
          <p:nvPr/>
        </p:nvSpPr>
        <p:spPr>
          <a:xfrm>
            <a:off x="6203714" y="2199070"/>
            <a:ext cx="2433270" cy="2023795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ounded Rectangle 41"/>
          <p:cNvSpPr/>
          <p:nvPr/>
        </p:nvSpPr>
        <p:spPr>
          <a:xfrm>
            <a:off x="3304809" y="2179684"/>
            <a:ext cx="2433270" cy="2023795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541158" y="2179381"/>
            <a:ext cx="2433270" cy="2023795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/>
          <p:cNvCxnSpPr>
            <a:stCxn id="40" idx="2"/>
          </p:cNvCxnSpPr>
          <p:nvPr/>
        </p:nvCxnSpPr>
        <p:spPr>
          <a:xfrm>
            <a:off x="10416691" y="3689882"/>
            <a:ext cx="0" cy="931994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 flipV="1">
            <a:off x="1361748" y="4600642"/>
            <a:ext cx="9783728" cy="20875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1135270" y="4591077"/>
            <a:ext cx="0" cy="465997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9374835" y="4621517"/>
            <a:ext cx="0" cy="465997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685499" y="4621516"/>
            <a:ext cx="0" cy="465997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191313" y="4591076"/>
            <a:ext cx="0" cy="465997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520424" y="4621516"/>
            <a:ext cx="0" cy="465997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955021" y="4635093"/>
            <a:ext cx="0" cy="465997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361748" y="4591076"/>
            <a:ext cx="0" cy="465997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481524" y="765046"/>
            <a:ext cx="11447240" cy="1168713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3028516" y="196734"/>
            <a:ext cx="5151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 smtClean="0"/>
              <a:t>Middlethorpe</a:t>
            </a:r>
            <a:r>
              <a:rPr lang="en-GB" b="1" dirty="0" smtClean="0"/>
              <a:t> </a:t>
            </a:r>
            <a:r>
              <a:rPr lang="en-GB" b="1" dirty="0"/>
              <a:t>Primary Academy History Big Ideas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1079463" y="3262704"/>
            <a:ext cx="240839" cy="41879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01611" y="3689882"/>
            <a:ext cx="9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Ask &amp; Answer Questions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2255112" y="3320550"/>
            <a:ext cx="102220" cy="36095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951099" y="3656306"/>
            <a:ext cx="8880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Select Information</a:t>
            </a:r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1999861" y="2710061"/>
            <a:ext cx="249295" cy="30510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143711" y="2298437"/>
            <a:ext cx="8848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Historical Vocabulary</a:t>
            </a:r>
          </a:p>
        </p:txBody>
      </p:sp>
      <p:cxnSp>
        <p:nvCxnSpPr>
          <p:cNvPr id="66" name="Straight Connector 65"/>
          <p:cNvCxnSpPr/>
          <p:nvPr/>
        </p:nvCxnSpPr>
        <p:spPr>
          <a:xfrm flipH="1" flipV="1">
            <a:off x="1051221" y="2710061"/>
            <a:ext cx="269081" cy="27669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23939" y="2298437"/>
            <a:ext cx="755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Informed responses</a:t>
            </a:r>
          </a:p>
        </p:txBody>
      </p:sp>
      <p:cxnSp>
        <p:nvCxnSpPr>
          <p:cNvPr id="69" name="Straight Connector 68"/>
          <p:cNvCxnSpPr/>
          <p:nvPr/>
        </p:nvCxnSpPr>
        <p:spPr>
          <a:xfrm flipH="1" flipV="1">
            <a:off x="3798455" y="2729324"/>
            <a:ext cx="304309" cy="25742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359479" y="2346303"/>
            <a:ext cx="5651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Main Events</a:t>
            </a:r>
          </a:p>
        </p:txBody>
      </p:sp>
      <p:cxnSp>
        <p:nvCxnSpPr>
          <p:cNvPr id="72" name="Straight Connector 71"/>
          <p:cNvCxnSpPr>
            <a:endCxn id="75" idx="2"/>
          </p:cNvCxnSpPr>
          <p:nvPr/>
        </p:nvCxnSpPr>
        <p:spPr>
          <a:xfrm flipV="1">
            <a:off x="7757801" y="2710061"/>
            <a:ext cx="380394" cy="31624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639405" y="2279174"/>
            <a:ext cx="9975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Chronological framework</a:t>
            </a:r>
          </a:p>
        </p:txBody>
      </p:sp>
      <p:cxnSp>
        <p:nvCxnSpPr>
          <p:cNvPr id="77" name="Straight Connector 76"/>
          <p:cNvCxnSpPr/>
          <p:nvPr/>
        </p:nvCxnSpPr>
        <p:spPr>
          <a:xfrm flipH="1">
            <a:off x="6615911" y="3324294"/>
            <a:ext cx="237434" cy="47106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243308" y="3742286"/>
            <a:ext cx="9839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Similarities &amp; Differences</a:t>
            </a:r>
          </a:p>
        </p:txBody>
      </p:sp>
      <p:cxnSp>
        <p:nvCxnSpPr>
          <p:cNvPr id="80" name="Straight Connector 79"/>
          <p:cNvCxnSpPr/>
          <p:nvPr/>
        </p:nvCxnSpPr>
        <p:spPr>
          <a:xfrm>
            <a:off x="7862383" y="3297362"/>
            <a:ext cx="391215" cy="42913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644918" y="3677915"/>
            <a:ext cx="10474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Connections &amp; Contrasts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404587" y="2346303"/>
            <a:ext cx="10055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Cause &amp; Consequence</a:t>
            </a:r>
          </a:p>
        </p:txBody>
      </p:sp>
      <p:cxnSp>
        <p:nvCxnSpPr>
          <p:cNvPr id="89" name="Straight Connector 88"/>
          <p:cNvCxnSpPr/>
          <p:nvPr/>
        </p:nvCxnSpPr>
        <p:spPr>
          <a:xfrm flipV="1">
            <a:off x="4777874" y="2710061"/>
            <a:ext cx="312483" cy="27669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5012180" y="2198589"/>
            <a:ext cx="10507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Primary sources of evidence</a:t>
            </a:r>
          </a:p>
        </p:txBody>
      </p:sp>
      <p:cxnSp>
        <p:nvCxnSpPr>
          <p:cNvPr id="93" name="Straight Connector 92"/>
          <p:cNvCxnSpPr/>
          <p:nvPr/>
        </p:nvCxnSpPr>
        <p:spPr>
          <a:xfrm>
            <a:off x="4689893" y="3299249"/>
            <a:ext cx="427721" cy="32030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012180" y="3689882"/>
            <a:ext cx="6284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Change</a:t>
            </a:r>
          </a:p>
        </p:txBody>
      </p:sp>
      <p:cxnSp>
        <p:nvCxnSpPr>
          <p:cNvPr id="97" name="Straight Connector 96"/>
          <p:cNvCxnSpPr/>
          <p:nvPr/>
        </p:nvCxnSpPr>
        <p:spPr>
          <a:xfrm>
            <a:off x="4410119" y="3304242"/>
            <a:ext cx="0" cy="58911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4102764" y="3865418"/>
            <a:ext cx="8540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Significance</a:t>
            </a:r>
          </a:p>
        </p:txBody>
      </p:sp>
      <p:cxnSp>
        <p:nvCxnSpPr>
          <p:cNvPr id="101" name="Straight Connector 100"/>
          <p:cNvCxnSpPr/>
          <p:nvPr/>
        </p:nvCxnSpPr>
        <p:spPr>
          <a:xfrm flipH="1">
            <a:off x="3907353" y="3262704"/>
            <a:ext cx="195411" cy="29712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3356824" y="3569389"/>
            <a:ext cx="8393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Secondary sources of evidence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6853345" y="2710061"/>
            <a:ext cx="179222" cy="33432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2" name="Picture 81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1145475" y="78962"/>
            <a:ext cx="633648" cy="624684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82633" y="59704"/>
            <a:ext cx="633648" cy="624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090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5" ma:contentTypeDescription="Create a new document." ma:contentTypeScope="" ma:versionID="daea3f94d4f766f0375910be9b2ba6f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b21c9591371f1f850aced41d961ed5ca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8C56D606-F1FF-4B92-A546-A6233AFDF8F5}"/>
</file>

<file path=customXml/itemProps2.xml><?xml version="1.0" encoding="utf-8"?>
<ds:datastoreItem xmlns:ds="http://schemas.openxmlformats.org/officeDocument/2006/customXml" ds:itemID="{E11DF663-D299-4187-BA1B-8B08F2A43E0A}"/>
</file>

<file path=customXml/itemProps3.xml><?xml version="1.0" encoding="utf-8"?>
<ds:datastoreItem xmlns:ds="http://schemas.openxmlformats.org/officeDocument/2006/customXml" ds:itemID="{9D6DC6F1-A9D7-4C54-A5EF-94410978E6CC}"/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58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Simpson, Rachel</dc:creator>
  <cp:lastModifiedBy>Annabel Atkin</cp:lastModifiedBy>
  <cp:revision>46</cp:revision>
  <dcterms:created xsi:type="dcterms:W3CDTF">2020-01-31T15:23:38Z</dcterms:created>
  <dcterms:modified xsi:type="dcterms:W3CDTF">2022-05-16T09:41:36Z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Order">
    <vt:r8>315800</vt:r8>
  </property>
  <property fmtid="{D5CDD505-2E9C-101B-9397-08002B2CF9AE}" pid="4" name="MediaServiceImageTags">
    <vt:lpwstr/>
  </property>
</Properties>
</file>