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61D6A-0E20-430F-C51E-3D9BFD09C7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AE4804-1865-86C6-58A3-6886CE7DF6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00EA15-66A5-AC41-0E7F-6707299EF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59520-6BB6-4710-9D3C-0BDB20175654}" type="datetimeFigureOut">
              <a:rPr lang="en-GB" smtClean="0"/>
              <a:t>10/09/2023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9E08ED-F3F6-8AAB-47E2-F5A4F42AC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EAC7F9-B107-8D57-348A-E5558AA79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C46AD-4DD7-44B5-BF10-8C92D796DB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4813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55D10-5825-0E73-F5A7-5E1FEA533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CAA685-F9E7-0158-C1AC-068FA44CD0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4FB9A0-9DFA-D53F-92ED-84CA2B6D7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59520-6BB6-4710-9D3C-0BDB20175654}" type="datetimeFigureOut">
              <a:rPr lang="en-GB" smtClean="0"/>
              <a:t>10/09/2023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18FDEB-B1C0-1B10-6EB6-0B13E7DDD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659D5A-CB07-7A8E-A281-96D216B1D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C46AD-4DD7-44B5-BF10-8C92D796DB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6559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CE81CC-F21A-CFA5-F140-9BFF75512A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79591E-1538-9A33-3C5F-C725C69E80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20136B-0D07-0211-1DA2-43DAF0E8D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59520-6BB6-4710-9D3C-0BDB20175654}" type="datetimeFigureOut">
              <a:rPr lang="en-GB" smtClean="0"/>
              <a:t>10/09/2023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1FCE8C-90A2-A566-FD44-B0EBDF834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031D2A-AC1E-E8D9-CB89-E9A10A731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C46AD-4DD7-44B5-BF10-8C92D796DB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834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0A001-9586-76BA-28DD-9A4335B84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2275C9-2D11-9127-6C8A-B8962F059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041183-6A04-D5C7-1792-E2B2E2302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59520-6BB6-4710-9D3C-0BDB20175654}" type="datetimeFigureOut">
              <a:rPr lang="en-GB" smtClean="0"/>
              <a:t>10/09/2023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18E295-C97C-9045-FBAE-2C47CE141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66E8F1-65EB-9845-52C8-F24AE5B9D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C46AD-4DD7-44B5-BF10-8C92D796DB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30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77352-6433-C067-A310-E618631D2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3F7E43-DBB2-0751-F1F3-C2F0F4D00B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8FA44C-26DE-62E9-F05C-D8829D719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59520-6BB6-4710-9D3C-0BDB20175654}" type="datetimeFigureOut">
              <a:rPr lang="en-GB" smtClean="0"/>
              <a:t>10/09/2023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EFBCCC-19F2-7353-8B76-F16C5784A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5D4335-80B3-0EC7-C72A-5F4F4EB3F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C46AD-4DD7-44B5-BF10-8C92D796DB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933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ECBAB-1AB0-2C42-7D3B-86981C403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9DC53-F669-6E15-1203-364DC215A0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21B4C1-EAF4-3520-BCE2-66C3C5253B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8F99E5-125A-1492-A54A-F85B874A3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59520-6BB6-4710-9D3C-0BDB20175654}" type="datetimeFigureOut">
              <a:rPr lang="en-GB" smtClean="0"/>
              <a:t>10/09/2023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8F94C8-0328-41E6-8B3C-5792856F3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3195BB-BFB3-FBFD-5033-BAF5A7FC1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C46AD-4DD7-44B5-BF10-8C92D796DB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320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FB23C-6902-8ED3-35F4-B4583FC3E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21939E-A380-3C85-2B7D-23580426EA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F27737-B5ED-7CA9-68DF-C15A729837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B21C83-6B9D-BE33-81FA-5D1D7AF28B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DF817F-00E8-30DD-55E5-CF740397B8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106E63-8793-0CFC-40A2-2CBB4965A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59520-6BB6-4710-9D3C-0BDB20175654}" type="datetimeFigureOut">
              <a:rPr lang="en-GB" smtClean="0"/>
              <a:t>10/09/2023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AF31DD-FAD7-4A49-4E3D-55A57B49A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652D1C-E553-1377-0C62-0EBEFBA93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C46AD-4DD7-44B5-BF10-8C92D796DB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27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74EF4-E98A-96A0-C831-5D9A764D7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66827F-0CF7-4B4F-17A9-4923F0A58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59520-6BB6-4710-9D3C-0BDB20175654}" type="datetimeFigureOut">
              <a:rPr lang="en-GB" smtClean="0"/>
              <a:t>10/09/2023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39ACF4-AA95-4E08-9A72-0E41042C2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B7DF60-8F8E-BD26-7D19-99ED91989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C46AD-4DD7-44B5-BF10-8C92D796DB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7644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352D9B-360A-D793-0259-E98F0819C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59520-6BB6-4710-9D3C-0BDB20175654}" type="datetimeFigureOut">
              <a:rPr lang="en-GB" smtClean="0"/>
              <a:t>10/09/2023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0159C2-B977-A7F1-9F6E-167DC050D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D638EA-3363-D130-C510-93FEA45D8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C46AD-4DD7-44B5-BF10-8C92D796DB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668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53B88-213D-3762-A41F-9EFB1D3BE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D41818-EE6B-74B6-09C5-4AB12A5DE4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693341-400E-75AE-128D-37B379CB1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5ABBCD-D7E5-4763-DB63-D3BDC4EA8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59520-6BB6-4710-9D3C-0BDB20175654}" type="datetimeFigureOut">
              <a:rPr lang="en-GB" smtClean="0"/>
              <a:t>10/09/2023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FBF4AD-6985-16D2-D9E6-5157443DF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41A2F4-75F6-95F1-C7AA-2815B1300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C46AD-4DD7-44B5-BF10-8C92D796DB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5303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01FAB-8647-EA74-228C-556CCB986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B16A1F-4C37-B86E-E0C4-5CC0583A40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B2F763-9DD5-5C92-78F9-F222AAB42B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AB4354-66A9-30C0-0E8C-DD3C94BFD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59520-6BB6-4710-9D3C-0BDB20175654}" type="datetimeFigureOut">
              <a:rPr lang="en-GB" smtClean="0"/>
              <a:t>10/09/2023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52E240-92E4-D66C-644D-42E472ECE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77D3EC-204A-4AC9-88ED-B02FF9E05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C46AD-4DD7-44B5-BF10-8C92D796DB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5740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BFE914-7AC5-663C-9619-DBC9A1583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7AD95C-A252-964F-325F-FEC48BE809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13A8D6-565A-8995-1615-C39E84C711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59520-6BB6-4710-9D3C-0BDB20175654}" type="datetimeFigureOut">
              <a:rPr lang="en-GB" smtClean="0"/>
              <a:t>10/09/2023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5A72F2-3259-5CEC-79F1-003EE23815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61902F-055C-12F8-694C-ED5B5DF33B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C46AD-4DD7-44B5-BF10-8C92D796DB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514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FD7A959A-5C73-4D77-915D-4AF60D98A9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5556" y="267437"/>
            <a:ext cx="9297669" cy="1531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7556DA1-B59D-4CF4-B9B5-2C107B733D10}"/>
              </a:ext>
            </a:extLst>
          </p:cNvPr>
          <p:cNvSpPr txBox="1"/>
          <p:nvPr/>
        </p:nvSpPr>
        <p:spPr>
          <a:xfrm>
            <a:off x="2082774" y="27455"/>
            <a:ext cx="8356600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defRPr/>
            </a:pPr>
            <a:r>
              <a:rPr kumimoji="0" lang="en-GB" sz="1600" b="0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omic Sans MS"/>
              </a:rPr>
              <a:t>How do we know what it was like to live in the Stone Age</a:t>
            </a:r>
            <a:r>
              <a:rPr lang="en-GB" sz="1600" u="sng" dirty="0">
                <a:latin typeface="Comic Sans MS"/>
              </a:rPr>
              <a:t>, Bronze Age and</a:t>
            </a:r>
            <a:r>
              <a:rPr kumimoji="0" lang="en-GB" sz="1600" b="0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omic Sans MS"/>
              </a:rPr>
              <a:t> Iron Age?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0EC3514-5E3D-4B29-854E-BD5979CB39DA}"/>
              </a:ext>
            </a:extLst>
          </p:cNvPr>
          <p:cNvGraphicFramePr>
            <a:graphicFrameLocks noGrp="1"/>
          </p:cNvGraphicFramePr>
          <p:nvPr/>
        </p:nvGraphicFramePr>
        <p:xfrm>
          <a:off x="10691" y="2080847"/>
          <a:ext cx="3333862" cy="4709511"/>
        </p:xfrm>
        <a:graphic>
          <a:graphicData uri="http://schemas.openxmlformats.org/drawingml/2006/table">
            <a:tbl>
              <a:tblPr/>
              <a:tblGrid>
                <a:gridCol w="3333862">
                  <a:extLst>
                    <a:ext uri="{9D8B030D-6E8A-4147-A177-3AD203B41FA5}">
                      <a16:colId xmlns:a16="http://schemas.microsoft.com/office/drawing/2014/main" val="2606156081"/>
                    </a:ext>
                  </a:extLst>
                </a:gridCol>
              </a:tblGrid>
              <a:tr h="205228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u="sng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The Stone Age</a:t>
                      </a:r>
                      <a:endParaRPr lang="en-GB" sz="11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171450" marR="0" indent="-17145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It was a very long period of time.</a:t>
                      </a:r>
                    </a:p>
                    <a:p>
                      <a:pPr marL="171450" marR="0" indent="-17145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Split into three periods:</a:t>
                      </a:r>
                    </a:p>
                    <a:p>
                      <a:pPr marL="171450" marR="0" indent="-17145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b="1" u="none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Palaeolithic</a:t>
                      </a:r>
                      <a:r>
                        <a:rPr lang="en-GB" sz="1100" u="none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 (The Old Stone Age - Prehistoric), </a:t>
                      </a:r>
                      <a:r>
                        <a:rPr lang="en-GB" sz="1100" b="1" u="none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Mesolithic</a:t>
                      </a:r>
                      <a:r>
                        <a:rPr lang="en-GB" sz="1100" u="none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 (Middle Stone Age) </a:t>
                      </a:r>
                    </a:p>
                    <a:p>
                      <a:pPr marL="171450" marR="0" indent="-17145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b="1" u="none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Neolithic</a:t>
                      </a:r>
                      <a:r>
                        <a:rPr lang="en-GB" sz="1100" u="none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 (New Stone Age).</a:t>
                      </a:r>
                    </a:p>
                    <a:p>
                      <a:pPr marL="171450" marR="0" indent="-17145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People were hunter-gatherers and were nomadic until they began farming. </a:t>
                      </a:r>
                    </a:p>
                    <a:p>
                      <a:pPr marL="171450" marR="0" indent="-17145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People lived in Europe for the first time. </a:t>
                      </a:r>
                    </a:p>
                    <a:p>
                      <a:pPr marL="171450" marR="0" indent="-17145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Stone tools used.</a:t>
                      </a:r>
                    </a:p>
                  </a:txBody>
                  <a:tcPr marL="57604" marR="57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5740316"/>
                  </a:ext>
                </a:extLst>
              </a:tr>
              <a:tr h="1225235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u="sng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The Bronze Age</a:t>
                      </a:r>
                      <a:endParaRPr lang="en-GB" sz="11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171450" marR="0" indent="-17145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Bronze was used instead of stone to make tools and weapons in </a:t>
                      </a:r>
                      <a:r>
                        <a:rPr lang="en-GB" sz="11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2500BC</a:t>
                      </a:r>
                    </a:p>
                    <a:p>
                      <a:pPr marL="171450" marR="0" indent="-17145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People were buried with their important possessions.</a:t>
                      </a:r>
                    </a:p>
                    <a:p>
                      <a:pPr marL="171450" marR="0" indent="-17145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People started to farm the land.</a:t>
                      </a:r>
                    </a:p>
                  </a:txBody>
                  <a:tcPr marL="57604" marR="57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48377"/>
                  </a:ext>
                </a:extLst>
              </a:tr>
              <a:tr h="1431996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u="sng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The Iron Age</a:t>
                      </a:r>
                      <a:endParaRPr lang="en-GB" sz="11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171450" marR="0" indent="-17145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Iron was used instead of Bronze to make tools and weapons as its shape could be changed.</a:t>
                      </a:r>
                    </a:p>
                    <a:p>
                      <a:pPr marL="171450" marR="0" indent="-17145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Settlements were often under attack and there were many wars.</a:t>
                      </a:r>
                    </a:p>
                    <a:p>
                      <a:pPr marL="171450" marR="0" indent="-17145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They lived in tribes in hillforts for protection.</a:t>
                      </a:r>
                    </a:p>
                    <a:p>
                      <a:pPr marL="171450" marR="0" indent="-17145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43AD - </a:t>
                      </a:r>
                      <a:r>
                        <a:rPr lang="en-GB" sz="11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The Romans invaded Britain.</a:t>
                      </a:r>
                    </a:p>
                  </a:txBody>
                  <a:tcPr marL="57604" marR="57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161382"/>
                  </a:ext>
                </a:extLst>
              </a:tr>
            </a:tbl>
          </a:graphicData>
        </a:graphic>
      </p:graphicFrame>
      <p:sp>
        <p:nvSpPr>
          <p:cNvPr id="6" name="Control 3">
            <a:extLst>
              <a:ext uri="{FF2B5EF4-FFF2-40B4-BE49-F238E27FC236}">
                <a16:creationId xmlns:a16="http://schemas.microsoft.com/office/drawing/2014/main" id="{E508920E-53C6-4B17-B35B-E6DC92EDA9B8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863232" y="4846638"/>
            <a:ext cx="2686050" cy="4802187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BC07A9B-8463-4256-836A-BF8119F5DD21}"/>
              </a:ext>
            </a:extLst>
          </p:cNvPr>
          <p:cNvGraphicFramePr>
            <a:graphicFrameLocks noGrp="1"/>
          </p:cNvGraphicFramePr>
          <p:nvPr/>
        </p:nvGraphicFramePr>
        <p:xfrm>
          <a:off x="3409290" y="2079947"/>
          <a:ext cx="3927815" cy="3269065"/>
        </p:xfrm>
        <a:graphic>
          <a:graphicData uri="http://schemas.openxmlformats.org/drawingml/2006/table">
            <a:tbl>
              <a:tblPr/>
              <a:tblGrid>
                <a:gridCol w="1738865">
                  <a:extLst>
                    <a:ext uri="{9D8B030D-6E8A-4147-A177-3AD203B41FA5}">
                      <a16:colId xmlns:a16="http://schemas.microsoft.com/office/drawing/2014/main" val="3563565093"/>
                    </a:ext>
                  </a:extLst>
                </a:gridCol>
                <a:gridCol w="2188950">
                  <a:extLst>
                    <a:ext uri="{9D8B030D-6E8A-4147-A177-3AD203B41FA5}">
                      <a16:colId xmlns:a16="http://schemas.microsoft.com/office/drawing/2014/main" val="4040222951"/>
                    </a:ext>
                  </a:extLst>
                </a:gridCol>
              </a:tblGrid>
              <a:tr h="1089173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u="sng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Skara Brae, Scotland</a:t>
                      </a:r>
                      <a:endParaRPr lang="en-GB" sz="11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67535" marR="67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indent="-17145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 Well preserved Stone Age village in Orkney, Scotland.</a:t>
                      </a:r>
                    </a:p>
                    <a:p>
                      <a:pPr marL="171450" marR="0" indent="-17145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One room in each of the 8 houses made of stone.</a:t>
                      </a:r>
                    </a:p>
                  </a:txBody>
                  <a:tcPr marL="67535" marR="67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7113381"/>
                  </a:ext>
                </a:extLst>
              </a:tr>
              <a:tr h="1855448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u="sng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Stonehenge, England</a:t>
                      </a:r>
                      <a:endParaRPr lang="en-GB" sz="11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67535" marR="67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indent="-17145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Famous Stone Age monument located in Wiltshire.</a:t>
                      </a:r>
                    </a:p>
                    <a:p>
                      <a:pPr marL="171450" marR="0" indent="-17145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Circle of very large stones standing upright</a:t>
                      </a:r>
                    </a:p>
                    <a:p>
                      <a:pPr marL="171450" marR="0" indent="-17145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Some people believe it was built to learn about the movements of the Sun and Moon. </a:t>
                      </a:r>
                    </a:p>
                    <a:p>
                      <a:pPr marL="171450" marR="0" indent="-17145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Some people believe it was a burial ground.</a:t>
                      </a:r>
                    </a:p>
                  </a:txBody>
                  <a:tcPr marL="67535" marR="67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9302580"/>
                  </a:ext>
                </a:extLst>
              </a:tr>
            </a:tbl>
          </a:graphicData>
        </a:graphic>
      </p:graphicFrame>
      <p:sp>
        <p:nvSpPr>
          <p:cNvPr id="10" name="Control 5">
            <a:extLst>
              <a:ext uri="{FF2B5EF4-FFF2-40B4-BE49-F238E27FC236}">
                <a16:creationId xmlns:a16="http://schemas.microsoft.com/office/drawing/2014/main" id="{4B3A808D-259E-41B7-9231-56C93D3F153F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7004050" y="3292475"/>
            <a:ext cx="3424238" cy="3876675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30" name="Picture 6" descr="Image result for skara brae">
            <a:extLst>
              <a:ext uri="{FF2B5EF4-FFF2-40B4-BE49-F238E27FC236}">
                <a16:creationId xmlns:a16="http://schemas.microsoft.com/office/drawing/2014/main" id="{40592C04-6519-4BAC-B4E7-B75F4E41C0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5403" y="2317485"/>
            <a:ext cx="1027196" cy="768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Image result for stonehenge">
            <a:extLst>
              <a:ext uri="{FF2B5EF4-FFF2-40B4-BE49-F238E27FC236}">
                <a16:creationId xmlns:a16="http://schemas.microsoft.com/office/drawing/2014/main" id="{7EFEB261-EFFA-448D-B3F4-FA7A698C6F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02" t="17332" r="20444" b="4645"/>
          <a:stretch>
            <a:fillRect/>
          </a:stretch>
        </p:blipFill>
        <p:spPr bwMode="auto">
          <a:xfrm>
            <a:off x="3458589" y="3706759"/>
            <a:ext cx="1520825" cy="1243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B89A9F53-CC3C-44AA-9252-F4BAEB379D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3225" y="560003"/>
            <a:ext cx="1708775" cy="1038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33" name="Picture 9">
            <a:extLst>
              <a:ext uri="{FF2B5EF4-FFF2-40B4-BE49-F238E27FC236}">
                <a16:creationId xmlns:a16="http://schemas.microsoft.com/office/drawing/2014/main" id="{693516FE-2446-43D6-8BBB-22249FB2E8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6263" y="5431556"/>
            <a:ext cx="1206892" cy="747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F08E951A-AED2-4333-B642-BD36DFE3E2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101100" y="5343223"/>
            <a:ext cx="643598" cy="938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35" name="Picture 11">
            <a:extLst>
              <a:ext uri="{FF2B5EF4-FFF2-40B4-BE49-F238E27FC236}">
                <a16:creationId xmlns:a16="http://schemas.microsoft.com/office/drawing/2014/main" id="{4CA82034-D251-4EFA-B659-0C08C34C55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9548" y="5432107"/>
            <a:ext cx="1294720" cy="761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1" name="Text Box 12">
            <a:extLst>
              <a:ext uri="{FF2B5EF4-FFF2-40B4-BE49-F238E27FC236}">
                <a16:creationId xmlns:a16="http://schemas.microsoft.com/office/drawing/2014/main" id="{5967FC8E-759B-4161-9026-099522A3A3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5152" y="6246328"/>
            <a:ext cx="51391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Flint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2" name="Text Box 13">
            <a:extLst>
              <a:ext uri="{FF2B5EF4-FFF2-40B4-BE49-F238E27FC236}">
                <a16:creationId xmlns:a16="http://schemas.microsoft.com/office/drawing/2014/main" id="{F05B1F4C-24D5-4EB3-A16C-31131B4E74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8353" y="6244689"/>
            <a:ext cx="1064593" cy="276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Bronze Tools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4EF27239-5022-47FF-AD6B-4243AD4F5C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42171" y="1558191"/>
            <a:ext cx="628249" cy="241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Hillfort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4" name="Text Box 15">
            <a:extLst>
              <a:ext uri="{FF2B5EF4-FFF2-40B4-BE49-F238E27FC236}">
                <a16:creationId xmlns:a16="http://schemas.microsoft.com/office/drawing/2014/main" id="{B11096B3-7715-433E-A51F-30E1F7863F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1657" y="6260616"/>
            <a:ext cx="1468438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Cave Paintings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57B66A37-B42D-4C45-A0ED-333C92FDDF7E}"/>
              </a:ext>
            </a:extLst>
          </p:cNvPr>
          <p:cNvGraphicFramePr>
            <a:graphicFrameLocks noGrp="1"/>
          </p:cNvGraphicFramePr>
          <p:nvPr/>
        </p:nvGraphicFramePr>
        <p:xfrm>
          <a:off x="7401842" y="1820174"/>
          <a:ext cx="4775344" cy="501618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358441">
                  <a:extLst>
                    <a:ext uri="{9D8B030D-6E8A-4147-A177-3AD203B41FA5}">
                      <a16:colId xmlns:a16="http://schemas.microsoft.com/office/drawing/2014/main" val="1290031739"/>
                    </a:ext>
                  </a:extLst>
                </a:gridCol>
                <a:gridCol w="3416903">
                  <a:extLst>
                    <a:ext uri="{9D8B030D-6E8A-4147-A177-3AD203B41FA5}">
                      <a16:colId xmlns:a16="http://schemas.microsoft.com/office/drawing/2014/main" val="2126359562"/>
                    </a:ext>
                  </a:extLst>
                </a:gridCol>
              </a:tblGrid>
              <a:tr h="264437">
                <a:tc gridSpan="2">
                  <a:txBody>
                    <a:bodyPr/>
                    <a:lstStyle/>
                    <a:p>
                      <a:pPr algn="ctr" fontAlgn="base"/>
                      <a:r>
                        <a:rPr lang="en-GB" sz="1400" b="1" dirty="0">
                          <a:effectLst/>
                          <a:latin typeface="Comic Sans MS" panose="030F0702030302020204" pitchFamily="66" charset="0"/>
                        </a:rPr>
                        <a:t>Vocabulary Dozen​</a:t>
                      </a:r>
                      <a:endParaRPr lang="en-GB" sz="2800" b="1" i="0" dirty="0">
                        <a:solidFill>
                          <a:srgbClr val="FFFFFF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2068" marR="82068" marT="41034" marB="41034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5816474"/>
                  </a:ext>
                </a:extLst>
              </a:tr>
              <a:tr h="572210"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400" b="1" dirty="0">
                          <a:effectLst/>
                          <a:latin typeface="Comic Sans MS" panose="030F0702030302020204" pitchFamily="66" charset="0"/>
                        </a:rPr>
                        <a:t>archaeologist​</a:t>
                      </a:r>
                      <a:endParaRPr lang="en-GB" sz="1400" b="1" i="0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2068" marR="82068" marT="41034" marB="41034"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100" dirty="0">
                          <a:effectLst/>
                          <a:latin typeface="Comic Sans MS" panose="030F0702030302020204" pitchFamily="66" charset="0"/>
                        </a:rPr>
                        <a:t>Person who learns about the past by digging up artefacts and studying them. ​</a:t>
                      </a:r>
                      <a:endParaRPr lang="en-GB" sz="1100" b="0" i="0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2068" marR="82068" marT="41034" marB="41034" anchor="ctr"/>
                </a:tc>
                <a:extLst>
                  <a:ext uri="{0D108BD9-81ED-4DB2-BD59-A6C34878D82A}">
                    <a16:rowId xmlns:a16="http://schemas.microsoft.com/office/drawing/2014/main" val="3360106692"/>
                  </a:ext>
                </a:extLst>
              </a:tr>
              <a:tr h="436317"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400" b="1" dirty="0">
                          <a:effectLst/>
                          <a:latin typeface="Comic Sans MS" panose="030F0702030302020204" pitchFamily="66" charset="0"/>
                        </a:rPr>
                        <a:t>primary </a:t>
                      </a:r>
                    </a:p>
                    <a:p>
                      <a:pPr algn="ctr" fontAlgn="base"/>
                      <a:r>
                        <a:rPr lang="en-GB" sz="1400" b="1" dirty="0">
                          <a:effectLst/>
                          <a:latin typeface="Comic Sans MS" panose="030F0702030302020204" pitchFamily="66" charset="0"/>
                        </a:rPr>
                        <a:t>source​</a:t>
                      </a:r>
                      <a:endParaRPr lang="en-GB" sz="1400" b="1" i="0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2068" marR="82068" marT="41034" marB="41034"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100">
                          <a:effectLst/>
                          <a:latin typeface="Comic Sans MS" panose="030F0702030302020204" pitchFamily="66" charset="0"/>
                        </a:rPr>
                        <a:t>The main source of information about a topic. ​</a:t>
                      </a:r>
                      <a:endParaRPr lang="en-GB" sz="1100" b="0" i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2068" marR="82068" marT="41034" marB="41034" anchor="ctr"/>
                </a:tc>
                <a:extLst>
                  <a:ext uri="{0D108BD9-81ED-4DB2-BD59-A6C34878D82A}">
                    <a16:rowId xmlns:a16="http://schemas.microsoft.com/office/drawing/2014/main" val="274178235"/>
                  </a:ext>
                </a:extLst>
              </a:tr>
              <a:tr h="288934"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400" b="1" dirty="0">
                          <a:effectLst/>
                          <a:latin typeface="Comic Sans MS" panose="030F0702030302020204" pitchFamily="66" charset="0"/>
                        </a:rPr>
                        <a:t>period​</a:t>
                      </a:r>
                      <a:endParaRPr lang="en-GB" sz="1400" b="1" i="0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2068" marR="82068" marT="41034" marB="41034"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100">
                          <a:effectLst/>
                          <a:latin typeface="Comic Sans MS" panose="030F0702030302020204" pitchFamily="66" charset="0"/>
                        </a:rPr>
                        <a:t>A length of time covering many years. ​</a:t>
                      </a:r>
                      <a:endParaRPr lang="en-GB" sz="1100" b="0" i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2068" marR="82068" marT="41034" marB="41034" anchor="ctr"/>
                </a:tc>
                <a:extLst>
                  <a:ext uri="{0D108BD9-81ED-4DB2-BD59-A6C34878D82A}">
                    <a16:rowId xmlns:a16="http://schemas.microsoft.com/office/drawing/2014/main" val="1828356656"/>
                  </a:ext>
                </a:extLst>
              </a:tr>
              <a:tr h="436317"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400" b="1" dirty="0">
                          <a:effectLst/>
                          <a:latin typeface="Comic Sans MS" panose="030F0702030302020204" pitchFamily="66" charset="0"/>
                        </a:rPr>
                        <a:t>settlement​</a:t>
                      </a:r>
                      <a:endParaRPr lang="en-GB" sz="1400" b="1" i="0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2068" marR="82068" marT="41034" marB="41034"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100">
                          <a:effectLst/>
                          <a:latin typeface="Comic Sans MS" panose="030F0702030302020204" pitchFamily="66" charset="0"/>
                        </a:rPr>
                        <a:t>A place where a group of people live together in many buildings. ​</a:t>
                      </a:r>
                      <a:endParaRPr lang="en-GB" sz="1100" b="0" i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2068" marR="82068" marT="41034" marB="41034" anchor="ctr"/>
                </a:tc>
                <a:extLst>
                  <a:ext uri="{0D108BD9-81ED-4DB2-BD59-A6C34878D82A}">
                    <a16:rowId xmlns:a16="http://schemas.microsoft.com/office/drawing/2014/main" val="360717171"/>
                  </a:ext>
                </a:extLst>
              </a:tr>
              <a:tr h="288934"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400" b="1" dirty="0">
                          <a:effectLst/>
                          <a:latin typeface="Comic Sans MS" panose="030F0702030302020204" pitchFamily="66" charset="0"/>
                        </a:rPr>
                        <a:t>forage​</a:t>
                      </a:r>
                      <a:endParaRPr lang="en-GB" sz="1400" b="1" i="0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2068" marR="82068" marT="41034" marB="41034"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100" dirty="0">
                          <a:effectLst/>
                          <a:latin typeface="Comic Sans MS" panose="030F0702030302020204" pitchFamily="66" charset="0"/>
                        </a:rPr>
                        <a:t>To search for food. ​</a:t>
                      </a:r>
                      <a:endParaRPr lang="en-GB" sz="1100" b="0" i="0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2068" marR="82068" marT="41034" marB="41034" anchor="ctr"/>
                </a:tc>
                <a:extLst>
                  <a:ext uri="{0D108BD9-81ED-4DB2-BD59-A6C34878D82A}">
                    <a16:rowId xmlns:a16="http://schemas.microsoft.com/office/drawing/2014/main" val="1943053293"/>
                  </a:ext>
                </a:extLst>
              </a:tr>
              <a:tr h="288934"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400" b="1" dirty="0">
                          <a:effectLst/>
                          <a:latin typeface="Comic Sans MS" panose="030F0702030302020204" pitchFamily="66" charset="0"/>
                        </a:rPr>
                        <a:t>preserve​</a:t>
                      </a:r>
                      <a:endParaRPr lang="en-GB" sz="1400" b="1" i="0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2068" marR="82068" marT="41034" marB="41034"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100" dirty="0">
                          <a:effectLst/>
                          <a:latin typeface="Comic Sans MS" panose="030F0702030302020204" pitchFamily="66" charset="0"/>
                        </a:rPr>
                        <a:t>To keep something in good condition. ​</a:t>
                      </a:r>
                      <a:endParaRPr lang="en-GB" sz="1100" b="0" i="0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2068" marR="82068" marT="41034" marB="41034" anchor="ctr"/>
                </a:tc>
                <a:extLst>
                  <a:ext uri="{0D108BD9-81ED-4DB2-BD59-A6C34878D82A}">
                    <a16:rowId xmlns:a16="http://schemas.microsoft.com/office/drawing/2014/main" val="1241731261"/>
                  </a:ext>
                </a:extLst>
              </a:tr>
              <a:tr h="436317"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400" b="1" dirty="0">
                          <a:effectLst/>
                          <a:latin typeface="Comic Sans MS" panose="030F0702030302020204" pitchFamily="66" charset="0"/>
                        </a:rPr>
                        <a:t>monument​</a:t>
                      </a:r>
                      <a:endParaRPr lang="en-GB" sz="1400" b="1" i="0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2068" marR="82068" marT="41034" marB="41034"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100" dirty="0">
                          <a:effectLst/>
                          <a:latin typeface="Comic Sans MS" panose="030F0702030302020204" pitchFamily="66" charset="0"/>
                        </a:rPr>
                        <a:t>Something built to remember an important person or event. ​</a:t>
                      </a:r>
                      <a:endParaRPr lang="en-GB" sz="1100" b="0" i="0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2068" marR="82068" marT="41034" marB="41034" anchor="ctr"/>
                </a:tc>
                <a:extLst>
                  <a:ext uri="{0D108BD9-81ED-4DB2-BD59-A6C34878D82A}">
                    <a16:rowId xmlns:a16="http://schemas.microsoft.com/office/drawing/2014/main" val="1555788543"/>
                  </a:ext>
                </a:extLst>
              </a:tr>
              <a:tr h="436317"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400" b="1" dirty="0">
                          <a:effectLst/>
                          <a:latin typeface="Comic Sans MS" panose="030F0702030302020204" pitchFamily="66" charset="0"/>
                        </a:rPr>
                        <a:t>trading​</a:t>
                      </a:r>
                      <a:endParaRPr lang="en-GB" sz="1400" b="1" i="0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2068" marR="82068" marT="41034" marB="41034"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100" dirty="0">
                          <a:effectLst/>
                          <a:latin typeface="Comic Sans MS" panose="030F0702030302020204" pitchFamily="66" charset="0"/>
                        </a:rPr>
                        <a:t>The act of buying and selling goods and services (for example food). ​</a:t>
                      </a:r>
                      <a:endParaRPr lang="en-GB" sz="1100" b="0" i="0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2068" marR="82068" marT="41034" marB="41034" anchor="ctr"/>
                </a:tc>
                <a:extLst>
                  <a:ext uri="{0D108BD9-81ED-4DB2-BD59-A6C34878D82A}">
                    <a16:rowId xmlns:a16="http://schemas.microsoft.com/office/drawing/2014/main" val="3570986129"/>
                  </a:ext>
                </a:extLst>
              </a:tr>
              <a:tr h="436317"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400" b="1" dirty="0">
                          <a:effectLst/>
                          <a:latin typeface="Comic Sans MS" panose="030F0702030302020204" pitchFamily="66" charset="0"/>
                        </a:rPr>
                        <a:t>alliances​</a:t>
                      </a:r>
                      <a:endParaRPr lang="en-GB" sz="1400" b="1" i="0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2068" marR="82068" marT="41034" marB="41034"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100" dirty="0">
                          <a:effectLst/>
                          <a:latin typeface="Comic Sans MS" panose="030F0702030302020204" pitchFamily="66" charset="0"/>
                        </a:rPr>
                        <a:t>A group of countries or groups of people who work together.​</a:t>
                      </a:r>
                      <a:endParaRPr lang="en-GB" sz="1100" b="0" i="0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2068" marR="82068" marT="41034" marB="41034" anchor="ctr"/>
                </a:tc>
                <a:extLst>
                  <a:ext uri="{0D108BD9-81ED-4DB2-BD59-A6C34878D82A}">
                    <a16:rowId xmlns:a16="http://schemas.microsoft.com/office/drawing/2014/main" val="1379118757"/>
                  </a:ext>
                </a:extLst>
              </a:tr>
              <a:tr h="408232"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400" b="1" dirty="0">
                          <a:effectLst/>
                          <a:latin typeface="Comic Sans MS" panose="030F0702030302020204" pitchFamily="66" charset="0"/>
                        </a:rPr>
                        <a:t>tribes​</a:t>
                      </a:r>
                      <a:endParaRPr lang="en-GB" sz="1400" b="1" i="0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2068" marR="82068" marT="41034" marB="41034"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100" dirty="0">
                          <a:effectLst/>
                          <a:latin typeface="Comic Sans MS" panose="030F0702030302020204" pitchFamily="66" charset="0"/>
                        </a:rPr>
                        <a:t>A group of people that live together for protection. ​</a:t>
                      </a:r>
                      <a:endParaRPr lang="en-GB" sz="1100" b="0" i="0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2068" marR="82068" marT="41034" marB="41034" anchor="ctr"/>
                </a:tc>
                <a:extLst>
                  <a:ext uri="{0D108BD9-81ED-4DB2-BD59-A6C34878D82A}">
                    <a16:rowId xmlns:a16="http://schemas.microsoft.com/office/drawing/2014/main" val="2001867684"/>
                  </a:ext>
                </a:extLst>
              </a:tr>
              <a:tr h="264437"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400" b="1" dirty="0">
                          <a:effectLst/>
                          <a:latin typeface="Comic Sans MS" panose="030F0702030302020204" pitchFamily="66" charset="0"/>
                        </a:rPr>
                        <a:t>hill forts​</a:t>
                      </a:r>
                      <a:endParaRPr lang="en-GB" sz="1400" b="1" i="0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2068" marR="82068" marT="41034" marB="41034"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100" dirty="0">
                          <a:effectLst/>
                          <a:latin typeface="Comic Sans MS" panose="030F0702030302020204" pitchFamily="66" charset="0"/>
                        </a:rPr>
                        <a:t>A settlement surrounded by ditches. ​</a:t>
                      </a:r>
                      <a:endParaRPr lang="en-GB" sz="1100" b="0" i="0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2068" marR="82068" marT="41034" marB="41034" anchor="ctr"/>
                </a:tc>
                <a:extLst>
                  <a:ext uri="{0D108BD9-81ED-4DB2-BD59-A6C34878D82A}">
                    <a16:rowId xmlns:a16="http://schemas.microsoft.com/office/drawing/2014/main" val="277470209"/>
                  </a:ext>
                </a:extLst>
              </a:tr>
              <a:tr h="288934"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400" b="1" dirty="0">
                          <a:effectLst/>
                          <a:latin typeface="Comic Sans MS" panose="030F0702030302020204" pitchFamily="66" charset="0"/>
                        </a:rPr>
                        <a:t>invade​</a:t>
                      </a:r>
                      <a:endParaRPr lang="en-GB" sz="1400" b="1" i="0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2068" marR="82068" marT="41034" marB="41034"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100" dirty="0">
                          <a:effectLst/>
                          <a:latin typeface="Comic Sans MS" panose="030F0702030302020204" pitchFamily="66" charset="0"/>
                        </a:rPr>
                        <a:t>To enter another country by force. ​</a:t>
                      </a:r>
                      <a:endParaRPr lang="en-GB" sz="1100" b="0" i="0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2068" marR="82068" marT="41034" marB="41034" anchor="ctr"/>
                </a:tc>
                <a:extLst>
                  <a:ext uri="{0D108BD9-81ED-4DB2-BD59-A6C34878D82A}">
                    <a16:rowId xmlns:a16="http://schemas.microsoft.com/office/drawing/2014/main" val="3779433302"/>
                  </a:ext>
                </a:extLst>
              </a:tr>
            </a:tbl>
          </a:graphicData>
        </a:graphic>
      </p:graphicFrame>
      <p:sp>
        <p:nvSpPr>
          <p:cNvPr id="16" name="Rectangle 16">
            <a:extLst>
              <a:ext uri="{FF2B5EF4-FFF2-40B4-BE49-F238E27FC236}">
                <a16:creationId xmlns:a16="http://schemas.microsoft.com/office/drawing/2014/main" id="{BD87F4D8-6E64-42C5-B620-389E6D0F02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0641" y="1434516"/>
            <a:ext cx="1482721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 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1042" name="Picture 18" descr="Enquire Learning Trust | Buckingham Primary Academy">
            <a:extLst>
              <a:ext uri="{FF2B5EF4-FFF2-40B4-BE49-F238E27FC236}">
                <a16:creationId xmlns:a16="http://schemas.microsoft.com/office/drawing/2014/main" id="{EE630D92-4403-42A5-A750-820E735100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2772" y="31178"/>
            <a:ext cx="956319" cy="52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99111D70-47CA-4CBC-947C-7164B3D1AC4C}"/>
              </a:ext>
            </a:extLst>
          </p:cNvPr>
          <p:cNvSpPr txBox="1"/>
          <p:nvPr/>
        </p:nvSpPr>
        <p:spPr>
          <a:xfrm>
            <a:off x="0" y="0"/>
            <a:ext cx="1823351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omic Sans MS"/>
              </a:rPr>
              <a:t>Y3 Autumn 1 </a:t>
            </a:r>
            <a:r>
              <a:rPr lang="en-GB" sz="1400" b="1" dirty="0">
                <a:latin typeface="Comic Sans MS"/>
              </a:rPr>
              <a:t>2023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pic>
        <p:nvPicPr>
          <p:cNvPr id="7" name="Picture 6" descr="A logo of a ship&#10;&#10;Description automatically generated">
            <a:extLst>
              <a:ext uri="{FF2B5EF4-FFF2-40B4-BE49-F238E27FC236}">
                <a16:creationId xmlns:a16="http://schemas.microsoft.com/office/drawing/2014/main" id="{FDA5239F-498D-982E-1F8D-16E51888E7A9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61" y="485756"/>
            <a:ext cx="894486" cy="847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425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CE2A7EDF09AA4D8123CD991C4270FB" ma:contentTypeVersion="14" ma:contentTypeDescription="Create a new document." ma:contentTypeScope="" ma:versionID="edfcf39255ccf83fd378684607e2ef21">
  <xsd:schema xmlns:xsd="http://www.w3.org/2001/XMLSchema" xmlns:xs="http://www.w3.org/2001/XMLSchema" xmlns:p="http://schemas.microsoft.com/office/2006/metadata/properties" xmlns:ns2="fbfaf87b-7bdd-4c4f-a8f3-ec676afede73" xmlns:ns3="597c8b6c-d28d-4116-9221-2285f0b83890" targetNamespace="http://schemas.microsoft.com/office/2006/metadata/properties" ma:root="true" ma:fieldsID="594668823eadc93deee512efff969ff2" ns2:_="" ns3:_="">
    <xsd:import namespace="fbfaf87b-7bdd-4c4f-a8f3-ec676afede73"/>
    <xsd:import namespace="597c8b6c-d28d-4116-9221-2285f0b838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faf87b-7bdd-4c4f-a8f3-ec676afede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6ee90a1c-6484-4b97-8607-00254b61cb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1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7c8b6c-d28d-4116-9221-2285f0b8389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b9d1ace9-3a31-4726-8f57-0b105f78182c}" ma:internalName="TaxCatchAll" ma:showField="CatchAllData" ma:web="597c8b6c-d28d-4116-9221-2285f0b838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bfaf87b-7bdd-4c4f-a8f3-ec676afede73">
      <Terms xmlns="http://schemas.microsoft.com/office/infopath/2007/PartnerControls"/>
    </lcf76f155ced4ddcb4097134ff3c332f>
    <TaxCatchAll xmlns="597c8b6c-d28d-4116-9221-2285f0b83890" xsi:nil="true"/>
  </documentManagement>
</p:properties>
</file>

<file path=customXml/itemProps1.xml><?xml version="1.0" encoding="utf-8"?>
<ds:datastoreItem xmlns:ds="http://schemas.openxmlformats.org/officeDocument/2006/customXml" ds:itemID="{8B20CF92-D137-43DF-97C8-8127E3FA6ECE}"/>
</file>

<file path=customXml/itemProps2.xml><?xml version="1.0" encoding="utf-8"?>
<ds:datastoreItem xmlns:ds="http://schemas.openxmlformats.org/officeDocument/2006/customXml" ds:itemID="{A11081FA-392B-4D5A-8190-C57ED8E3AE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A6973FE-37D8-48A3-8A71-565BC0F30F43}">
  <ds:schemaRefs>
    <ds:schemaRef ds:uri="http://schemas.microsoft.com/office/2006/documentManagement/types"/>
    <ds:schemaRef ds:uri="http://purl.org/dc/terms/"/>
    <ds:schemaRef ds:uri="http://purl.org/dc/elements/1.1/"/>
    <ds:schemaRef ds:uri="http://purl.org/dc/dcmitype/"/>
    <ds:schemaRef ds:uri="http://www.w3.org/XML/1998/namespace"/>
    <ds:schemaRef ds:uri="http://schemas.microsoft.com/office/infopath/2007/PartnerControls"/>
    <ds:schemaRef ds:uri="fbfaf87b-7bdd-4c4f-a8f3-ec676afede73"/>
    <ds:schemaRef ds:uri="597c8b6c-d28d-4116-9221-2285f0b83890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400</Words>
  <Application>Microsoft Office PowerPoint</Application>
  <PresentationFormat>Widescreen</PresentationFormat>
  <Paragraphs>58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Times New Roman</vt:lpstr>
      <vt:lpstr>Office Theme</vt:lpstr>
      <vt:lpstr>PowerPoint Presentation</vt:lpstr>
    </vt:vector>
  </TitlesOfParts>
  <Company>Enquire Learning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McCulloch, Nina</dc:creator>
  <cp:lastModifiedBy>McCulloch, Nina</cp:lastModifiedBy>
  <cp:revision>1</cp:revision>
  <dcterms:created xsi:type="dcterms:W3CDTF">2023-09-10T18:49:02Z</dcterms:created>
  <dcterms:modified xsi:type="dcterms:W3CDTF">2023-09-10T18:50:39Z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0x01010056CE2A7EDF09AA4D8123CD991C4270FB</vt:lpwstr>
  </property>
  <property fmtid="{D5CDD505-2E9C-101B-9397-08002B2CF9AE}" pid="3" name="MediaServiceImageTags">
    <vt:lpwstr/>
  </property>
</Properties>
</file>