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04CCD809-2BD7-4C3B-81BD-F84C084BF53B}"/>
    <pc:docChg chg="modSld">
      <pc:chgData name="Storr, Sue" userId="bd5278a6-d77f-494a-928b-67f57f2b3fbc" providerId="ADAL" clId="{04CCD809-2BD7-4C3B-81BD-F84C084BF53B}" dt="2023-01-02T11:47:45.932" v="32" actId="20577"/>
      <pc:docMkLst>
        <pc:docMk/>
      </pc:docMkLst>
      <pc:sldChg chg="modSp mod">
        <pc:chgData name="Storr, Sue" userId="bd5278a6-d77f-494a-928b-67f57f2b3fbc" providerId="ADAL" clId="{04CCD809-2BD7-4C3B-81BD-F84C084BF53B}" dt="2023-01-02T11:47:45.932" v="32" actId="20577"/>
        <pc:sldMkLst>
          <pc:docMk/>
          <pc:sldMk cId="2529161750" sldId="256"/>
        </pc:sldMkLst>
        <pc:spChg chg="mod">
          <ac:chgData name="Storr, Sue" userId="bd5278a6-d77f-494a-928b-67f57f2b3fbc" providerId="ADAL" clId="{04CCD809-2BD7-4C3B-81BD-F84C084BF53B}" dt="2023-01-02T11:47:45.932" v="32" actId="20577"/>
          <ac:spMkLst>
            <pc:docMk/>
            <pc:sldMk cId="2529161750" sldId="256"/>
            <ac:spMk id="2" creationId="{00000000-0000-0000-0000-000000000000}"/>
          </ac:spMkLst>
        </pc:spChg>
      </pc:sldChg>
    </pc:docChg>
  </pc:docChgLst>
  <pc:docChgLst>
    <pc:chgData name="Storr, Sue" userId="bd5278a6-d77f-494a-928b-67f57f2b3fbc" providerId="ADAL" clId="{C529A96B-F6D8-4DBC-A163-F2D86A71A0EB}"/>
    <pc:docChg chg="modSld">
      <pc:chgData name="Storr, Sue" userId="bd5278a6-d77f-494a-928b-67f57f2b3fbc" providerId="ADAL" clId="{C529A96B-F6D8-4DBC-A163-F2D86A71A0EB}" dt="2022-11-30T10:41:46.544" v="1" actId="20577"/>
      <pc:docMkLst>
        <pc:docMk/>
      </pc:docMkLst>
      <pc:sldChg chg="modSp mod">
        <pc:chgData name="Storr, Sue" userId="bd5278a6-d77f-494a-928b-67f57f2b3fbc" providerId="ADAL" clId="{C529A96B-F6D8-4DBC-A163-F2D86A71A0EB}" dt="2022-11-30T10:41:46.544" v="1" actId="20577"/>
        <pc:sldMkLst>
          <pc:docMk/>
          <pc:sldMk cId="2529161750" sldId="256"/>
        </pc:sldMkLst>
        <pc:spChg chg="mod">
          <ac:chgData name="Storr, Sue" userId="bd5278a6-d77f-494a-928b-67f57f2b3fbc" providerId="ADAL" clId="{C529A96B-F6D8-4DBC-A163-F2D86A71A0EB}" dt="2022-11-30T10:41:46.544" v="1" actId="20577"/>
          <ac:spMkLst>
            <pc:docMk/>
            <pc:sldMk cId="252916175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502" y="-51024"/>
            <a:ext cx="9144000" cy="366169"/>
          </a:xfrm>
        </p:spPr>
        <p:txBody>
          <a:bodyPr>
            <a:normAutofit/>
          </a:bodyPr>
          <a:lstStyle/>
          <a:p>
            <a:r>
              <a:rPr lang="en-GB" sz="1600" b="1" u="sng" dirty="0">
                <a:latin typeface="+mn-lt"/>
              </a:rPr>
              <a:t>Year 4 Term 3: What makes </a:t>
            </a:r>
            <a:r>
              <a:rPr lang="en-GB" sz="1600" b="1" u="sng">
                <a:latin typeface="+mn-lt"/>
              </a:rPr>
              <a:t>mountains magnificent?</a:t>
            </a:r>
            <a:endParaRPr lang="en-GB" sz="1600" b="1" u="sng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16251"/>
              </p:ext>
            </p:extLst>
          </p:nvPr>
        </p:nvGraphicFramePr>
        <p:xfrm>
          <a:off x="272868" y="493541"/>
          <a:ext cx="3698239" cy="179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120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  <a:gridCol w="2424119">
                  <a:extLst>
                    <a:ext uri="{9D8B030D-6E8A-4147-A177-3AD203B41FA5}">
                      <a16:colId xmlns:a16="http://schemas.microsoft.com/office/drawing/2014/main" val="417530423"/>
                    </a:ext>
                  </a:extLst>
                </a:gridCol>
              </a:tblGrid>
              <a:tr h="2597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Highest</a:t>
                      </a:r>
                      <a:r>
                        <a:rPr lang="en-GB" sz="900" baseline="0" dirty="0"/>
                        <a:t> British peaks</a:t>
                      </a:r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396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Ben Nevis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Scotland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  <a:tr h="396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Snowdon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Wales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108422"/>
                  </a:ext>
                </a:extLst>
              </a:tr>
              <a:tr h="449949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Scafell Pike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England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849873"/>
                  </a:ext>
                </a:extLst>
              </a:tr>
              <a:tr h="290159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err="1"/>
                        <a:t>Slieve</a:t>
                      </a:r>
                      <a:r>
                        <a:rPr lang="en-GB" sz="1050" b="1" dirty="0"/>
                        <a:t> </a:t>
                      </a:r>
                      <a:r>
                        <a:rPr lang="en-GB" sz="1050" b="1" dirty="0" err="1"/>
                        <a:t>Donard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Northern Ireland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793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6782"/>
              </p:ext>
            </p:extLst>
          </p:nvPr>
        </p:nvGraphicFramePr>
        <p:xfrm>
          <a:off x="7837713" y="331126"/>
          <a:ext cx="4258240" cy="454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05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278435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3092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Vocabulary Dozen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top of a mountain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top of the mountain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topographic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detailed mapping of a 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Contour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line on a map or chart joining points of </a:t>
                      </a:r>
                      <a:r>
                        <a:rPr lang="en-GB" sz="1100" dirty="0" err="1"/>
                        <a:t>qual</a:t>
                      </a:r>
                      <a:r>
                        <a:rPr lang="en-GB" sz="1100" dirty="0"/>
                        <a:t> height or depth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dome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rounded arch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erosion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gradual destruction of rock by rivers, sea or weather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creation of something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steep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very big increase or 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colourless 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fold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bend in the rock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Fault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fracture</a:t>
                      </a:r>
                      <a:r>
                        <a:rPr lang="en-GB" sz="1100" baseline="0" dirty="0"/>
                        <a:t> in the rock where there has been movement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Fracture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separation in a rock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48478"/>
              </p:ext>
            </p:extLst>
          </p:nvPr>
        </p:nvGraphicFramePr>
        <p:xfrm>
          <a:off x="272867" y="2602231"/>
          <a:ext cx="3698239" cy="365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910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  <a:gridCol w="2472329">
                  <a:extLst>
                    <a:ext uri="{9D8B030D-6E8A-4147-A177-3AD203B41FA5}">
                      <a16:colId xmlns:a16="http://schemas.microsoft.com/office/drawing/2014/main" val="3412619990"/>
                    </a:ext>
                  </a:extLst>
                </a:gridCol>
              </a:tblGrid>
              <a:tr h="26201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Highest Peaks in the world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458527">
                <a:tc>
                  <a:txBody>
                    <a:bodyPr/>
                    <a:lstStyle/>
                    <a:p>
                      <a:r>
                        <a:rPr lang="en-GB" sz="1100" dirty="0"/>
                        <a:t>Mount Everest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458527">
                <a:tc>
                  <a:txBody>
                    <a:bodyPr/>
                    <a:lstStyle/>
                    <a:p>
                      <a:r>
                        <a:rPr lang="en-GB" sz="1100" dirty="0"/>
                        <a:t>Aconcagua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South America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817602"/>
                  </a:ext>
                </a:extLst>
              </a:tr>
              <a:tr h="458527">
                <a:tc>
                  <a:txBody>
                    <a:bodyPr/>
                    <a:lstStyle/>
                    <a:p>
                      <a:r>
                        <a:rPr lang="en-GB" sz="1100" dirty="0"/>
                        <a:t>Mount McKinley</a:t>
                      </a:r>
                      <a:endParaRPr lang="en-GB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North America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088461"/>
                  </a:ext>
                </a:extLst>
              </a:tr>
              <a:tr h="638662">
                <a:tc>
                  <a:txBody>
                    <a:bodyPr/>
                    <a:lstStyle/>
                    <a:p>
                      <a:r>
                        <a:rPr lang="en-GB" sz="1100" dirty="0"/>
                        <a:t>Kilimanjaro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Africa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661073"/>
                  </a:ext>
                </a:extLst>
              </a:tr>
              <a:tr h="458527">
                <a:tc>
                  <a:txBody>
                    <a:bodyPr/>
                    <a:lstStyle/>
                    <a:p>
                      <a:r>
                        <a:rPr lang="en-GB" sz="1100" dirty="0"/>
                        <a:t>Mount Blanc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Europe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66041"/>
                  </a:ext>
                </a:extLst>
              </a:tr>
              <a:tr h="458527">
                <a:tc>
                  <a:txBody>
                    <a:bodyPr/>
                    <a:lstStyle/>
                    <a:p>
                      <a:r>
                        <a:rPr lang="en-GB" sz="1100" dirty="0"/>
                        <a:t>Vinson Massif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Antarctica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62653"/>
                  </a:ext>
                </a:extLst>
              </a:tr>
              <a:tr h="458527">
                <a:tc>
                  <a:txBody>
                    <a:bodyPr/>
                    <a:lstStyle/>
                    <a:p>
                      <a:r>
                        <a:rPr lang="en-GB" sz="1100" dirty="0"/>
                        <a:t>Mount Kosciusko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Australia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26671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143591"/>
              </p:ext>
            </p:extLst>
          </p:nvPr>
        </p:nvGraphicFramePr>
        <p:xfrm>
          <a:off x="4236718" y="577499"/>
          <a:ext cx="3335384" cy="148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384">
                  <a:extLst>
                    <a:ext uri="{9D8B030D-6E8A-4147-A177-3AD203B41FA5}">
                      <a16:colId xmlns:a16="http://schemas.microsoft.com/office/drawing/2014/main" val="312864454"/>
                    </a:ext>
                  </a:extLst>
                </a:gridCol>
              </a:tblGrid>
              <a:tr h="29160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Fold</a:t>
                      </a:r>
                      <a:r>
                        <a:rPr lang="en-GB" sz="1100" baseline="0" dirty="0"/>
                        <a:t> Mountains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0076"/>
                  </a:ext>
                </a:extLst>
              </a:tr>
              <a:tr h="301241">
                <a:tc>
                  <a:txBody>
                    <a:bodyPr/>
                    <a:lstStyle/>
                    <a:p>
                      <a:r>
                        <a:rPr lang="en-GB" sz="1100" dirty="0"/>
                        <a:t>The upward fold is called an anticline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95371"/>
                  </a:ext>
                </a:extLst>
              </a:tr>
              <a:tr h="419179">
                <a:tc>
                  <a:txBody>
                    <a:bodyPr/>
                    <a:lstStyle/>
                    <a:p>
                      <a:r>
                        <a:rPr lang="en-GB" sz="1100" dirty="0"/>
                        <a:t>The downward fold are</a:t>
                      </a:r>
                      <a:r>
                        <a:rPr lang="en-GB" sz="1100" baseline="0" dirty="0"/>
                        <a:t> synclines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95422"/>
                  </a:ext>
                </a:extLst>
              </a:tr>
              <a:tr h="477543">
                <a:tc>
                  <a:txBody>
                    <a:bodyPr/>
                    <a:lstStyle/>
                    <a:p>
                      <a:r>
                        <a:rPr lang="en-GB" sz="1100" b="0" dirty="0"/>
                        <a:t>Zagros Mountains, The Himalayas, the Andes, Mount Blanc and the Rocky Mountains are all fold mountains.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1982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24994"/>
              </p:ext>
            </p:extLst>
          </p:nvPr>
        </p:nvGraphicFramePr>
        <p:xfrm>
          <a:off x="4236718" y="2287342"/>
          <a:ext cx="3335384" cy="1269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384">
                  <a:extLst>
                    <a:ext uri="{9D8B030D-6E8A-4147-A177-3AD203B41FA5}">
                      <a16:colId xmlns:a16="http://schemas.microsoft.com/office/drawing/2014/main" val="380554967"/>
                    </a:ext>
                  </a:extLst>
                </a:gridCol>
              </a:tblGrid>
              <a:tr h="18806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Fault Block Mountains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23254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en-GB" sz="1100" dirty="0"/>
                        <a:t>They get their mountain shape by erosion over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152162"/>
                  </a:ext>
                </a:extLst>
              </a:tr>
              <a:tr h="278674">
                <a:tc>
                  <a:txBody>
                    <a:bodyPr/>
                    <a:lstStyle/>
                    <a:p>
                      <a:r>
                        <a:rPr lang="en-GB" sz="1100" dirty="0"/>
                        <a:t>Formed when 2 plates move towards each other and the crust cracks</a:t>
                      </a:r>
                      <a:r>
                        <a:rPr lang="en-GB" sz="1100" baseline="0" dirty="0"/>
                        <a:t> along the fault lines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19183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GB" sz="1100" dirty="0"/>
                        <a:t>Sierra Nevada mountain range in California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7673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98075"/>
              </p:ext>
            </p:extLst>
          </p:nvPr>
        </p:nvGraphicFramePr>
        <p:xfrm>
          <a:off x="4236717" y="3682184"/>
          <a:ext cx="3335384" cy="104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384">
                  <a:extLst>
                    <a:ext uri="{9D8B030D-6E8A-4147-A177-3AD203B41FA5}">
                      <a16:colId xmlns:a16="http://schemas.microsoft.com/office/drawing/2014/main" val="1052744488"/>
                    </a:ext>
                  </a:extLst>
                </a:gridCol>
              </a:tblGrid>
              <a:tr h="22636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Dome Mountains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107422"/>
                  </a:ext>
                </a:extLst>
              </a:tr>
              <a:tr h="359475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Formed by a great</a:t>
                      </a:r>
                      <a:r>
                        <a:rPr lang="en-GB" sz="1100" baseline="0" dirty="0"/>
                        <a:t> amount of molten rock pushing its way up under the earths crust.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12339"/>
                  </a:ext>
                </a:extLst>
              </a:tr>
              <a:tr h="359475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Black Hill Range and</a:t>
                      </a:r>
                      <a:r>
                        <a:rPr lang="en-GB" sz="1100" baseline="0" dirty="0"/>
                        <a:t> Mount Rushmore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41236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" y="6912646"/>
            <a:ext cx="1288869" cy="711752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393371" y="169250"/>
            <a:ext cx="9144000" cy="3661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u="sng" dirty="0">
                <a:latin typeface="+mn-lt"/>
              </a:rPr>
              <a:t>Key Knowledge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17" y="4774570"/>
            <a:ext cx="3107520" cy="174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unt ever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40232" y="4873823"/>
            <a:ext cx="3710762" cy="198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16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EEF3B1B8-7640-47BD-9FE9-549C6696F15B}"/>
</file>

<file path=customXml/itemProps2.xml><?xml version="1.0" encoding="utf-8"?>
<ds:datastoreItem xmlns:ds="http://schemas.openxmlformats.org/officeDocument/2006/customXml" ds:itemID="{592EE261-8FBB-46C4-BB56-698762E11042}"/>
</file>

<file path=customXml/itemProps3.xml><?xml version="1.0" encoding="utf-8"?>
<ds:datastoreItem xmlns:ds="http://schemas.openxmlformats.org/officeDocument/2006/customXml" ds:itemID="{5CE463A5-7784-417E-B751-EE4107DC8282}"/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238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Term 3: What makes mountains magnificent?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Storr, Sue</cp:lastModifiedBy>
  <cp:revision>42</cp:revision>
  <cp:lastPrinted>2019-07-08T09:24:33Z</cp:lastPrinted>
  <dcterms:created xsi:type="dcterms:W3CDTF">2019-07-02T09:09:40Z</dcterms:created>
  <dcterms:modified xsi:type="dcterms:W3CDTF">2023-01-02T11:47:53Z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