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F92AC-3D9C-49A6-B15F-D14511255D40}" v="9" dt="2023-02-08T11:01:15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4660"/>
  </p:normalViewPr>
  <p:slideViewPr>
    <p:cSldViewPr snapToGrid="0">
      <p:cViewPr>
        <p:scale>
          <a:sx n="200" d="100"/>
          <a:sy n="200" d="100"/>
        </p:scale>
        <p:origin x="-18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00AF92AC-3D9C-49A6-B15F-D14511255D40}"/>
    <pc:docChg chg="undo custSel modSld">
      <pc:chgData name="Storr, Sue" userId="bd5278a6-d77f-494a-928b-67f57f2b3fbc" providerId="ADAL" clId="{00AF92AC-3D9C-49A6-B15F-D14511255D40}" dt="2023-02-10T07:14:07.049" v="128" actId="20577"/>
      <pc:docMkLst>
        <pc:docMk/>
      </pc:docMkLst>
      <pc:sldChg chg="addSp delSp modSp mod">
        <pc:chgData name="Storr, Sue" userId="bd5278a6-d77f-494a-928b-67f57f2b3fbc" providerId="ADAL" clId="{00AF92AC-3D9C-49A6-B15F-D14511255D40}" dt="2023-02-10T07:14:07.049" v="128" actId="20577"/>
        <pc:sldMkLst>
          <pc:docMk/>
          <pc:sldMk cId="2529161750" sldId="256"/>
        </pc:sldMkLst>
        <pc:spChg chg="mod">
          <ac:chgData name="Storr, Sue" userId="bd5278a6-d77f-494a-928b-67f57f2b3fbc" providerId="ADAL" clId="{00AF92AC-3D9C-49A6-B15F-D14511255D40}" dt="2023-02-10T07:14:07.049" v="128" actId="20577"/>
          <ac:spMkLst>
            <pc:docMk/>
            <pc:sldMk cId="2529161750" sldId="256"/>
            <ac:spMk id="2" creationId="{00000000-0000-0000-0000-000000000000}"/>
          </ac:spMkLst>
        </pc:spChg>
        <pc:graphicFrameChg chg="add del modGraphic">
          <ac:chgData name="Storr, Sue" userId="bd5278a6-d77f-494a-928b-67f57f2b3fbc" providerId="ADAL" clId="{00AF92AC-3D9C-49A6-B15F-D14511255D40}" dt="2023-02-08T11:02:24.718" v="61" actId="20577"/>
          <ac:graphicFrameMkLst>
            <pc:docMk/>
            <pc:sldMk cId="2529161750" sldId="256"/>
            <ac:graphicFrameMk id="24" creationId="{00000000-0000-0000-0000-000000000000}"/>
          </ac:graphicFrameMkLst>
        </pc:graphicFrameChg>
        <pc:picChg chg="add mod">
          <ac:chgData name="Storr, Sue" userId="bd5278a6-d77f-494a-928b-67f57f2b3fbc" providerId="ADAL" clId="{00AF92AC-3D9C-49A6-B15F-D14511255D40}" dt="2023-02-08T11:01:15.476" v="10" actId="1076"/>
          <ac:picMkLst>
            <pc:docMk/>
            <pc:sldMk cId="2529161750" sldId="256"/>
            <ac:picMk id="3" creationId="{D31DCA21-B80A-13D4-6A56-0F4FDD6FBD8B}"/>
          </ac:picMkLst>
        </pc:picChg>
        <pc:picChg chg="del">
          <ac:chgData name="Storr, Sue" userId="bd5278a6-d77f-494a-928b-67f57f2b3fbc" providerId="ADAL" clId="{00AF92AC-3D9C-49A6-B15F-D14511255D40}" dt="2023-02-08T11:00:39.858" v="2" actId="478"/>
          <ac:picMkLst>
            <pc:docMk/>
            <pc:sldMk cId="2529161750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1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8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0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6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3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4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9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2564" y="-87652"/>
            <a:ext cx="2913488" cy="532369"/>
          </a:xfrm>
        </p:spPr>
        <p:txBody>
          <a:bodyPr>
            <a:normAutofit/>
          </a:bodyPr>
          <a:lstStyle/>
          <a:p>
            <a:r>
              <a:rPr lang="en-GB" sz="1463" b="1" u="sng" dirty="0">
                <a:latin typeface="+mn-lt"/>
              </a:rPr>
              <a:t>Year 4 Spring Term 2:</a:t>
            </a:r>
            <a:br>
              <a:rPr lang="en-GB" sz="1463" b="1" u="sng" dirty="0">
                <a:latin typeface="+mn-lt"/>
              </a:rPr>
            </a:br>
            <a:r>
              <a:rPr lang="en-GB" sz="1463" b="1" u="sng" dirty="0">
                <a:latin typeface="+mn-lt"/>
              </a:rPr>
              <a:t>How do artists </a:t>
            </a:r>
            <a:r>
              <a:rPr lang="en-GB" sz="1463" b="1" u="sng">
                <a:latin typeface="+mn-lt"/>
              </a:rPr>
              <a:t>represent people?</a:t>
            </a:r>
            <a:endParaRPr lang="en-GB" sz="1463" b="1" u="sng" dirty="0">
              <a:latin typeface="+mn-lt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6272"/>
              </p:ext>
            </p:extLst>
          </p:nvPr>
        </p:nvGraphicFramePr>
        <p:xfrm>
          <a:off x="3320039" y="398997"/>
          <a:ext cx="3259074" cy="3380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074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3453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Renaissance:</a:t>
                      </a:r>
                      <a:r>
                        <a:rPr lang="en-GB" sz="1500" baseline="0" dirty="0"/>
                        <a:t> </a:t>
                      </a:r>
                      <a:r>
                        <a:rPr lang="en-GB" sz="1500" dirty="0"/>
                        <a:t>19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dirty="0"/>
                        <a:t> 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0459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Leonardo da Vinci was an Italian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polymath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primarily known as a painter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85884"/>
              </p:ext>
            </p:extLst>
          </p:nvPr>
        </p:nvGraphicFramePr>
        <p:xfrm>
          <a:off x="6585681" y="18202"/>
          <a:ext cx="3281363" cy="376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363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72213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Cubism: early 20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dirty="0"/>
                        <a:t> 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3891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Pablo</a:t>
                      </a:r>
                      <a:r>
                        <a:rPr lang="en-GB" sz="1300" baseline="0" dirty="0"/>
                        <a:t> Picasso – Spanish cubist artist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Picasso’s styles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included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collage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constructed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sculpture</a:t>
                      </a:r>
                      <a:endParaRPr lang="en-GB" sz="1300" baseline="0" dirty="0"/>
                    </a:p>
                    <a:p>
                      <a:endParaRPr lang="en-GB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90373"/>
              </p:ext>
            </p:extLst>
          </p:nvPr>
        </p:nvGraphicFramePr>
        <p:xfrm>
          <a:off x="37657" y="18202"/>
          <a:ext cx="3275814" cy="376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14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</a:tblGrid>
              <a:tr h="372213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Self</a:t>
                      </a:r>
                      <a:r>
                        <a:rPr lang="en-GB" sz="1500" baseline="0" dirty="0"/>
                        <a:t> Portrait:</a:t>
                      </a:r>
                      <a:r>
                        <a:rPr lang="en-GB" sz="1500" dirty="0"/>
                        <a:t> 20</a:t>
                      </a:r>
                      <a:r>
                        <a:rPr lang="en-GB" sz="1500" baseline="30000" dirty="0"/>
                        <a:t>th</a:t>
                      </a:r>
                      <a:r>
                        <a:rPr lang="en-GB" sz="1500" baseline="0" dirty="0"/>
                        <a:t> </a:t>
                      </a:r>
                      <a:r>
                        <a:rPr lang="en-GB" sz="1500" dirty="0"/>
                        <a:t>Century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33891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</a:t>
                      </a:r>
                      <a:r>
                        <a:rPr lang="en-GB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Kahlo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 Mexican painter</a:t>
                      </a:r>
                    </a:p>
                    <a:p>
                      <a:pPr marL="285750" indent="-2857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Frida</a:t>
                      </a:r>
                      <a:r>
                        <a:rPr lang="en-GB" sz="1300" baseline="0" dirty="0">
                          <a:effectLst/>
                          <a:latin typeface="Calibri" panose="020F0502020204030204" pitchFamily="34" charset="0"/>
                        </a:rPr>
                        <a:t> Kahlo’s art was greatly influenced by Mexico and her paintings often reflected pain and suffering.</a:t>
                      </a:r>
                    </a:p>
                    <a:p>
                      <a:pPr marL="285750" indent="-2857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effectLst/>
                          <a:latin typeface="Calibri" panose="020F0502020204030204" pitchFamily="34" charset="0"/>
                        </a:rPr>
                        <a:t>She is known for her vibrant, colourful self portraits.</a:t>
                      </a:r>
                      <a:endParaRPr lang="en-GB" sz="13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8674"/>
              </p:ext>
            </p:extLst>
          </p:nvPr>
        </p:nvGraphicFramePr>
        <p:xfrm>
          <a:off x="37657" y="3815005"/>
          <a:ext cx="9829392" cy="298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696">
                  <a:extLst>
                    <a:ext uri="{9D8B030D-6E8A-4147-A177-3AD203B41FA5}">
                      <a16:colId xmlns:a16="http://schemas.microsoft.com/office/drawing/2014/main" val="3613103257"/>
                    </a:ext>
                  </a:extLst>
                </a:gridCol>
                <a:gridCol w="4914696">
                  <a:extLst>
                    <a:ext uri="{9D8B030D-6E8A-4147-A177-3AD203B41FA5}">
                      <a16:colId xmlns:a16="http://schemas.microsoft.com/office/drawing/2014/main" val="2349668089"/>
                    </a:ext>
                  </a:extLst>
                </a:gridCol>
              </a:tblGrid>
              <a:tr h="20964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  <a:r>
                        <a:rPr lang="en-GB" sz="1600" baseline="0" dirty="0"/>
                        <a:t> Dozen</a:t>
                      </a:r>
                      <a:endParaRPr lang="en-GB" sz="16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52"/>
                  </a:ext>
                </a:extLst>
              </a:tr>
              <a:tr h="541112">
                <a:tc>
                  <a:txBody>
                    <a:bodyPr/>
                    <a:lstStyle/>
                    <a:p>
                      <a:r>
                        <a:rPr lang="en-GB" sz="1600" b="1" dirty="0"/>
                        <a:t>Impressionism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600" b="1" dirty="0"/>
                        <a:t>- </a:t>
                      </a:r>
                      <a:r>
                        <a:rPr lang="en-GB" sz="1600" b="0" dirty="0"/>
                        <a:t>a style of painting developed in France which shows the effects of</a:t>
                      </a:r>
                      <a:r>
                        <a:rPr lang="en-GB" sz="1600" b="0" baseline="0" dirty="0"/>
                        <a:t> light on things rather than having clear and exact details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Cubism – </a:t>
                      </a:r>
                      <a:r>
                        <a:rPr lang="en-GB" sz="1600" b="0" dirty="0"/>
                        <a:t>a style of art in which objects</a:t>
                      </a:r>
                      <a:r>
                        <a:rPr lang="en-GB" sz="1600" b="0" baseline="0" dirty="0"/>
                        <a:t> are represented using lines and geometric shapes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2759127"/>
                  </a:ext>
                </a:extLst>
              </a:tr>
              <a:tr h="464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Renaissance - </a:t>
                      </a:r>
                      <a:r>
                        <a:rPr lang="en-GB" sz="1600" b="0" dirty="0"/>
                        <a:t>the revival of interest in the art of the Classical world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collage – </a:t>
                      </a:r>
                      <a:r>
                        <a:rPr lang="en-GB" sz="1600" b="0" dirty="0"/>
                        <a:t>a piece of art made by combining different</a:t>
                      </a:r>
                      <a:r>
                        <a:rPr lang="en-GB" sz="1600" b="0" baseline="0" dirty="0"/>
                        <a:t> images or materials</a:t>
                      </a:r>
                      <a:endParaRPr lang="en-GB" sz="16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974504101"/>
                  </a:ext>
                </a:extLst>
              </a:tr>
              <a:tr h="390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candid – </a:t>
                      </a:r>
                      <a:r>
                        <a:rPr lang="en-GB" sz="1600" b="1" baseline="0" dirty="0"/>
                        <a:t> </a:t>
                      </a:r>
                      <a:r>
                        <a:rPr lang="en-GB" sz="1600" b="0" baseline="0" dirty="0"/>
                        <a:t>not </a:t>
                      </a:r>
                      <a:r>
                        <a:rPr lang="en-GB" sz="1600" b="0" dirty="0"/>
                        <a:t>posed,</a:t>
                      </a:r>
                      <a:r>
                        <a:rPr lang="en-GB" sz="1600" b="0" baseline="0" dirty="0"/>
                        <a:t> </a:t>
                      </a:r>
                      <a:r>
                        <a:rPr lang="en-GB" sz="1600" b="0" dirty="0"/>
                        <a:t>informal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saturated – </a:t>
                      </a:r>
                      <a:r>
                        <a:rPr lang="en-GB" sz="1600" b="0" dirty="0"/>
                        <a:t>bold, pure colour</a:t>
                      </a:r>
                      <a:r>
                        <a:rPr lang="en-GB" sz="1600" b="0" baseline="0" dirty="0"/>
                        <a:t> without any white mixed in</a:t>
                      </a:r>
                      <a:endParaRPr lang="en-GB" sz="1600" b="1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713954479"/>
                  </a:ext>
                </a:extLst>
              </a:tr>
              <a:tr h="346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monochromatic – </a:t>
                      </a:r>
                      <a:r>
                        <a:rPr lang="en-GB" sz="1600" b="0" dirty="0"/>
                        <a:t>having</a:t>
                      </a:r>
                      <a:r>
                        <a:rPr lang="en-GB" sz="1600" b="0" baseline="0" dirty="0"/>
                        <a:t> one colour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polymath – </a:t>
                      </a:r>
                      <a:r>
                        <a:rPr lang="en-GB" sz="1600" b="0" dirty="0"/>
                        <a:t>a person of great and</a:t>
                      </a:r>
                      <a:r>
                        <a:rPr lang="en-GB" sz="1600" b="0" baseline="0" dirty="0"/>
                        <a:t> varied learning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663711560"/>
                  </a:ext>
                </a:extLst>
              </a:tr>
              <a:tr h="464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geometric – </a:t>
                      </a:r>
                      <a:r>
                        <a:rPr lang="en-GB" sz="1500" b="0" dirty="0"/>
                        <a:t>patterns or designs made up of regular</a:t>
                      </a:r>
                      <a:r>
                        <a:rPr lang="en-GB" sz="1500" b="0" baseline="0" dirty="0"/>
                        <a:t> shapes or lines</a:t>
                      </a:r>
                      <a:endParaRPr lang="en-GB" sz="15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constructed </a:t>
                      </a:r>
                      <a:r>
                        <a:rPr lang="en-GB" sz="1600" b="0" dirty="0"/>
                        <a:t>– built or</a:t>
                      </a:r>
                      <a:r>
                        <a:rPr lang="en-GB" sz="1600" b="0" baseline="0" dirty="0"/>
                        <a:t> made by putting different parts together</a:t>
                      </a:r>
                      <a:endParaRPr lang="en-GB" sz="16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0492525"/>
                  </a:ext>
                </a:extLst>
              </a:tr>
            </a:tbl>
          </a:graphicData>
        </a:graphic>
      </p:graphicFrame>
      <p:pic>
        <p:nvPicPr>
          <p:cNvPr id="12" name="Picture 4" descr="Image result for the weeping woman (1937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48" y="2287583"/>
            <a:ext cx="1114102" cy="13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06672"/>
              </p:ext>
            </p:extLst>
          </p:nvPr>
        </p:nvGraphicFramePr>
        <p:xfrm>
          <a:off x="7810117" y="3221919"/>
          <a:ext cx="1705720" cy="42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720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Left: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The Weeping</a:t>
                      </a:r>
                      <a:r>
                        <a:rPr lang="en-GB" sz="1100" baseline="0" dirty="0"/>
                        <a:t> Woman (1937)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79677"/>
              </p:ext>
            </p:extLst>
          </p:nvPr>
        </p:nvGraphicFramePr>
        <p:xfrm>
          <a:off x="7849636" y="2319682"/>
          <a:ext cx="1542415" cy="40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415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/>
                        <a:t>Above – </a:t>
                      </a:r>
                      <a:r>
                        <a:rPr lang="en-GB" sz="1100" baseline="0"/>
                        <a:t>self portraits 1900 and 1907</a:t>
                      </a:r>
                      <a:endParaRPr lang="en-GB" sz="11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92596"/>
              </p:ext>
            </p:extLst>
          </p:nvPr>
        </p:nvGraphicFramePr>
        <p:xfrm>
          <a:off x="167223" y="3283132"/>
          <a:ext cx="1567712" cy="420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712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42082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Self portrait with thorn necklace (1940)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23758"/>
              </p:ext>
            </p:extLst>
          </p:nvPr>
        </p:nvGraphicFramePr>
        <p:xfrm>
          <a:off x="1777622" y="3155805"/>
          <a:ext cx="1413261" cy="37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261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399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 two Frida’s</a:t>
                      </a:r>
                    </a:p>
                    <a:p>
                      <a:pPr algn="ctr"/>
                      <a:r>
                        <a:rPr lang="en-GB" sz="1000" dirty="0"/>
                        <a:t> (1939)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034" name="Picture 10" descr="Image result for ‘Mona Lisa, 1503-15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423" y="1819811"/>
            <a:ext cx="892685" cy="133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57462"/>
              </p:ext>
            </p:extLst>
          </p:nvPr>
        </p:nvGraphicFramePr>
        <p:xfrm>
          <a:off x="5585347" y="3150630"/>
          <a:ext cx="969648" cy="37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648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Mona Lisa (1503</a:t>
                      </a:r>
                      <a:r>
                        <a:rPr lang="en-GB" sz="1000" baseline="0" dirty="0"/>
                        <a:t> – 1506</a:t>
                      </a:r>
                      <a:r>
                        <a:rPr lang="en-GB" sz="1000" dirty="0"/>
                        <a:t>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036" name="Picture 12" descr="Image result for the last supper da vinc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65" y="1296350"/>
            <a:ext cx="2203424" cy="114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82166"/>
              </p:ext>
            </p:extLst>
          </p:nvPr>
        </p:nvGraphicFramePr>
        <p:xfrm>
          <a:off x="3750287" y="2462241"/>
          <a:ext cx="1448380" cy="23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380">
                  <a:extLst>
                    <a:ext uri="{9D8B030D-6E8A-4147-A177-3AD203B41FA5}">
                      <a16:colId xmlns:a16="http://schemas.microsoft.com/office/drawing/2014/main" val="298362301"/>
                    </a:ext>
                  </a:extLst>
                </a:gridCol>
              </a:tblGrid>
              <a:tr h="23994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 Last</a:t>
                      </a:r>
                      <a:r>
                        <a:rPr lang="en-GB" sz="1000" baseline="0" dirty="0"/>
                        <a:t> Supper </a:t>
                      </a:r>
                      <a:r>
                        <a:rPr lang="en-GB" sz="1000" dirty="0"/>
                        <a:t>(1490s)</a:t>
                      </a:r>
                      <a:endParaRPr lang="en-GB" sz="1000" baseline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4912089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785" y="25400"/>
            <a:ext cx="414912" cy="229127"/>
          </a:xfrm>
          <a:prstGeom prst="rect">
            <a:avLst/>
          </a:prstGeom>
        </p:spPr>
      </p:pic>
      <p:pic>
        <p:nvPicPr>
          <p:cNvPr id="1026" name="Picture 2" descr="How to Get the Summer Look of Frida Kahlo | Vogu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5" y="1702786"/>
            <a:ext cx="1254091" cy="151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ida Kahlo review - portrait of the intriguing Mexican painter |  Documentary films | The Guardia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64" y="1783207"/>
            <a:ext cx="1723102" cy="12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ablo picasso self portrait art history">
            <a:extLst>
              <a:ext uri="{FF2B5EF4-FFF2-40B4-BE49-F238E27FC236}">
                <a16:creationId xmlns:a16="http://schemas.microsoft.com/office/drawing/2014/main" id="{D31DCA21-B80A-13D4-6A56-0F4FDD6FB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38" y="1079232"/>
            <a:ext cx="1768799" cy="105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16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0CE63F5-AC86-4F25-A113-9711255D5777}"/>
</file>

<file path=customXml/itemProps2.xml><?xml version="1.0" encoding="utf-8"?>
<ds:datastoreItem xmlns:ds="http://schemas.openxmlformats.org/officeDocument/2006/customXml" ds:itemID="{A9EC8E0C-7DA0-4F5F-A61A-7E9D1131730A}"/>
</file>

<file path=customXml/itemProps3.xml><?xml version="1.0" encoding="utf-8"?>
<ds:datastoreItem xmlns:ds="http://schemas.openxmlformats.org/officeDocument/2006/customXml" ds:itemID="{DB593CEF-7E51-4424-8403-735AE4BE625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250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Spring Term 2: How do artists represent people?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79</cp:revision>
  <cp:lastPrinted>2019-12-19T13:18:16Z</cp:lastPrinted>
  <dcterms:created xsi:type="dcterms:W3CDTF">2019-07-02T09:09:40Z</dcterms:created>
  <dcterms:modified xsi:type="dcterms:W3CDTF">2023-02-10T07:14:14Z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</Properties>
</file>