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53329-D957-48CA-9FAD-3D5B129865E1}" v="1" dt="2025-04-09T12:44:13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B6BA0-88F0-437A-B77D-AEFAC27408B5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51A0C-82A5-411E-A21A-2CF5FD3E0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5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4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5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4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5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9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6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7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0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4977-BDE9-4FCA-B912-ED759B5090C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2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617" y="69665"/>
            <a:ext cx="9144000" cy="366169"/>
          </a:xfrm>
        </p:spPr>
        <p:txBody>
          <a:bodyPr>
            <a:normAutofit/>
          </a:bodyPr>
          <a:lstStyle/>
          <a:p>
            <a:r>
              <a:rPr lang="en-GB" sz="1600" b="1" u="sng" dirty="0">
                <a:latin typeface="+mn-lt"/>
              </a:rPr>
              <a:t>Year 4 – Living Things and their habitats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26073"/>
              </p:ext>
            </p:extLst>
          </p:nvPr>
        </p:nvGraphicFramePr>
        <p:xfrm>
          <a:off x="7846715" y="241413"/>
          <a:ext cx="4110446" cy="5497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4206251872"/>
                    </a:ext>
                  </a:extLst>
                </a:gridCol>
                <a:gridCol w="3074126">
                  <a:extLst>
                    <a:ext uri="{9D8B030D-6E8A-4147-A177-3AD203B41FA5}">
                      <a16:colId xmlns:a16="http://schemas.microsoft.com/office/drawing/2014/main" val="143919452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Vocabulary Dozen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738203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Vertebrates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Having a backbone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284681"/>
                  </a:ext>
                </a:extLst>
              </a:tr>
              <a:tr h="30024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Invertebrates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Without a backbone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100611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Local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en-GB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 </a:t>
                      </a:r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contains many </a:t>
                      </a:r>
                      <a:r>
                        <a:rPr lang="en-GB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habitats </a:t>
                      </a:r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these include areas where there are both living and non-living things.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290659"/>
                  </a:ext>
                </a:extLst>
              </a:tr>
              <a:tr h="42028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none" dirty="0"/>
                        <a:t>An order or group in which something is classified</a:t>
                      </a:r>
                    </a:p>
                    <a:p>
                      <a:endParaRPr lang="en-GB" sz="10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273664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habitat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specific area or place in which particular animals or plants may live.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237005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Endangered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plant or animal where there are not many of their species left and scientists are concerned that the species may become </a:t>
                      </a:r>
                      <a:r>
                        <a:rPr lang="en-GB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extinct</a:t>
                      </a:r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275605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Extinct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When a species has no more members alive on the planet, it is </a:t>
                      </a:r>
                      <a:r>
                        <a:rPr lang="en-GB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extinct</a:t>
                      </a:r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52605"/>
                  </a:ext>
                </a:extLst>
              </a:tr>
              <a:tr h="27867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Life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things living things do to stay alive. </a:t>
                      </a:r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145560"/>
                  </a:ext>
                </a:extLst>
              </a:tr>
              <a:tr h="28124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Respiration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process where plants and animals use oxygen gas from the air to help turn their food into energy.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26104"/>
                  </a:ext>
                </a:extLst>
              </a:tr>
              <a:tr h="29173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way living things react to changes in their 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707613"/>
                  </a:ext>
                </a:extLst>
              </a:tr>
              <a:tr h="29594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reproduction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process through which young are produced.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165618"/>
                  </a:ext>
                </a:extLst>
              </a:tr>
              <a:tr h="39810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excretion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process by which living things get rid of waste products.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609717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process of obtaining food to provide living things with energy to live and stay healthy.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3057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Organisms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is another word that can be used to mean ‘living things’.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21191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31085"/>
              </p:ext>
            </p:extLst>
          </p:nvPr>
        </p:nvGraphicFramePr>
        <p:xfrm>
          <a:off x="261985" y="252749"/>
          <a:ext cx="3517536" cy="554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536">
                  <a:extLst>
                    <a:ext uri="{9D8B030D-6E8A-4147-A177-3AD203B41FA5}">
                      <a16:colId xmlns:a16="http://schemas.microsoft.com/office/drawing/2014/main" val="3613103257"/>
                    </a:ext>
                  </a:extLst>
                </a:gridCol>
              </a:tblGrid>
              <a:tr h="25666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Life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30952"/>
                  </a:ext>
                </a:extLst>
              </a:tr>
              <a:tr h="1334676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stay alive and healthy, all living things need certain conditions that let them carry out the seven </a:t>
                      </a:r>
                      <a:r>
                        <a:rPr lang="en-GB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 processes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endParaRPr lang="en-GB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ovement        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rowth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espiration       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eproduction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ensitivity         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xcretion 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utrition </a:t>
                      </a:r>
                    </a:p>
                    <a:p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50381"/>
                  </a:ext>
                </a:extLst>
              </a:tr>
              <a:tr h="1334676">
                <a:tc>
                  <a:txBody>
                    <a:bodyPr/>
                    <a:lstStyle/>
                    <a:p>
                      <a:endParaRPr lang="en-GB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73707"/>
                  </a:ext>
                </a:extLst>
              </a:tr>
              <a:tr h="1334676">
                <a:tc>
                  <a:txBody>
                    <a:bodyPr/>
                    <a:lstStyle/>
                    <a:p>
                      <a:endParaRPr lang="en-GB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40544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993296"/>
              </p:ext>
            </p:extLst>
          </p:nvPr>
        </p:nvGraphicFramePr>
        <p:xfrm>
          <a:off x="3951466" y="887194"/>
          <a:ext cx="3742267" cy="525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267">
                  <a:extLst>
                    <a:ext uri="{9D8B030D-6E8A-4147-A177-3AD203B41FA5}">
                      <a16:colId xmlns:a16="http://schemas.microsoft.com/office/drawing/2014/main" val="312864454"/>
                    </a:ext>
                  </a:extLst>
                </a:gridCol>
              </a:tblGrid>
              <a:tr h="50254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Vertebrates and Invertebrates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0076"/>
                  </a:ext>
                </a:extLst>
              </a:tr>
              <a:tr h="2028082">
                <a:tc>
                  <a:txBody>
                    <a:bodyPr/>
                    <a:lstStyle/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0265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049" y="6240105"/>
            <a:ext cx="932351" cy="514872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17073"/>
              </p:ext>
            </p:extLst>
          </p:nvPr>
        </p:nvGraphicFramePr>
        <p:xfrm>
          <a:off x="247956" y="3200384"/>
          <a:ext cx="351753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768">
                  <a:extLst>
                    <a:ext uri="{9D8B030D-6E8A-4147-A177-3AD203B41FA5}">
                      <a16:colId xmlns:a16="http://schemas.microsoft.com/office/drawing/2014/main" val="3613103257"/>
                    </a:ext>
                  </a:extLst>
                </a:gridCol>
                <a:gridCol w="1758768">
                  <a:extLst>
                    <a:ext uri="{9D8B030D-6E8A-4147-A177-3AD203B41FA5}">
                      <a16:colId xmlns:a16="http://schemas.microsoft.com/office/drawing/2014/main" val="1536682248"/>
                    </a:ext>
                  </a:extLst>
                </a:gridCol>
              </a:tblGrid>
              <a:tr h="25559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Environment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30952"/>
                  </a:ext>
                </a:extLst>
              </a:tr>
              <a:tr h="1079169">
                <a:tc gridSpan="2"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Changes to an </a:t>
                      </a:r>
                      <a:r>
                        <a:rPr lang="en-GB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 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be natural or caused by humans. Changes to an </a:t>
                      </a:r>
                      <a:r>
                        <a:rPr lang="en-GB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 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have positive as well as negative effects. Here are some examples of things that can change an </a:t>
                      </a:r>
                      <a:r>
                        <a:rPr lang="en-GB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50381"/>
                  </a:ext>
                </a:extLst>
              </a:tr>
              <a:tr h="1896465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NATURAL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Earthquakes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Storms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Floods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Droughts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Wildfire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The seasons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/>
                        <a:t>HUMAN MADE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Deforestation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Pollution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Urbanisation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The introduction of a new</a:t>
                      </a:r>
                      <a:r>
                        <a:rPr lang="en-GB" sz="1400" b="0" baseline="0" dirty="0"/>
                        <a:t> plant or animal species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 dirty="0"/>
                        <a:t>Creating new nature reserves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94840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91" y="1543499"/>
            <a:ext cx="3328416" cy="1543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753" y="3284084"/>
            <a:ext cx="3094672" cy="2675055"/>
          </a:xfrm>
          <a:prstGeom prst="rect">
            <a:avLst/>
          </a:prstGeom>
        </p:spPr>
      </p:pic>
      <p:pic>
        <p:nvPicPr>
          <p:cNvPr id="3" name="Picture 2" descr="Middlethorpe Primary Academy">
            <a:extLst>
              <a:ext uri="{FF2B5EF4-FFF2-40B4-BE49-F238E27FC236}">
                <a16:creationId xmlns:a16="http://schemas.microsoft.com/office/drawing/2014/main" id="{CD251E05-9113-8073-AC8B-B29B83E0C5B3}"/>
              </a:ext>
            </a:extLst>
          </p:cNvPr>
          <p:cNvPicPr/>
          <p:nvPr/>
        </p:nvPicPr>
        <p:blipFill>
          <a:blip r:embed="rId6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938" y="5917117"/>
            <a:ext cx="1073350" cy="837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170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098A7E-BE10-4B0B-80E5-4C03EBE9631C}">
  <ds:schemaRefs>
    <ds:schemaRef ds:uri="http://purl.org/dc/terms/"/>
    <ds:schemaRef ds:uri="fbfaf87b-7bdd-4c4f-a8f3-ec676afede73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597c8b6c-d28d-4116-9221-2285f0b83890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AC423D-AC80-4C8B-8AB4-4D1B2DF497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4EBDC4-88C6-4F93-BD04-DE7C9016F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af87b-7bdd-4c4f-a8f3-ec676afede73"/>
    <ds:schemaRef ds:uri="597c8b6c-d28d-4116-9221-2285f0b83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315</Words>
  <Application>Microsoft Office PowerPoint</Application>
  <PresentationFormat>Widescreen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Year 4 – Living Things and their habitats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Term 1: World War 2</dc:title>
  <dc:creator>Claybourn, Steven</dc:creator>
  <cp:lastModifiedBy>Chloe Williams</cp:lastModifiedBy>
  <cp:revision>66</cp:revision>
  <cp:lastPrinted>2019-07-08T11:41:19Z</cp:lastPrinted>
  <dcterms:created xsi:type="dcterms:W3CDTF">2019-07-02T09:09:40Z</dcterms:created>
  <dcterms:modified xsi:type="dcterms:W3CDTF">2025-04-09T12:45:02Z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MediaServiceImageTags">
    <vt:lpwstr/>
  </property>
</Properties>
</file>