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86C9-60FF-9081-BB91-769B02924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77FB7-7E61-6A14-4FF8-7A19FCD5C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DF882-597C-1E3A-708E-ED30AB66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C08E7-4A64-9007-B0E8-6FB8842F6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5521D-B2C3-C90E-F78E-A225BDC2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4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A0880-85A3-2732-557B-7A16BC7D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4FE02-842B-8D87-BC2D-6FB3F5632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3F184-FD24-306B-FFB9-9D8536B5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E65C-CD17-C263-0E66-52E4D45C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375B5-D3F4-55FB-D074-696141A3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49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F7CC5-FE4E-761B-D957-F060546DC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8A96A-16BC-0E81-05FE-F8E4DD621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57223-5C40-DE48-8411-C419D639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7B880-8F81-7319-9AC0-DB052C07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40EF8-F6B3-5934-9A5C-985A8527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4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549AB-7992-6DF8-1C3E-8171D21F7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F12CE-891C-8858-B58E-AAD41DE4C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DE8D7-7789-C2F2-76FE-4E73F238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12B8B-2DA9-9F28-514C-0E860D1C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01405-99F0-93FF-C291-A3A75CBC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3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F513-E2E8-3561-CF03-4761FBE33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B6240-8AD4-6349-D393-1E45FFBC3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1DBEB-1365-90B5-7DE0-4D567C63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7749A-CCFD-AF23-5400-66AA310F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7532A-57C0-558E-A01B-D525F770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7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C6EE9-2CEB-7F1D-808E-18AD4588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52681-56DF-DF3B-15E4-D1BF7320B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C039E-8FE5-9C37-BF68-7D9D5B7EB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A2A09-7E19-67DE-4A6D-3B106699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56FFA-1EFF-9C76-9522-7A71050B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005F8-9FFE-14F5-22CD-6AD93F47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0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72DE-F4E5-C525-CBE8-F66F8EF6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C6723-5EF0-38DC-B7BE-3614DED04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470B4-80DD-A84A-5E66-3CEA86ACC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94D3C7-20EF-CE2A-6FE9-57D6C03E3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3842D6-01CD-52FE-34FF-94DEA57A4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A430CB-3E0E-DC65-8ED6-372D638F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579D9C-CD50-C6DA-B81A-1D975A1D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C546E0-3C63-691F-B9BD-B3865173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28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00CB-37AF-98B5-EAE1-9114BEC8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228E3-7756-46E4-84F5-DA7449A2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30E4E-A4F5-67D0-1C8C-A6CF59DEE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636F2-B952-D07D-5FBD-4EDD7033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2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AF302-AB9A-19A6-8596-1115D632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6184F-B2D0-ACF1-B059-0E239621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5C764-6008-6317-D0AA-5330AB77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80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9A3C2-E9D6-FEF8-DDEA-2C1E5F174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3E093-92CF-D0C9-2D3A-B6FA7AA51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01C8AD-6D3A-F21D-DCB1-7CD7412B9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6C184-053D-F715-C4E2-F6ED1C72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68A65-43E4-2297-DE3D-CD4034EF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46517-FD1D-D85B-836C-C3221C62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97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76348-3D7E-2423-5F0E-FAE0E1C43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5B955-1202-20C4-21B3-267794ABF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400D8-1098-BE1D-638F-650409721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343E0-4CC0-DF38-CCB9-806CA5C13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D38DB-3D97-4292-3DA3-28EA8AFE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06446-7317-14E0-6CAA-8ECFD254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6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B4E6D-5D2A-23DC-EA45-9154FB6D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49420-B637-CF03-7C67-42CA3ED5F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5459E-3D27-318A-58D5-1A87E8EEE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A963-0297-41D4-8F05-3D5F535AC0F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6D1C3-4415-8FCC-5E93-BDB31EFFD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69F6-2324-6588-D8D9-D897E7BC2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89B1-F7D8-475A-9596-609276BB4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1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www.flickr.com/23116228@N07/3254934957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0.jpeg"/><Relationship Id="rId2" Type="http://schemas.openxmlformats.org/officeDocument/2006/relationships/image" Target="../media/image1.emf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hyperlink" Target="https://www.ingridscience.ca/node/163" TargetMode="External"/><Relationship Id="rId5" Type="http://schemas.openxmlformats.org/officeDocument/2006/relationships/image" Target="../media/image4.png"/><Relationship Id="rId15" Type="http://schemas.openxmlformats.org/officeDocument/2006/relationships/hyperlink" Target="https://learn.e-limu.org/topic/view/?c=48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00" y="425267"/>
            <a:ext cx="2429697" cy="199803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814077" y="53292"/>
            <a:ext cx="5159436" cy="9351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893" y="43813"/>
            <a:ext cx="5159435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Science -Materials - Rocks</a:t>
            </a:r>
          </a:p>
          <a:p>
            <a:pPr algn="ctr">
              <a:defRPr/>
            </a:pPr>
            <a:r>
              <a:rPr lang="en-GB" sz="2800" dirty="0">
                <a:latin typeface="Comic Sans MS"/>
              </a:rPr>
              <a:t> 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</a:rPr>
              <a:t>Year 3 </a:t>
            </a:r>
            <a:r>
              <a:rPr lang="en-GB" sz="2800" dirty="0">
                <a:latin typeface="Comic Sans MS"/>
              </a:rPr>
              <a:t>Autumn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</a:rPr>
              <a:t>1</a:t>
            </a:r>
            <a:endParaRPr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62186" y="1858322"/>
          <a:ext cx="6029814" cy="499967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43458">
                  <a:extLst>
                    <a:ext uri="{9D8B030D-6E8A-4147-A177-3AD203B41FA5}">
                      <a16:colId xmlns:a16="http://schemas.microsoft.com/office/drawing/2014/main" val="3814054018"/>
                    </a:ext>
                  </a:extLst>
                </a:gridCol>
                <a:gridCol w="4386356">
                  <a:extLst>
                    <a:ext uri="{9D8B030D-6E8A-4147-A177-3AD203B41FA5}">
                      <a16:colId xmlns:a16="http://schemas.microsoft.com/office/drawing/2014/main" val="3564938423"/>
                    </a:ext>
                  </a:extLst>
                </a:gridCol>
              </a:tblGrid>
              <a:tr h="332687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omic Sans MS" panose="030F0702030302020204" pitchFamily="66" charset="0"/>
                        </a:rPr>
                        <a:t>Vocabulary and meanings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00867"/>
                  </a:ext>
                </a:extLst>
              </a:tr>
              <a:tr h="66537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fossils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effectLst/>
                          <a:latin typeface="Comic Sans MS" panose="030F0702030302020204" pitchFamily="66" charset="0"/>
                        </a:rPr>
                        <a:t>T</a:t>
                      </a:r>
                      <a:r>
                        <a:rPr lang="en-GB" sz="1400" kern="1200">
                          <a:effectLst/>
                          <a:latin typeface="Comic Sans MS" panose="030F0702030302020204" pitchFamily="66" charset="0"/>
                        </a:rPr>
                        <a:t>he </a:t>
                      </a:r>
                      <a:r>
                        <a:rPr lang="en-GB" sz="1400" kern="1200" dirty="0">
                          <a:effectLst/>
                          <a:latin typeface="Comic Sans MS" panose="030F0702030302020204" pitchFamily="66" charset="0"/>
                        </a:rPr>
                        <a:t>remains or impression of a prehistoric plant or animal embedded in rock and preserved in petrified form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7469849"/>
                  </a:ext>
                </a:extLst>
              </a:tr>
              <a:tr h="47130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sedimentary rock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</a:rPr>
                        <a:t>Rock that has formed through the deposit and hardening of sediment</a:t>
                      </a:r>
                      <a:endParaRPr lang="en-GB" sz="1400" b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936082"/>
                  </a:ext>
                </a:extLst>
              </a:tr>
              <a:tr h="84707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metamorphic rock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u="none" dirty="0">
                          <a:effectLst/>
                          <a:latin typeface="Comic Sans MS" panose="030F0702030302020204" pitchFamily="66" charset="0"/>
                        </a:rPr>
                        <a:t>Rock that has changed over time under the influence of heat, pressure, or some other agent without passing through a liquid phase.</a:t>
                      </a:r>
                      <a:endParaRPr lang="en-GB" sz="1400" u="none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644587"/>
                  </a:ext>
                </a:extLst>
              </a:tr>
              <a:tr h="47130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igneous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rock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</a:rPr>
                        <a:t>Rocks formed by the cooling and solidifying of molten materials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46854"/>
                  </a:ext>
                </a:extLst>
              </a:tr>
              <a:tr h="47130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palaeontology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effectLst/>
                          <a:latin typeface="Comic Sans MS" panose="030F0702030302020204" pitchFamily="66" charset="0"/>
                        </a:rPr>
                        <a:t>The study of fossils as a guide to the history of life on Earth</a:t>
                      </a:r>
                      <a:endParaRPr lang="en-GB" sz="1400" b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5716305"/>
                  </a:ext>
                </a:extLst>
              </a:tr>
              <a:tr h="46452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anthropic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omic Sans MS" panose="030F0702030302020204" pitchFamily="66" charset="0"/>
                        </a:rPr>
                        <a:t>Involving or concerning the existence of  humans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6995260"/>
                  </a:ext>
                </a:extLst>
              </a:tr>
              <a:tr h="47130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permeable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omic Sans MS" panose="030F0702030302020204" pitchFamily="66" charset="0"/>
                        </a:rPr>
                        <a:t>A material allowing liquids or gases to pass through.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8923925"/>
                  </a:ext>
                </a:extLst>
              </a:tr>
              <a:tr h="47130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impermeable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omic Sans MS" panose="030F0702030302020204" pitchFamily="66" charset="0"/>
                        </a:rPr>
                        <a:t>A material that does not allow gases or liquids to pass through.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095164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>
            <a:stCxn id="16" idx="2"/>
          </p:cNvCxnSpPr>
          <p:nvPr/>
        </p:nvCxnSpPr>
        <p:spPr>
          <a:xfrm>
            <a:off x="1695409" y="2966645"/>
            <a:ext cx="0" cy="3709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43314" y="2997844"/>
            <a:ext cx="1625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Born 21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May 1799 in Lyme Regis, Dorset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114" y="3695168"/>
            <a:ext cx="150948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1811 –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discovered the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skeleton of a dinosaur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43501" y="4439530"/>
            <a:ext cx="16256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1823 – discovered the first Plesiosaurus skeleton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114" y="5431352"/>
            <a:ext cx="150948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1828 – discovered the first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Pterodactylus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43314" y="6214906"/>
            <a:ext cx="1625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1847 – Mary Anning died aged 47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119" y="2381870"/>
            <a:ext cx="227057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Timeline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Mary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Anning’s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life</a:t>
            </a:r>
          </a:p>
        </p:txBody>
      </p:sp>
      <p:cxnSp>
        <p:nvCxnSpPr>
          <p:cNvPr id="19" name="Straight Connector 18"/>
          <p:cNvCxnSpPr>
            <a:stCxn id="11" idx="1"/>
          </p:cNvCxnSpPr>
          <p:nvPr/>
        </p:nvCxnSpPr>
        <p:spPr>
          <a:xfrm flipH="1" flipV="1">
            <a:off x="1625600" y="3321009"/>
            <a:ext cx="2177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3"/>
          </p:cNvCxnSpPr>
          <p:nvPr/>
        </p:nvCxnSpPr>
        <p:spPr>
          <a:xfrm flipV="1">
            <a:off x="1625600" y="4018333"/>
            <a:ext cx="2177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1"/>
          </p:cNvCxnSpPr>
          <p:nvPr/>
        </p:nvCxnSpPr>
        <p:spPr>
          <a:xfrm flipH="1" flipV="1">
            <a:off x="1625600" y="4855028"/>
            <a:ext cx="21790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3"/>
          </p:cNvCxnSpPr>
          <p:nvPr/>
        </p:nvCxnSpPr>
        <p:spPr>
          <a:xfrm flipV="1">
            <a:off x="1625600" y="5754517"/>
            <a:ext cx="2177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5" idx="1"/>
          </p:cNvCxnSpPr>
          <p:nvPr/>
        </p:nvCxnSpPr>
        <p:spPr>
          <a:xfrm flipH="1" flipV="1">
            <a:off x="1625600" y="6445738"/>
            <a:ext cx="2177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254" y="1007399"/>
            <a:ext cx="2587937" cy="19384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0444" y="4852988"/>
            <a:ext cx="2537561" cy="199594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/>
          <a:srcRect t="12543"/>
          <a:stretch/>
        </p:blipFill>
        <p:spPr>
          <a:xfrm>
            <a:off x="3553924" y="3089150"/>
            <a:ext cx="2608076" cy="170850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962" y="5303227"/>
            <a:ext cx="1285401" cy="85537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0" r="28231"/>
          <a:stretch/>
        </p:blipFill>
        <p:spPr>
          <a:xfrm>
            <a:off x="375800" y="4480047"/>
            <a:ext cx="845962" cy="850093"/>
          </a:xfrm>
          <a:prstGeom prst="ellipse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150803"/>
            <a:ext cx="1292464" cy="7071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9"/>
          <a:srcRect t="8405" r="22605" b="8136"/>
          <a:stretch/>
        </p:blipFill>
        <p:spPr>
          <a:xfrm>
            <a:off x="1634257" y="49184"/>
            <a:ext cx="1090717" cy="1855900"/>
          </a:xfrm>
          <a:prstGeom prst="ellipse">
            <a:avLst/>
          </a:prstGeom>
        </p:spPr>
      </p:pic>
      <p:pic>
        <p:nvPicPr>
          <p:cNvPr id="24" name="Picture 23" descr="A picture containing person, food, beverage&#10;&#10;Description automatically generated">
            <a:extLst>
              <a:ext uri="{FF2B5EF4-FFF2-40B4-BE49-F238E27FC236}">
                <a16:creationId xmlns:a16="http://schemas.microsoft.com/office/drawing/2014/main" id="{B0056FBA-5FAB-C7F3-9B2D-4EFD423E8C2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9725746" y="-1"/>
            <a:ext cx="2466254" cy="1849691"/>
          </a:xfrm>
          <a:prstGeom prst="rect">
            <a:avLst/>
          </a:prstGeom>
        </p:spPr>
      </p:pic>
      <p:pic>
        <p:nvPicPr>
          <p:cNvPr id="28" name="Picture 27" descr="A picture containing hand, person, piece&#10;&#10;Description automatically generated">
            <a:extLst>
              <a:ext uri="{FF2B5EF4-FFF2-40B4-BE49-F238E27FC236}">
                <a16:creationId xmlns:a16="http://schemas.microsoft.com/office/drawing/2014/main" id="{827D8334-72BD-8C8F-7A5A-37393E4FC24A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rcRect l="32496" t="19152" r="21282" b="20274"/>
          <a:stretch/>
        </p:blipFill>
        <p:spPr>
          <a:xfrm>
            <a:off x="8306793" y="-1"/>
            <a:ext cx="1418952" cy="1394606"/>
          </a:xfrm>
          <a:prstGeom prst="rect">
            <a:avLst/>
          </a:prstGeom>
        </p:spPr>
      </p:pic>
      <p:pic>
        <p:nvPicPr>
          <p:cNvPr id="18" name="Picture 17" descr="A person holding a pile of dirt&#10;&#10;Description automatically generated with low confidence">
            <a:extLst>
              <a:ext uri="{FF2B5EF4-FFF2-40B4-BE49-F238E27FC236}">
                <a16:creationId xmlns:a16="http://schemas.microsoft.com/office/drawing/2014/main" id="{6B929147-7DF1-04D7-8239-ED910FBE20C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tretch>
            <a:fillRect/>
          </a:stretch>
        </p:blipFill>
        <p:spPr>
          <a:xfrm>
            <a:off x="7011461" y="807248"/>
            <a:ext cx="1418951" cy="10510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B956C0-1405-14B0-ED7B-230EA9BD9070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471" y="988783"/>
            <a:ext cx="982768" cy="95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0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0C1DF23D-5392-4296-8C99-902230031FBA}"/>
</file>

<file path=customXml/itemProps2.xml><?xml version="1.0" encoding="utf-8"?>
<ds:datastoreItem xmlns:ds="http://schemas.openxmlformats.org/officeDocument/2006/customXml" ds:itemID="{C3FC8D02-33D6-4D70-8E9C-7CE402096D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A58907-0DB3-437C-A50A-EC2D5352416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597c8b6c-d28d-4116-9221-2285f0b83890"/>
    <ds:schemaRef ds:uri="http://schemas.microsoft.com/office/2006/metadata/properties"/>
    <ds:schemaRef ds:uri="fbfaf87b-7bdd-4c4f-a8f3-ec676afede7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McCulloch, Nina</dc:creator>
  <cp:lastModifiedBy>McCulloch, Nina</cp:lastModifiedBy>
  <cp:revision>1</cp:revision>
  <dcterms:created xsi:type="dcterms:W3CDTF">2023-09-10T18:50:58Z</dcterms:created>
  <dcterms:modified xsi:type="dcterms:W3CDTF">2023-09-10T19:32:33Z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