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248" autoAdjust="0"/>
  </p:normalViewPr>
  <p:slideViewPr>
    <p:cSldViewPr snapToGrid="0">
      <p:cViewPr>
        <p:scale>
          <a:sx n="400" d="100"/>
          <a:sy n="400" d="100"/>
        </p:scale>
        <p:origin x="-7482" y="-110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r, Sue" userId="bd5278a6-d77f-494a-928b-67f57f2b3fbc" providerId="ADAL" clId="{94B4F454-1897-476A-9F97-0586E2C71070}"/>
    <pc:docChg chg="modSld">
      <pc:chgData name="Storr, Sue" userId="bd5278a6-d77f-494a-928b-67f57f2b3fbc" providerId="ADAL" clId="{94B4F454-1897-476A-9F97-0586E2C71070}" dt="2024-10-27T13:40:29.084" v="40" actId="20577"/>
      <pc:docMkLst>
        <pc:docMk/>
      </pc:docMkLst>
      <pc:sldChg chg="modSp mod">
        <pc:chgData name="Storr, Sue" userId="bd5278a6-d77f-494a-928b-67f57f2b3fbc" providerId="ADAL" clId="{94B4F454-1897-476A-9F97-0586E2C71070}" dt="2024-10-27T13:40:29.084" v="40" actId="20577"/>
        <pc:sldMkLst>
          <pc:docMk/>
          <pc:sldMk cId="3497726233" sldId="256"/>
        </pc:sldMkLst>
        <pc:spChg chg="mod">
          <ac:chgData name="Storr, Sue" userId="bd5278a6-d77f-494a-928b-67f57f2b3fbc" providerId="ADAL" clId="{94B4F454-1897-476A-9F97-0586E2C71070}" dt="2024-10-27T13:40:29.084" v="40" actId="20577"/>
          <ac:spMkLst>
            <pc:docMk/>
            <pc:sldMk cId="3497726233" sldId="256"/>
            <ac:spMk id="7" creationId="{00000000-0000-0000-0000-000000000000}"/>
          </ac:spMkLst>
        </pc:spChg>
      </pc:sldChg>
    </pc:docChg>
  </pc:docChgLst>
  <pc:docChgLst>
    <pc:chgData name="Storr, Sue" userId="bd5278a6-d77f-494a-928b-67f57f2b3fbc" providerId="ADAL" clId="{65E10657-F9DB-47A0-B1EF-6A95717B38C2}"/>
    <pc:docChg chg="modSld">
      <pc:chgData name="Storr, Sue" userId="bd5278a6-d77f-494a-928b-67f57f2b3fbc" providerId="ADAL" clId="{65E10657-F9DB-47A0-B1EF-6A95717B38C2}" dt="2023-07-16T13:03:26.466" v="181" actId="20577"/>
      <pc:docMkLst>
        <pc:docMk/>
      </pc:docMkLst>
      <pc:sldChg chg="modSp mod">
        <pc:chgData name="Storr, Sue" userId="bd5278a6-d77f-494a-928b-67f57f2b3fbc" providerId="ADAL" clId="{65E10657-F9DB-47A0-B1EF-6A95717B38C2}" dt="2023-07-16T13:03:26.466" v="181" actId="20577"/>
        <pc:sldMkLst>
          <pc:docMk/>
          <pc:sldMk cId="3497726233" sldId="256"/>
        </pc:sldMkLst>
        <pc:spChg chg="mod">
          <ac:chgData name="Storr, Sue" userId="bd5278a6-d77f-494a-928b-67f57f2b3fbc" providerId="ADAL" clId="{65E10657-F9DB-47A0-B1EF-6A95717B38C2}" dt="2023-07-16T13:03:26.466" v="181" actId="20577"/>
          <ac:spMkLst>
            <pc:docMk/>
            <pc:sldMk cId="3497726233" sldId="256"/>
            <ac:spMk id="7" creationId="{00000000-0000-0000-0000-000000000000}"/>
          </ac:spMkLst>
        </pc:spChg>
        <pc:spChg chg="mod">
          <ac:chgData name="Storr, Sue" userId="bd5278a6-d77f-494a-928b-67f57f2b3fbc" providerId="ADAL" clId="{65E10657-F9DB-47A0-B1EF-6A95717B38C2}" dt="2023-07-16T13:00:48.441" v="105" actId="20577"/>
          <ac:spMkLst>
            <pc:docMk/>
            <pc:sldMk cId="3497726233" sldId="256"/>
            <ac:spMk id="2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A0A1C5C-C772-4DA8-8C9F-280179F5ECFD}" type="datetimeFigureOut">
              <a:rPr lang="en-GB" smtClean="0"/>
              <a:t>27/10/2024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127264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A0A1C5C-C772-4DA8-8C9F-280179F5ECFD}" type="datetimeFigureOut">
              <a:rPr lang="en-GB" smtClean="0"/>
              <a:t>27/10/2024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2934618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A0A1C5C-C772-4DA8-8C9F-280179F5ECFD}" type="datetimeFigureOut">
              <a:rPr lang="en-GB" smtClean="0"/>
              <a:t>27/10/2024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41510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A0A1C5C-C772-4DA8-8C9F-280179F5ECFD}" type="datetimeFigureOut">
              <a:rPr lang="en-GB" smtClean="0"/>
              <a:t>27/10/2024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354653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0A1C5C-C772-4DA8-8C9F-280179F5ECFD}" type="datetimeFigureOut">
              <a:rPr lang="en-GB" smtClean="0"/>
              <a:t>27/10/2024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1954022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A0A1C5C-C772-4DA8-8C9F-280179F5ECFD}" type="datetimeFigureOut">
              <a:rPr lang="en-GB" smtClean="0"/>
              <a:t>27/10/2024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3243261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A0A1C5C-C772-4DA8-8C9F-280179F5ECFD}" type="datetimeFigureOut">
              <a:rPr lang="en-GB" smtClean="0"/>
              <a:t>27/10/2024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338756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A0A1C5C-C772-4DA8-8C9F-280179F5ECFD}" type="datetimeFigureOut">
              <a:rPr lang="en-GB" smtClean="0"/>
              <a:t>27/10/2024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186680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A1C5C-C772-4DA8-8C9F-280179F5ECFD}" type="datetimeFigureOut">
              <a:rPr lang="en-GB" smtClean="0"/>
              <a:t>27/10/2024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306377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0A1C5C-C772-4DA8-8C9F-280179F5ECFD}" type="datetimeFigureOut">
              <a:rPr lang="en-GB" smtClean="0"/>
              <a:t>27/10/2024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139632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0A1C5C-C772-4DA8-8C9F-280179F5ECFD}" type="datetimeFigureOut">
              <a:rPr lang="en-GB" smtClean="0"/>
              <a:t>27/10/2024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528CDF-34B0-476D-828F-40429942BC2E}" type="slidenum">
              <a:rPr lang="en-GB" smtClean="0"/>
              <a:t>‹#›</a:t>
            </a:fld>
            <a:endParaRPr lang="en-GB"/>
          </a:p>
        </p:txBody>
      </p:sp>
    </p:spTree>
    <p:extLst>
      <p:ext uri="{BB962C8B-B14F-4D97-AF65-F5344CB8AC3E}">
        <p14:creationId xmlns:p14="http://schemas.microsoft.com/office/powerpoint/2010/main" val="315921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A1C5C-C772-4DA8-8C9F-280179F5ECFD}" type="datetimeFigureOut">
              <a:rPr lang="en-GB" smtClean="0"/>
              <a:t>27/10/2024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28CDF-34B0-476D-828F-40429942BC2E}" type="slidenum">
              <a:rPr lang="en-GB" smtClean="0"/>
              <a:t>‹#›</a:t>
            </a:fld>
            <a:endParaRPr lang="en-GB"/>
          </a:p>
        </p:txBody>
      </p:sp>
    </p:spTree>
    <p:extLst>
      <p:ext uri="{BB962C8B-B14F-4D97-AF65-F5344CB8AC3E}">
        <p14:creationId xmlns:p14="http://schemas.microsoft.com/office/powerpoint/2010/main" val="480465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007" y="133149"/>
            <a:ext cx="11712633" cy="789564"/>
          </a:xfrm>
        </p:spPr>
        <p:txBody>
          <a:bodyPr>
            <a:normAutofit fontScale="90000"/>
          </a:bodyPr>
          <a:lstStyle/>
          <a:p>
            <a:r>
              <a:rPr lang="en-GB" sz="7300" b="1" dirty="0">
                <a:solidFill>
                  <a:srgbClr val="0070C0"/>
                </a:solidFill>
              </a:rPr>
              <a:t>MATHS</a:t>
            </a:r>
            <a:r>
              <a:rPr lang="en-GB" dirty="0">
                <a:solidFill>
                  <a:srgbClr val="0070C0"/>
                </a:solidFill>
              </a:rPr>
              <a:t> </a:t>
            </a:r>
            <a:r>
              <a:rPr lang="en-GB" sz="4900" dirty="0">
                <a:solidFill>
                  <a:srgbClr val="0070C0"/>
                </a:solidFill>
              </a:rPr>
              <a:t>AT MIDDLETHORPE</a:t>
            </a:r>
          </a:p>
        </p:txBody>
      </p:sp>
      <p:pic>
        <p:nvPicPr>
          <p:cNvPr id="1026" name="Picture 2" descr="Image result for black and white globe&quo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534" t="2930" r="4757" b="11424"/>
          <a:stretch/>
        </p:blipFill>
        <p:spPr bwMode="auto">
          <a:xfrm>
            <a:off x="410094" y="133150"/>
            <a:ext cx="802886" cy="79984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11122575" y="133149"/>
            <a:ext cx="856066" cy="856066"/>
          </a:xfrm>
          <a:prstGeom prst="rect">
            <a:avLst/>
          </a:prstGeom>
        </p:spPr>
      </p:pic>
      <p:sp>
        <p:nvSpPr>
          <p:cNvPr id="6" name="TextBox 5"/>
          <p:cNvSpPr txBox="1"/>
          <p:nvPr/>
        </p:nvSpPr>
        <p:spPr>
          <a:xfrm>
            <a:off x="264820" y="1021272"/>
            <a:ext cx="2892997" cy="2585323"/>
          </a:xfrm>
          <a:prstGeom prst="rect">
            <a:avLst/>
          </a:prstGeom>
          <a:solidFill>
            <a:srgbClr val="0070C0"/>
          </a:solidFill>
          <a:ln>
            <a:solidFill>
              <a:srgbClr val="00B0F0"/>
            </a:solidFill>
          </a:ln>
        </p:spPr>
        <p:txBody>
          <a:bodyPr wrap="square" rtlCol="0">
            <a:spAutoFit/>
          </a:bodyPr>
          <a:lstStyle/>
          <a:p>
            <a:r>
              <a:rPr lang="en-GB" dirty="0"/>
              <a:t>Our maths curriculum aims to develop a foundation for understanding the world, the ability to reason mathematically, an appreciation of the power of mathematics, and a sense of enjoyment and curiosity about the subject. </a:t>
            </a:r>
          </a:p>
        </p:txBody>
      </p:sp>
      <p:sp>
        <p:nvSpPr>
          <p:cNvPr id="7" name="TextBox 6"/>
          <p:cNvSpPr txBox="1"/>
          <p:nvPr/>
        </p:nvSpPr>
        <p:spPr>
          <a:xfrm>
            <a:off x="3232463" y="1021272"/>
            <a:ext cx="3159006" cy="5339923"/>
          </a:xfrm>
          <a:prstGeom prst="rect">
            <a:avLst/>
          </a:prstGeom>
          <a:noFill/>
          <a:ln w="25400">
            <a:solidFill>
              <a:srgbClr val="00B0F0"/>
            </a:solidFill>
            <a:prstDash val="sysDash"/>
          </a:ln>
        </p:spPr>
        <p:txBody>
          <a:bodyPr wrap="square" rtlCol="0">
            <a:spAutoFit/>
          </a:bodyPr>
          <a:lstStyle/>
          <a:p>
            <a:pPr algn="ctr"/>
            <a:r>
              <a:rPr lang="en-GB" sz="1500" b="1" dirty="0"/>
              <a:t>The fundamentals</a:t>
            </a:r>
          </a:p>
          <a:p>
            <a:pPr algn="ctr"/>
            <a:endParaRPr lang="en-GB" b="1" dirty="0"/>
          </a:p>
          <a:p>
            <a:pPr marL="171450" lvl="0" indent="-171450">
              <a:buFont typeface="Wingdings" panose="05000000000000000000" pitchFamily="2" charset="2"/>
              <a:buChar char="ü"/>
            </a:pPr>
            <a:r>
              <a:rPr lang="en-GB" sz="1400" dirty="0"/>
              <a:t>A belief that every child can and will achieve mastery </a:t>
            </a:r>
          </a:p>
          <a:p>
            <a:pPr marL="171450" lvl="0" indent="-171450">
              <a:buFont typeface="Wingdings" panose="05000000000000000000" pitchFamily="2" charset="2"/>
              <a:buChar char="ü"/>
            </a:pPr>
            <a:r>
              <a:rPr lang="en-GB" sz="1400" dirty="0"/>
              <a:t>A focus on task design – everything is done on purpose</a:t>
            </a:r>
          </a:p>
          <a:p>
            <a:pPr marL="171450" lvl="0" indent="-171450">
              <a:buFont typeface="Wingdings" panose="05000000000000000000" pitchFamily="2" charset="2"/>
              <a:buChar char="ü"/>
            </a:pPr>
            <a:r>
              <a:rPr lang="en-GB" sz="1400" dirty="0"/>
              <a:t>Quick maths for fluency </a:t>
            </a:r>
          </a:p>
          <a:p>
            <a:pPr marL="171450" lvl="0" indent="-171450">
              <a:buFont typeface="Wingdings" panose="05000000000000000000" pitchFamily="2" charset="2"/>
              <a:buChar char="ü"/>
            </a:pPr>
            <a:r>
              <a:rPr lang="en-GB" sz="1400" dirty="0"/>
              <a:t>DNA for retrieval</a:t>
            </a:r>
          </a:p>
          <a:p>
            <a:pPr marL="171450" lvl="0" indent="-171450">
              <a:buFont typeface="Wingdings" panose="05000000000000000000" pitchFamily="2" charset="2"/>
              <a:buChar char="ü"/>
            </a:pPr>
            <a:r>
              <a:rPr lang="en-GB" sz="1400" dirty="0"/>
              <a:t>Pre and post learning intervention </a:t>
            </a:r>
          </a:p>
          <a:p>
            <a:pPr marL="171450" lvl="0" indent="-171450">
              <a:buFont typeface="Wingdings" panose="05000000000000000000" pitchFamily="2" charset="2"/>
              <a:buChar char="ü"/>
            </a:pPr>
            <a:r>
              <a:rPr lang="en-GB" sz="1400" dirty="0"/>
              <a:t>Learning question and steps to success  </a:t>
            </a:r>
          </a:p>
          <a:p>
            <a:pPr marL="171450" lvl="0" indent="-171450">
              <a:buFont typeface="Wingdings" panose="05000000000000000000" pitchFamily="2" charset="2"/>
              <a:buChar char="ü"/>
            </a:pPr>
            <a:r>
              <a:rPr lang="en-GB" sz="1400" dirty="0"/>
              <a:t>No ability groupings</a:t>
            </a:r>
          </a:p>
          <a:p>
            <a:pPr marL="171450" lvl="0" indent="-171450">
              <a:buFont typeface="Wingdings" panose="05000000000000000000" pitchFamily="2" charset="2"/>
              <a:buChar char="ü"/>
            </a:pPr>
            <a:r>
              <a:rPr lang="en-GB" sz="1400" dirty="0"/>
              <a:t>Conceptual and procedural variation </a:t>
            </a:r>
          </a:p>
          <a:p>
            <a:pPr marL="171450" lvl="0" indent="-171450">
              <a:buFont typeface="Wingdings" panose="05000000000000000000" pitchFamily="2" charset="2"/>
              <a:buChar char="ü"/>
            </a:pPr>
            <a:r>
              <a:rPr lang="en-GB" sz="1400" dirty="0"/>
              <a:t>Demo and review phase </a:t>
            </a:r>
          </a:p>
          <a:p>
            <a:pPr marL="171450" lvl="0" indent="-171450">
              <a:buFont typeface="Wingdings" panose="05000000000000000000" pitchFamily="2" charset="2"/>
              <a:buChar char="ü"/>
            </a:pPr>
            <a:r>
              <a:rPr lang="en-GB" sz="1400" dirty="0"/>
              <a:t>I Do, We Do, You Do</a:t>
            </a:r>
          </a:p>
          <a:p>
            <a:pPr marL="171450" lvl="0" indent="-171450">
              <a:buFont typeface="Wingdings" panose="05000000000000000000" pitchFamily="2" charset="2"/>
              <a:buChar char="ü"/>
            </a:pPr>
            <a:r>
              <a:rPr lang="en-GB" sz="1400" dirty="0"/>
              <a:t>80:20 children: teacher talk ratio </a:t>
            </a:r>
          </a:p>
          <a:p>
            <a:pPr marL="171450" lvl="0" indent="-171450">
              <a:buFont typeface="Wingdings" panose="05000000000000000000" pitchFamily="2" charset="2"/>
              <a:buChar char="ü"/>
            </a:pPr>
            <a:r>
              <a:rPr lang="en-GB" sz="1400" dirty="0"/>
              <a:t>Up-to-date working walls </a:t>
            </a:r>
          </a:p>
          <a:p>
            <a:pPr marL="171450" lvl="0" indent="-171450">
              <a:buFont typeface="Wingdings" panose="05000000000000000000" pitchFamily="2" charset="2"/>
              <a:buChar char="ü"/>
            </a:pPr>
            <a:r>
              <a:rPr lang="en-GB" sz="1400" dirty="0"/>
              <a:t>Concrete – Pictorial – Abstract </a:t>
            </a:r>
          </a:p>
          <a:p>
            <a:pPr marL="171450" lvl="0" indent="-171450">
              <a:buFont typeface="Wingdings" panose="05000000000000000000" pitchFamily="2" charset="2"/>
              <a:buChar char="ü"/>
            </a:pPr>
            <a:r>
              <a:rPr lang="en-GB" sz="1400" dirty="0"/>
              <a:t>Use of resources </a:t>
            </a:r>
            <a:r>
              <a:rPr lang="en-GB" sz="1400"/>
              <a:t>including concrete </a:t>
            </a:r>
            <a:r>
              <a:rPr lang="en-GB" sz="1400" dirty="0"/>
              <a:t>in all year groups </a:t>
            </a:r>
          </a:p>
          <a:p>
            <a:pPr marL="171450" lvl="0" indent="-171450">
              <a:buFont typeface="Wingdings" panose="05000000000000000000" pitchFamily="2" charset="2"/>
              <a:buChar char="ü"/>
            </a:pPr>
            <a:r>
              <a:rPr lang="en-GB" sz="1400" dirty="0"/>
              <a:t>A focus on ‘grown up’ vocabulary </a:t>
            </a:r>
          </a:p>
          <a:p>
            <a:pPr marL="171450" lvl="0" indent="-171450">
              <a:buFont typeface="Wingdings" panose="05000000000000000000" pitchFamily="2" charset="2"/>
              <a:buChar char="ü"/>
            </a:pPr>
            <a:r>
              <a:rPr lang="en-GB" sz="1400" dirty="0"/>
              <a:t>Pace, productivity, progress </a:t>
            </a:r>
          </a:p>
          <a:p>
            <a:pPr marL="171450" lvl="0" indent="-171450">
              <a:buFont typeface="Wingdings" panose="05000000000000000000" pitchFamily="2" charset="2"/>
              <a:buChar char="ü"/>
            </a:pPr>
            <a:r>
              <a:rPr lang="en-GB" sz="1400" dirty="0"/>
              <a:t>Children use Times Tables </a:t>
            </a:r>
            <a:r>
              <a:rPr lang="en-GB" sz="1400" dirty="0" err="1"/>
              <a:t>rockstars</a:t>
            </a:r>
            <a:endParaRPr lang="en-GB" sz="1400" dirty="0"/>
          </a:p>
          <a:p>
            <a:pPr marL="171450" lvl="0" indent="-171450">
              <a:buFont typeface="Wingdings" panose="05000000000000000000" pitchFamily="2" charset="2"/>
              <a:buChar char="ü"/>
            </a:pPr>
            <a:r>
              <a:rPr lang="en-GB" sz="1400" dirty="0"/>
              <a:t>Follow the national curriculum</a:t>
            </a:r>
          </a:p>
          <a:p>
            <a:pPr marL="285750" indent="-285750">
              <a:buFont typeface="Arial" panose="020B0604020202020204" pitchFamily="34" charset="0"/>
              <a:buChar char="•"/>
            </a:pPr>
            <a:endParaRPr lang="en-GB" sz="1400" b="1" dirty="0"/>
          </a:p>
        </p:txBody>
      </p:sp>
      <p:sp>
        <p:nvSpPr>
          <p:cNvPr id="10" name="TextBox 9"/>
          <p:cNvSpPr txBox="1"/>
          <p:nvPr/>
        </p:nvSpPr>
        <p:spPr>
          <a:xfrm>
            <a:off x="6464927" y="1021272"/>
            <a:ext cx="5513713" cy="2800767"/>
          </a:xfrm>
          <a:prstGeom prst="rect">
            <a:avLst/>
          </a:prstGeom>
          <a:noFill/>
          <a:ln w="25400">
            <a:solidFill>
              <a:srgbClr val="00B0F0"/>
            </a:solidFill>
            <a:prstDash val="sysDash"/>
          </a:ln>
        </p:spPr>
        <p:txBody>
          <a:bodyPr wrap="square" rtlCol="0">
            <a:spAutoFit/>
          </a:bodyPr>
          <a:lstStyle/>
          <a:p>
            <a:pPr algn="ctr"/>
            <a:r>
              <a:rPr lang="en-GB" b="1" dirty="0"/>
              <a:t>Maths across the curriculum</a:t>
            </a:r>
          </a:p>
          <a:p>
            <a:pPr algn="ctr"/>
            <a:endParaRPr lang="en-GB" b="1" dirty="0"/>
          </a:p>
          <a:p>
            <a:r>
              <a:rPr lang="en-GB" sz="1400" dirty="0"/>
              <a:t>Maths will be incorporated into the curriculum where possible, for example:</a:t>
            </a:r>
          </a:p>
          <a:p>
            <a:pPr marL="285750" indent="-285750">
              <a:buFont typeface="Wingdings" panose="05000000000000000000" pitchFamily="2" charset="2"/>
              <a:buChar char="ü"/>
            </a:pPr>
            <a:r>
              <a:rPr lang="en-GB" sz="1400" dirty="0"/>
              <a:t>Using directional language in geography such as North, East, South and West. </a:t>
            </a:r>
          </a:p>
          <a:p>
            <a:pPr marL="285750" indent="-285750">
              <a:buFont typeface="Wingdings" panose="05000000000000000000" pitchFamily="2" charset="2"/>
              <a:buChar char="ü"/>
            </a:pPr>
            <a:r>
              <a:rPr lang="en-GB" sz="1400" dirty="0"/>
              <a:t>Statistics in science </a:t>
            </a:r>
            <a:r>
              <a:rPr lang="en-GB" sz="1400" dirty="0" err="1"/>
              <a:t>eg</a:t>
            </a:r>
            <a:r>
              <a:rPr lang="en-GB" sz="1400" dirty="0"/>
              <a:t> block graphs, line graphs. </a:t>
            </a:r>
          </a:p>
          <a:p>
            <a:pPr marL="285750" indent="-285750">
              <a:buFont typeface="Wingdings" panose="05000000000000000000" pitchFamily="2" charset="2"/>
              <a:buChar char="ü"/>
            </a:pPr>
            <a:r>
              <a:rPr lang="en-GB" sz="1400" dirty="0"/>
              <a:t>Interpreting different tables and charts </a:t>
            </a:r>
            <a:r>
              <a:rPr lang="en-GB" sz="1400" dirty="0" err="1"/>
              <a:t>eg</a:t>
            </a:r>
            <a:r>
              <a:rPr lang="en-GB" sz="1400" dirty="0"/>
              <a:t> tally charts. </a:t>
            </a:r>
          </a:p>
          <a:p>
            <a:pPr marL="285750" indent="-285750">
              <a:buFont typeface="Wingdings" panose="05000000000000000000" pitchFamily="2" charset="2"/>
              <a:buChar char="ü"/>
            </a:pPr>
            <a:r>
              <a:rPr lang="en-GB" sz="1400" dirty="0"/>
              <a:t>Ordering time and chronology such as timelines in history. </a:t>
            </a:r>
          </a:p>
          <a:p>
            <a:pPr marL="285750" indent="-285750">
              <a:buFont typeface="Wingdings" panose="05000000000000000000" pitchFamily="2" charset="2"/>
              <a:buChar char="ü"/>
            </a:pPr>
            <a:r>
              <a:rPr lang="en-GB" sz="1400" dirty="0"/>
              <a:t>Repeating patterns in art </a:t>
            </a:r>
          </a:p>
          <a:p>
            <a:pPr marL="285750" indent="-285750">
              <a:buFont typeface="Wingdings" panose="05000000000000000000" pitchFamily="2" charset="2"/>
              <a:buChar char="ü"/>
            </a:pPr>
            <a:r>
              <a:rPr lang="en-GB" sz="1400" dirty="0"/>
              <a:t>Shape and direction in ICT</a:t>
            </a:r>
          </a:p>
          <a:p>
            <a:pPr marL="285750" indent="-285750">
              <a:buFont typeface="Wingdings" panose="05000000000000000000" pitchFamily="2" charset="2"/>
              <a:buChar char="ü"/>
            </a:pPr>
            <a:r>
              <a:rPr lang="en-GB" sz="1400" dirty="0"/>
              <a:t>Making shapes, symmetry and reflection in PE.</a:t>
            </a:r>
          </a:p>
        </p:txBody>
      </p:sp>
      <p:sp>
        <p:nvSpPr>
          <p:cNvPr id="14" name="TextBox 13"/>
          <p:cNvSpPr txBox="1"/>
          <p:nvPr/>
        </p:nvSpPr>
        <p:spPr>
          <a:xfrm>
            <a:off x="6464927" y="4002720"/>
            <a:ext cx="2837694" cy="2600712"/>
          </a:xfrm>
          <a:prstGeom prst="rect">
            <a:avLst/>
          </a:prstGeom>
          <a:noFill/>
          <a:ln w="25400">
            <a:solidFill>
              <a:srgbClr val="00B0F0"/>
            </a:solidFill>
            <a:prstDash val="sysDash"/>
          </a:ln>
        </p:spPr>
        <p:txBody>
          <a:bodyPr wrap="square" rtlCol="0">
            <a:spAutoFit/>
          </a:bodyPr>
          <a:lstStyle/>
          <a:p>
            <a:pPr algn="ctr"/>
            <a:r>
              <a:rPr lang="en-GB" b="1" dirty="0"/>
              <a:t>Outcomes</a:t>
            </a:r>
            <a:endParaRPr lang="en-GB" sz="1400" b="1" dirty="0"/>
          </a:p>
          <a:p>
            <a:pPr algn="ctr"/>
            <a:endParaRPr lang="en-GB" sz="1300" b="1" dirty="0"/>
          </a:p>
          <a:p>
            <a:pPr marL="171450" indent="-171450">
              <a:buFont typeface="Arial" panose="020B0604020202020204" pitchFamily="34" charset="0"/>
              <a:buChar char="•"/>
            </a:pPr>
            <a:r>
              <a:rPr lang="en-GB" sz="1200" dirty="0"/>
              <a:t>We aim for all children to reach their full potential and have the confidence to challenge themselves appropriately in maths. </a:t>
            </a:r>
          </a:p>
          <a:p>
            <a:pPr marL="171450" indent="-171450">
              <a:buFont typeface="Arial" panose="020B0604020202020204" pitchFamily="34" charset="0"/>
              <a:buChar char="•"/>
            </a:pPr>
            <a:r>
              <a:rPr lang="en-GB" sz="1200" dirty="0"/>
              <a:t>We aim for our children to be fluent in arithmetic, and able to articulate their reasoning clearly. </a:t>
            </a:r>
          </a:p>
          <a:p>
            <a:pPr marL="171450" indent="-171450">
              <a:buFont typeface="Arial" panose="020B0604020202020204" pitchFamily="34" charset="0"/>
              <a:buChar char="•"/>
            </a:pPr>
            <a:r>
              <a:rPr lang="en-GB" sz="1200" dirty="0"/>
              <a:t>We aspire to embed a secure mathematical knowledge so that children can apply their skills in the real world.  </a:t>
            </a:r>
          </a:p>
        </p:txBody>
      </p:sp>
      <p:sp>
        <p:nvSpPr>
          <p:cNvPr id="15" name="TextBox 14"/>
          <p:cNvSpPr txBox="1"/>
          <p:nvPr/>
        </p:nvSpPr>
        <p:spPr>
          <a:xfrm>
            <a:off x="9400224" y="4002720"/>
            <a:ext cx="2610705" cy="2616101"/>
          </a:xfrm>
          <a:prstGeom prst="rect">
            <a:avLst/>
          </a:prstGeom>
          <a:noFill/>
          <a:ln w="25400">
            <a:solidFill>
              <a:srgbClr val="00B0F0"/>
            </a:solidFill>
            <a:prstDash val="sysDash"/>
          </a:ln>
        </p:spPr>
        <p:txBody>
          <a:bodyPr wrap="square" rtlCol="0">
            <a:spAutoFit/>
          </a:bodyPr>
          <a:lstStyle/>
          <a:p>
            <a:pPr algn="ctr"/>
            <a:r>
              <a:rPr lang="en-GB" b="1" dirty="0"/>
              <a:t>Support</a:t>
            </a:r>
          </a:p>
          <a:p>
            <a:pPr algn="ctr"/>
            <a:endParaRPr lang="en-GB" dirty="0"/>
          </a:p>
          <a:p>
            <a:r>
              <a:rPr lang="en-GB" sz="1200" dirty="0"/>
              <a:t>Everyone has access to the Maths national curriculum. </a:t>
            </a:r>
          </a:p>
          <a:p>
            <a:endParaRPr lang="en-GB" sz="1200" dirty="0"/>
          </a:p>
          <a:p>
            <a:r>
              <a:rPr lang="en-GB" sz="1200" dirty="0"/>
              <a:t>Support is provided for those learners who require it, via concrete resources, differentiated activities and adult support. </a:t>
            </a:r>
          </a:p>
          <a:p>
            <a:endParaRPr lang="en-GB" sz="1200" dirty="0"/>
          </a:p>
          <a:p>
            <a:r>
              <a:rPr lang="en-GB" sz="1200"/>
              <a:t>Consideration </a:t>
            </a:r>
            <a:r>
              <a:rPr lang="en-GB" sz="1200" dirty="0"/>
              <a:t>is given for learners who grasp concepts more rapidly.</a:t>
            </a:r>
            <a:endParaRPr lang="en-GB" sz="700" dirty="0"/>
          </a:p>
          <a:p>
            <a:endParaRPr lang="en-GB" sz="800" dirty="0"/>
          </a:p>
        </p:txBody>
      </p:sp>
      <p:pic>
        <p:nvPicPr>
          <p:cNvPr id="1036" name="Picture 12" descr="Image result for black and white light bulb&quo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04308" y="1118810"/>
            <a:ext cx="436450" cy="390623"/>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264820" y="3637235"/>
            <a:ext cx="2870040" cy="2816156"/>
          </a:xfrm>
          <a:prstGeom prst="rect">
            <a:avLst/>
          </a:prstGeom>
          <a:noFill/>
          <a:ln w="25400">
            <a:solidFill>
              <a:srgbClr val="00B0F0"/>
            </a:solidFill>
            <a:prstDash val="sysDash"/>
          </a:ln>
        </p:spPr>
        <p:txBody>
          <a:bodyPr wrap="square" rtlCol="0">
            <a:spAutoFit/>
          </a:bodyPr>
          <a:lstStyle/>
          <a:p>
            <a:pPr algn="ctr"/>
            <a:r>
              <a:rPr lang="en-GB" b="1" dirty="0"/>
              <a:t>Retrieval Practice</a:t>
            </a:r>
          </a:p>
          <a:p>
            <a:endParaRPr lang="en-GB" sz="800" dirty="0"/>
          </a:p>
          <a:p>
            <a:endParaRPr lang="en-GB" sz="1600" dirty="0"/>
          </a:p>
          <a:p>
            <a:r>
              <a:rPr lang="en-GB" sz="1500" dirty="0"/>
              <a:t>Quick maths is used daily in all classes. This covers mathematical concepts such as number bonds and the four operations. Children mark their own quick maths and try to beat their score each day. Children complete a daily DNA which helps with their retrieval of maths concepts.</a:t>
            </a:r>
            <a:endParaRPr lang="en-GB" sz="800" dirty="0"/>
          </a:p>
        </p:txBody>
      </p:sp>
      <p:pic>
        <p:nvPicPr>
          <p:cNvPr id="23" name="Picture 22" descr="Image result for sequencing symbols black and whitwe&quot;"/>
          <p:cNvPicPr/>
          <p:nvPr/>
        </p:nvPicPr>
        <p:blipFill rotWithShape="1">
          <a:blip r:embed="rId5">
            <a:extLst>
              <a:ext uri="{28A0092B-C50C-407E-A947-70E740481C1C}">
                <a14:useLocalDpi xmlns:a14="http://schemas.microsoft.com/office/drawing/2010/main" val="0"/>
              </a:ext>
            </a:extLst>
          </a:blip>
          <a:srcRect l="83410" t="11841" r="5731" b="75002"/>
          <a:stretch/>
        </p:blipFill>
        <p:spPr bwMode="auto">
          <a:xfrm>
            <a:off x="6607467" y="1064310"/>
            <a:ext cx="854912" cy="499619"/>
          </a:xfrm>
          <a:prstGeom prst="rect">
            <a:avLst/>
          </a:prstGeom>
          <a:noFill/>
          <a:ln>
            <a:noFill/>
          </a:ln>
          <a:extLst>
            <a:ext uri="{53640926-AAD7-44D8-BBD7-CCE9431645EC}">
              <a14:shadowObscured xmlns:a14="http://schemas.microsoft.com/office/drawing/2010/main"/>
            </a:ext>
          </a:extLst>
        </p:spPr>
      </p:pic>
      <p:sp>
        <p:nvSpPr>
          <p:cNvPr id="19" name="AutoShape 14" descr="Image result for black and white boo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40" name="Picture 16" descr="Image result for black and white book&quo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9669" y="3761346"/>
            <a:ext cx="340394" cy="347567"/>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2" descr="Image result for black and white light bulb&quo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2578" y="1075769"/>
            <a:ext cx="436450" cy="39062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descr="Image result for sequencing symbols black and whitwe&quot;"/>
          <p:cNvPicPr/>
          <p:nvPr/>
        </p:nvPicPr>
        <p:blipFill rotWithShape="1">
          <a:blip r:embed="rId5">
            <a:extLst>
              <a:ext uri="{28A0092B-C50C-407E-A947-70E740481C1C}">
                <a14:useLocalDpi xmlns:a14="http://schemas.microsoft.com/office/drawing/2010/main" val="0"/>
              </a:ext>
            </a:extLst>
          </a:blip>
          <a:srcRect l="83410" t="11841" r="5731" b="75002"/>
          <a:stretch/>
        </p:blipFill>
        <p:spPr bwMode="auto">
          <a:xfrm>
            <a:off x="11122575" y="1064311"/>
            <a:ext cx="854912" cy="499619"/>
          </a:xfrm>
          <a:prstGeom prst="rect">
            <a:avLst/>
          </a:prstGeom>
          <a:noFill/>
          <a:ln>
            <a:noFill/>
          </a:ln>
          <a:extLst>
            <a:ext uri="{53640926-AAD7-44D8-BBD7-CCE9431645EC}">
              <a14:shadowObscured xmlns:a14="http://schemas.microsoft.com/office/drawing/2010/main"/>
            </a:ext>
          </a:extLst>
        </p:spPr>
      </p:pic>
      <p:pic>
        <p:nvPicPr>
          <p:cNvPr id="30" name="Picture 16" descr="Image result for black and white book&quo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65565" y="3761346"/>
            <a:ext cx="340394" cy="34756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mage result for helping up mountain cartoon black and white&quot;"/>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0567" t="21387" r="24088" b="7592"/>
          <a:stretch/>
        </p:blipFill>
        <p:spPr bwMode="auto">
          <a:xfrm>
            <a:off x="11476653" y="4114093"/>
            <a:ext cx="363894" cy="369353"/>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0" descr="Image result for helping up mountain cartoon black and white&quot;"/>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0567" t="21387" r="24088" b="7592"/>
          <a:stretch/>
        </p:blipFill>
        <p:spPr bwMode="auto">
          <a:xfrm>
            <a:off x="9538996" y="4122168"/>
            <a:ext cx="363894" cy="369353"/>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mage result for progress graph black and white clip art&quo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62530" y="4108913"/>
            <a:ext cx="340442" cy="34044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2" descr="Image result for progress graph black and white clip art&quo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824615" y="4079280"/>
            <a:ext cx="340442" cy="340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726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69271A-0F63-4D71-AFE8-B4D8A3890FDB}">
  <ds:schemaRef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terms/"/>
    <ds:schemaRef ds:uri="http://schemas.microsoft.com/office/2006/metadata/properties"/>
    <ds:schemaRef ds:uri="fbfaf87b-7bdd-4c4f-a8f3-ec676afede73"/>
    <ds:schemaRef ds:uri="597c8b6c-d28d-4116-9221-2285f0b83890"/>
    <ds:schemaRef ds:uri="http://www.w3.org/XML/1998/namespace"/>
    <ds:schemaRef ds:uri="http://purl.org/dc/elements/1.1/"/>
  </ds:schemaRefs>
</ds:datastoreItem>
</file>

<file path=customXml/itemProps2.xml><?xml version="1.0" encoding="utf-8"?>
<ds:datastoreItem xmlns:ds="http://schemas.openxmlformats.org/officeDocument/2006/customXml" ds:itemID="{08F13942-B340-4848-974C-BDDD3F555A65}">
  <ds:schemaRefs>
    <ds:schemaRef ds:uri="http://schemas.microsoft.com/sharepoint/v3/contenttype/forms"/>
  </ds:schemaRefs>
</ds:datastoreItem>
</file>

<file path=customXml/itemProps3.xml><?xml version="1.0" encoding="utf-8"?>
<ds:datastoreItem xmlns:ds="http://schemas.openxmlformats.org/officeDocument/2006/customXml" ds:itemID="{B95F3662-D6D5-496E-82BC-ECDEFF675E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286</TotalTime>
  <Words>380</Words>
  <Application>Microsoft Office PowerPoint</Application>
  <PresentationFormat>Widescreen</PresentationFormat>
  <Paragraphs>48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MATHS AT MIDDLETHORPE</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 AT MIDDLETHORPE</dc:title>
  <dc:creator>Simpson, Rachel</dc:creator>
  <cp:lastModifiedBy>Storr, Sue</cp:lastModifiedBy>
  <cp:revision>34</cp:revision>
  <dcterms:created xsi:type="dcterms:W3CDTF">2019-11-06T10:58:00Z</dcterms:created>
  <dcterms:modified xsi:type="dcterms:W3CDTF">2024-10-27T13:40:31Z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MediaServiceImageTags">
    <vt:lpwstr/>
  </property>
</Properties>
</file>