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9BE"/>
    <a:srgbClr val="C0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64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61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3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02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6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56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80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77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32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21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46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imgres?imgurl=https://image.freepik.com/free-icon/black-white-music-folder_318-10009.jpg&amp;imgrefurl=https://www.freepik.com/free-icon/black-white-music-folder_695152.htm&amp;docid=eadDFDc5OAM0iM&amp;tbnid=UMDDPx9rqbgkLM:&amp;vet=10ahUKEwjjzZCsrIHnAhXd6eAKHcyNB1MQMwh2KAcwBw..i&amp;w=626&amp;h=626&amp;bih=967&amp;biw=1920&amp;q=music%20icon%20black%20and%20white&amp;ved=0ahUKEwjjzZCsrIHnAhXd6eAKHcyNB1MQMwh2KAcwBw&amp;iact=mrc&amp;uact=8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66007" y="7937"/>
            <a:ext cx="11712633" cy="914776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D569BE"/>
                </a:solidFill>
              </a:rPr>
              <a:t>MUSIC</a:t>
            </a:r>
            <a:r>
              <a:rPr lang="en-GB" sz="4900" dirty="0" smtClean="0">
                <a:solidFill>
                  <a:srgbClr val="D569BE"/>
                </a:solidFill>
              </a:rPr>
              <a:t> </a:t>
            </a:r>
            <a:r>
              <a:rPr lang="en-GB" sz="4900" smtClean="0">
                <a:solidFill>
                  <a:srgbClr val="D569BE"/>
                </a:solidFill>
              </a:rPr>
              <a:t>AT </a:t>
            </a:r>
            <a:r>
              <a:rPr lang="en-GB" sz="4900" smtClean="0">
                <a:solidFill>
                  <a:srgbClr val="D569BE"/>
                </a:solidFill>
              </a:rPr>
              <a:t>MIDDLETHORPE</a:t>
            </a:r>
            <a:endParaRPr lang="en-GB" sz="4900" dirty="0">
              <a:solidFill>
                <a:srgbClr val="D569B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228" y="1021272"/>
            <a:ext cx="2892997" cy="2862322"/>
          </a:xfrm>
          <a:prstGeom prst="rect">
            <a:avLst/>
          </a:prstGeom>
          <a:solidFill>
            <a:srgbClr val="D569BE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Our music </a:t>
            </a:r>
            <a:r>
              <a:rPr lang="en-GB" dirty="0"/>
              <a:t>curriculum is designed to </a:t>
            </a:r>
            <a:r>
              <a:rPr lang="en-GB" dirty="0" smtClean="0"/>
              <a:t>provide an inclusive approach to music learning. Children are actively involved in using and developing their singing voices, using body percussion and learning to handle and play musical instruments.</a:t>
            </a:r>
          </a:p>
        </p:txBody>
      </p:sp>
      <p:sp>
        <p:nvSpPr>
          <p:cNvPr id="7" name="TextBox 6"/>
          <p:cNvSpPr txBox="1"/>
          <p:nvPr/>
        </p:nvSpPr>
        <p:spPr bwMode="black">
          <a:xfrm>
            <a:off x="3168073" y="1021272"/>
            <a:ext cx="3159006" cy="2769989"/>
          </a:xfrm>
          <a:prstGeom prst="rect">
            <a:avLst/>
          </a:prstGeom>
          <a:noFill/>
          <a:ln w="25400">
            <a:solidFill>
              <a:srgbClr val="D569B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/>
              <a:t>Big Ideas</a:t>
            </a:r>
          </a:p>
          <a:p>
            <a:endParaRPr lang="en-GB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 smtClean="0"/>
              <a:t>Musical styles</a:t>
            </a:r>
            <a:r>
              <a:rPr lang="en-GB" sz="1300" dirty="0" smtClean="0"/>
              <a:t> (Rap, Reggae, Hip hop, Pop, Musicals </a:t>
            </a:r>
            <a:r>
              <a:rPr lang="en-GB" sz="1300" dirty="0" err="1" smtClean="0"/>
              <a:t>etc</a:t>
            </a:r>
            <a:r>
              <a:rPr lang="en-GB" sz="13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 smtClean="0"/>
              <a:t>Pulse </a:t>
            </a:r>
            <a:r>
              <a:rPr lang="en-GB" sz="1300" dirty="0" smtClean="0"/>
              <a:t>(heartbeat of rhythm)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 smtClean="0"/>
              <a:t>Melody </a:t>
            </a:r>
            <a:r>
              <a:rPr lang="en-GB" sz="1300" dirty="0" smtClean="0"/>
              <a:t>(musical notes, Crotchets </a:t>
            </a:r>
            <a:r>
              <a:rPr lang="en-GB" sz="1300" dirty="0" err="1" smtClean="0"/>
              <a:t>etc</a:t>
            </a:r>
            <a:r>
              <a:rPr lang="en-GB" sz="13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 smtClean="0"/>
              <a:t>Pitch</a:t>
            </a:r>
            <a:r>
              <a:rPr lang="en-GB" sz="1300" dirty="0" smtClean="0"/>
              <a:t> (High or low notes)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 smtClean="0"/>
              <a:t>Critique </a:t>
            </a:r>
            <a:endParaRPr lang="en-GB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 smtClean="0"/>
              <a:t>Great musicians and composers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 smtClean="0"/>
              <a:t>ABBA, The Beatles, Benjamin Britten, Carole King</a:t>
            </a:r>
          </a:p>
          <a:p>
            <a:endParaRPr lang="en-GB" sz="1400" b="1" dirty="0"/>
          </a:p>
          <a:p>
            <a:endParaRPr lang="en-GB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464927" y="1021272"/>
            <a:ext cx="5513713" cy="2908489"/>
          </a:xfrm>
          <a:prstGeom prst="rect">
            <a:avLst/>
          </a:prstGeom>
          <a:noFill/>
          <a:ln w="25400">
            <a:solidFill>
              <a:srgbClr val="D569B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Content and Sequencing</a:t>
            </a:r>
          </a:p>
          <a:p>
            <a:pPr algn="ctr"/>
            <a:endParaRPr lang="en-GB" sz="1200" b="1" dirty="0" smtClean="0"/>
          </a:p>
          <a:p>
            <a:pPr algn="ctr"/>
            <a:endParaRPr lang="en-GB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1</a:t>
            </a:r>
            <a:r>
              <a:rPr lang="en-GB" sz="1000" dirty="0" smtClean="0"/>
              <a:t> lesson per week – all year groups study historical </a:t>
            </a:r>
            <a:r>
              <a:rPr lang="en-GB" sz="1000" dirty="0"/>
              <a:t>content of musical </a:t>
            </a:r>
            <a:r>
              <a:rPr lang="en-GB" sz="1000" dirty="0" smtClean="0"/>
              <a:t>styles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 smtClean="0"/>
              <a:t>Content of the National curriculum and current music climate</a:t>
            </a:r>
          </a:p>
          <a:p>
            <a:r>
              <a:rPr lang="en-GB" sz="1000" b="1" dirty="0" smtClean="0"/>
              <a:t>Musical styles  in FS &amp; KS1 </a:t>
            </a:r>
          </a:p>
          <a:p>
            <a:r>
              <a:rPr lang="en-GB" sz="1000" dirty="0" smtClean="0"/>
              <a:t>Foundation Stage explore sound, high and low pitch, beginning to understand pulse and exploring basic musical instruments.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smtClean="0"/>
              <a:t>Y1 study Hip Hop, Reggae, Blues, Latin, Folk, Funk, Bhangra, Film, Pop, Musicals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smtClean="0"/>
              <a:t>Y2 study South African Styles, Christmas, Big Band, </a:t>
            </a:r>
            <a:r>
              <a:rPr lang="en-GB" sz="1000" dirty="0" err="1" smtClean="0"/>
              <a:t>Motown</a:t>
            </a:r>
            <a:r>
              <a:rPr lang="en-GB" sz="1000" dirty="0" smtClean="0"/>
              <a:t>, Elvis, Rock, Reggae, Pop, Soul,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smtClean="0"/>
              <a:t>Western Classical</a:t>
            </a:r>
          </a:p>
          <a:p>
            <a:r>
              <a:rPr lang="en-GB" sz="1000" b="1" dirty="0" smtClean="0"/>
              <a:t>Musical Styles in KS2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smtClean="0"/>
              <a:t>Y3 </a:t>
            </a:r>
            <a:r>
              <a:rPr lang="en-GB" sz="1000" dirty="0"/>
              <a:t>study </a:t>
            </a:r>
            <a:r>
              <a:rPr lang="en-GB" sz="1000" dirty="0" smtClean="0"/>
              <a:t>R&amp;B, </a:t>
            </a:r>
            <a:r>
              <a:rPr lang="en-GB" sz="1000" dirty="0"/>
              <a:t>W</a:t>
            </a:r>
            <a:r>
              <a:rPr lang="en-GB" sz="1000" dirty="0" smtClean="0"/>
              <a:t>estern Classical, Musicals, </a:t>
            </a:r>
            <a:r>
              <a:rPr lang="en-GB" sz="1000" dirty="0" err="1" smtClean="0"/>
              <a:t>Motown</a:t>
            </a:r>
            <a:r>
              <a:rPr lang="en-GB" sz="1000" dirty="0" smtClean="0"/>
              <a:t>, Soul, Disco, Playing Glockenspiels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smtClean="0"/>
              <a:t>Y4 study </a:t>
            </a:r>
            <a:r>
              <a:rPr lang="en-GB" sz="1000" dirty="0" err="1" smtClean="0"/>
              <a:t>ABBA,Grime</a:t>
            </a:r>
            <a:r>
              <a:rPr lang="en-GB" sz="1000" dirty="0" smtClean="0"/>
              <a:t>, Classical Bhangra, Tango, Latin </a:t>
            </a:r>
            <a:r>
              <a:rPr lang="en-GB" sz="1000" dirty="0"/>
              <a:t>F</a:t>
            </a:r>
            <a:r>
              <a:rPr lang="en-GB" sz="1000" dirty="0" smtClean="0"/>
              <a:t>usion Gospel, The Beatles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smtClean="0"/>
              <a:t>Y5 study Rock, Jazz, Pop Ballads, Hip hop, </a:t>
            </a:r>
            <a:r>
              <a:rPr lang="en-GB" sz="1000" dirty="0" err="1" smtClean="0"/>
              <a:t>Motown</a:t>
            </a:r>
            <a:r>
              <a:rPr lang="en-GB" sz="1000" dirty="0" smtClean="0"/>
              <a:t>, </a:t>
            </a:r>
            <a:r>
              <a:rPr lang="en-GB" sz="1000" dirty="0"/>
              <a:t>W</a:t>
            </a:r>
            <a:r>
              <a:rPr lang="en-GB" sz="1000" dirty="0" smtClean="0"/>
              <a:t>estern </a:t>
            </a:r>
            <a:r>
              <a:rPr lang="en-GB" sz="1000" dirty="0"/>
              <a:t>C</a:t>
            </a:r>
            <a:r>
              <a:rPr lang="en-GB" sz="1000" dirty="0" smtClean="0"/>
              <a:t>lassical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smtClean="0"/>
              <a:t>Y6 study Pop/</a:t>
            </a:r>
            <a:r>
              <a:rPr lang="en-GB" sz="1000" dirty="0" err="1" smtClean="0"/>
              <a:t>Motown</a:t>
            </a:r>
            <a:r>
              <a:rPr lang="en-GB" sz="1000" dirty="0" smtClean="0"/>
              <a:t>, Jazz, Latin, Blues, Gospel. Benjamin Britten, Carole King, Western Classical</a:t>
            </a:r>
          </a:p>
          <a:p>
            <a:endParaRPr lang="en-GB" sz="11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92075" y="4002720"/>
            <a:ext cx="3009805" cy="2708434"/>
          </a:xfrm>
          <a:prstGeom prst="rect">
            <a:avLst/>
          </a:prstGeom>
          <a:noFill/>
          <a:ln w="25400">
            <a:solidFill>
              <a:srgbClr val="D569B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Links with English </a:t>
            </a:r>
          </a:p>
          <a:p>
            <a:pPr algn="ctr"/>
            <a:r>
              <a:rPr lang="en-GB" b="1" dirty="0" smtClean="0"/>
              <a:t>and Maths</a:t>
            </a:r>
            <a:endParaRPr lang="en-GB" sz="800" b="1" dirty="0"/>
          </a:p>
          <a:p>
            <a:pPr algn="ctr"/>
            <a:endParaRPr lang="en-GB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Every lesson is a reading lesson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High quality texts chosen for English that link with the music units where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Expression of critiques and opinions Explore sounds, listen actively, compose and perform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Create and express their own and others’ music both </a:t>
            </a:r>
            <a:r>
              <a:rPr lang="en-GB" sz="1200" dirty="0"/>
              <a:t>orally and in written </a:t>
            </a:r>
            <a:r>
              <a:rPr lang="en-GB" sz="1200" dirty="0" smtClean="0"/>
              <a:t>form.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464927" y="4002720"/>
            <a:ext cx="2837694" cy="2693045"/>
          </a:xfrm>
          <a:prstGeom prst="rect">
            <a:avLst/>
          </a:prstGeom>
          <a:noFill/>
          <a:ln w="25400">
            <a:solidFill>
              <a:srgbClr val="D569B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Outcomes</a:t>
            </a:r>
            <a:endParaRPr lang="en-GB" sz="1400" b="1" dirty="0" smtClean="0"/>
          </a:p>
          <a:p>
            <a:pPr algn="ctr"/>
            <a:endParaRPr lang="en-GB" sz="13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All units begin with an enquiry question which</a:t>
            </a:r>
            <a:r>
              <a:rPr lang="en-GB" sz="1300" dirty="0"/>
              <a:t> </a:t>
            </a:r>
            <a:r>
              <a:rPr lang="en-GB" sz="1300" dirty="0" smtClean="0"/>
              <a:t>children should be able to answer at the end of the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End of the unit children will complete a task which gives them the opportunity to apply all their art skills, knowledge and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End of unit quiz</a:t>
            </a:r>
            <a:endParaRPr lang="en-GB" sz="800" dirty="0" smtClean="0"/>
          </a:p>
          <a:p>
            <a:endParaRPr lang="en-GB" sz="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9367935" y="4002720"/>
            <a:ext cx="2610705" cy="2693045"/>
          </a:xfrm>
          <a:prstGeom prst="rect">
            <a:avLst/>
          </a:prstGeom>
          <a:noFill/>
          <a:ln w="25400">
            <a:solidFill>
              <a:srgbClr val="D569B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Support</a:t>
            </a:r>
          </a:p>
          <a:p>
            <a:pPr algn="ctr"/>
            <a:endParaRPr lang="en-GB" dirty="0"/>
          </a:p>
          <a:p>
            <a:r>
              <a:rPr lang="en-GB" sz="1300" dirty="0"/>
              <a:t>E</a:t>
            </a:r>
            <a:r>
              <a:rPr lang="en-GB" sz="1300" dirty="0" smtClean="0"/>
              <a:t>veryone has access to the Music National Curriculum.</a:t>
            </a:r>
          </a:p>
          <a:p>
            <a:endParaRPr lang="en-GB" sz="1300" dirty="0"/>
          </a:p>
          <a:p>
            <a:r>
              <a:rPr lang="en-GB" sz="1300" dirty="0" smtClean="0"/>
              <a:t>Support is provided for those learners who require it</a:t>
            </a:r>
          </a:p>
          <a:p>
            <a:endParaRPr lang="en-GB" sz="1300" dirty="0"/>
          </a:p>
          <a:p>
            <a:r>
              <a:rPr lang="en-GB" sz="1300" dirty="0" smtClean="0"/>
              <a:t>Considerations is given for learners who grasp concepts more rapidly</a:t>
            </a:r>
            <a:endParaRPr lang="en-GB" sz="800" dirty="0"/>
          </a:p>
          <a:p>
            <a:endParaRPr lang="en-GB" sz="800" dirty="0" smtClean="0"/>
          </a:p>
          <a:p>
            <a:endParaRPr lang="en-GB" sz="800" dirty="0"/>
          </a:p>
          <a:p>
            <a:endParaRPr lang="en-GB" sz="1300" dirty="0" smtClean="0"/>
          </a:p>
        </p:txBody>
      </p:sp>
      <p:pic>
        <p:nvPicPr>
          <p:cNvPr id="1036" name="Picture 12" descr="Image result for black and white light bulb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08" y="1118810"/>
            <a:ext cx="436450" cy="3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232463" y="4002720"/>
            <a:ext cx="3159006" cy="2708434"/>
          </a:xfrm>
          <a:prstGeom prst="rect">
            <a:avLst/>
          </a:prstGeom>
          <a:noFill/>
          <a:ln w="25400">
            <a:solidFill>
              <a:srgbClr val="D569B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Retrieval Practice</a:t>
            </a:r>
          </a:p>
          <a:p>
            <a:endParaRPr lang="en-GB" sz="800" dirty="0" smtClean="0"/>
          </a:p>
          <a:p>
            <a:endParaRPr lang="en-GB" sz="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Knowledge, skills and vocabulary identified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Knowledge organisers used to support recall and retention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Low stakes quizzing to develop long term memory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Key concepts identified (above) are revisited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Key ideas are investigated by considering what they are and what they are not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Links across year groups for retrieval of knowledge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pic>
        <p:nvPicPr>
          <p:cNvPr id="23" name="Picture 22" descr="Image result for sequencing symbols black and whitw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0" t="11841" r="5731" b="75002"/>
          <a:stretch/>
        </p:blipFill>
        <p:spPr bwMode="auto">
          <a:xfrm>
            <a:off x="6607467" y="1064310"/>
            <a:ext cx="854912" cy="4996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0" name="Picture 16" descr="Image result for black and white book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4" y="4108913"/>
            <a:ext cx="340394" cy="3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56" y="4065197"/>
            <a:ext cx="324431" cy="335262"/>
          </a:xfrm>
          <a:prstGeom prst="rect">
            <a:avLst/>
          </a:prstGeom>
        </p:spPr>
      </p:pic>
      <p:pic>
        <p:nvPicPr>
          <p:cNvPr id="28" name="Picture 12" descr="Image result for black and white light bulb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578" y="1075769"/>
            <a:ext cx="436450" cy="3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Image result for sequencing symbols black and whitw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0" t="11841" r="5731" b="75002"/>
          <a:stretch/>
        </p:blipFill>
        <p:spPr bwMode="auto">
          <a:xfrm>
            <a:off x="11122575" y="1064311"/>
            <a:ext cx="854912" cy="4996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16" descr="Image result for black and white book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04" y="4108913"/>
            <a:ext cx="340394" cy="3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107" y="4114093"/>
            <a:ext cx="324431" cy="335262"/>
          </a:xfrm>
          <a:prstGeom prst="rect">
            <a:avLst/>
          </a:prstGeom>
        </p:spPr>
      </p:pic>
      <p:pic>
        <p:nvPicPr>
          <p:cNvPr id="1044" name="Picture 20" descr="Image result for helping up mountain cartoon black and white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7" t="21387" r="24088" b="7592"/>
          <a:stretch/>
        </p:blipFill>
        <p:spPr bwMode="auto">
          <a:xfrm>
            <a:off x="11476653" y="4114093"/>
            <a:ext cx="363894" cy="3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Image result for helping up mountain cartoon black and white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7" t="21387" r="24088" b="7592"/>
          <a:stretch/>
        </p:blipFill>
        <p:spPr bwMode="auto">
          <a:xfrm>
            <a:off x="9538996" y="4122168"/>
            <a:ext cx="363894" cy="3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progress graph black and white clip art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30" y="4108913"/>
            <a:ext cx="340442" cy="3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Image result for progress graph black and white clip art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615" y="4079280"/>
            <a:ext cx="340442" cy="3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paintbrush black and wh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3" descr="Image result for music icon black and white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5655307" y="62547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265" y="192097"/>
            <a:ext cx="716384" cy="6196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52381" y="192097"/>
            <a:ext cx="633648" cy="62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2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1" ma:contentTypeDescription="Create a new document." ma:contentTypeScope="" ma:versionID="6ef894ea2f98ceb6c36657d083fdb135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7ead7337484936f069c14d5e9ac0eaa9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Props1.xml><?xml version="1.0" encoding="utf-8"?>
<ds:datastoreItem xmlns:ds="http://schemas.openxmlformats.org/officeDocument/2006/customXml" ds:itemID="{BC66D523-01E4-4C87-8F24-EB7FB993EFDF}"/>
</file>

<file path=customXml/itemProps2.xml><?xml version="1.0" encoding="utf-8"?>
<ds:datastoreItem xmlns:ds="http://schemas.openxmlformats.org/officeDocument/2006/customXml" ds:itemID="{8352B819-8D1A-4D4C-8355-827B84F2C3F0}"/>
</file>

<file path=customXml/itemProps3.xml><?xml version="1.0" encoding="utf-8"?>
<ds:datastoreItem xmlns:ds="http://schemas.openxmlformats.org/officeDocument/2006/customXml" ds:itemID="{EB2012A6-00E2-453E-8DD4-945BC2E60FC3}"/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452</Words>
  <Application>Microsoft Office PowerPoint</Application>
  <PresentationFormat>Widescreen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MUSIC AT MIDDLETHORPE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AT MIDDLETHORPE</dc:title>
  <dc:creator>Simpson, Rachel</dc:creator>
  <cp:lastModifiedBy>Annabel Atkin</cp:lastModifiedBy>
  <cp:revision>44</cp:revision>
  <cp:lastPrinted>2020-01-09T10:48:35Z</cp:lastPrinted>
  <dcterms:created xsi:type="dcterms:W3CDTF">2019-11-06T10:58:00Z</dcterms:created>
  <dcterms:modified xsi:type="dcterms:W3CDTF">2022-05-16T09:52:17Z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  <property fmtid="{D5CDD505-2E9C-101B-9397-08002B2CF9AE}" pid="3" name="Order">
    <vt:r8>320200</vt:r8>
  </property>
</Properties>
</file>