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78" autoAdjust="0"/>
    <p:restoredTop sz="94660"/>
  </p:normalViewPr>
  <p:slideViewPr>
    <p:cSldViewPr snapToGrid="0">
      <p:cViewPr>
        <p:scale>
          <a:sx n="100" d="100"/>
          <a:sy n="100" d="100"/>
        </p:scale>
        <p:origin x="158" y="-9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rr, Sue" userId="bd5278a6-d77f-494a-928b-67f57f2b3fbc" providerId="ADAL" clId="{72059FF1-823E-4C04-93B6-CFB9245CD3F8}"/>
    <pc:docChg chg="undo custSel modSld">
      <pc:chgData name="Storr, Sue" userId="bd5278a6-d77f-494a-928b-67f57f2b3fbc" providerId="ADAL" clId="{72059FF1-823E-4C04-93B6-CFB9245CD3F8}" dt="2022-10-19T10:25:19.471" v="1458" actId="20577"/>
      <pc:docMkLst>
        <pc:docMk/>
      </pc:docMkLst>
      <pc:sldChg chg="modSp mod">
        <pc:chgData name="Storr, Sue" userId="bd5278a6-d77f-494a-928b-67f57f2b3fbc" providerId="ADAL" clId="{72059FF1-823E-4C04-93B6-CFB9245CD3F8}" dt="2022-10-19T10:25:19.471" v="1458" actId="20577"/>
        <pc:sldMkLst>
          <pc:docMk/>
          <pc:sldMk cId="1909526112" sldId="262"/>
        </pc:sldMkLst>
        <pc:spChg chg="mod">
          <ac:chgData name="Storr, Sue" userId="bd5278a6-d77f-494a-928b-67f57f2b3fbc" providerId="ADAL" clId="{72059FF1-823E-4C04-93B6-CFB9245CD3F8}" dt="2022-10-19T10:23:15.826" v="1407" actId="20577"/>
          <ac:spMkLst>
            <pc:docMk/>
            <pc:sldMk cId="1909526112" sldId="262"/>
            <ac:spMk id="4" creationId="{00000000-0000-0000-0000-000000000000}"/>
          </ac:spMkLst>
        </pc:spChg>
        <pc:spChg chg="mod">
          <ac:chgData name="Storr, Sue" userId="bd5278a6-d77f-494a-928b-67f57f2b3fbc" providerId="ADAL" clId="{72059FF1-823E-4C04-93B6-CFB9245CD3F8}" dt="2022-10-19T10:25:19.471" v="1458" actId="20577"/>
          <ac:spMkLst>
            <pc:docMk/>
            <pc:sldMk cId="1909526112" sldId="262"/>
            <ac:spMk id="5" creationId="{00000000-0000-0000-0000-000000000000}"/>
          </ac:spMkLst>
        </pc:spChg>
        <pc:spChg chg="mod">
          <ac:chgData name="Storr, Sue" userId="bd5278a6-d77f-494a-928b-67f57f2b3fbc" providerId="ADAL" clId="{72059FF1-823E-4C04-93B6-CFB9245CD3F8}" dt="2022-10-19T09:41:35.562" v="206" actId="20577"/>
          <ac:spMkLst>
            <pc:docMk/>
            <pc:sldMk cId="1909526112" sldId="262"/>
            <ac:spMk id="6" creationId="{00000000-0000-0000-0000-000000000000}"/>
          </ac:spMkLst>
        </pc:spChg>
        <pc:spChg chg="mod">
          <ac:chgData name="Storr, Sue" userId="bd5278a6-d77f-494a-928b-67f57f2b3fbc" providerId="ADAL" clId="{72059FF1-823E-4C04-93B6-CFB9245CD3F8}" dt="2022-10-19T10:20:52.991" v="1251" actId="20577"/>
          <ac:spMkLst>
            <pc:docMk/>
            <pc:sldMk cId="1909526112" sldId="262"/>
            <ac:spMk id="7" creationId="{00000000-0000-0000-0000-000000000000}"/>
          </ac:spMkLst>
        </pc:spChg>
        <pc:spChg chg="mod">
          <ac:chgData name="Storr, Sue" userId="bd5278a6-d77f-494a-928b-67f57f2b3fbc" providerId="ADAL" clId="{72059FF1-823E-4C04-93B6-CFB9245CD3F8}" dt="2022-10-19T10:13:42.883" v="708" actId="20577"/>
          <ac:spMkLst>
            <pc:docMk/>
            <pc:sldMk cId="1909526112" sldId="262"/>
            <ac:spMk id="8" creationId="{00000000-0000-0000-0000-000000000000}"/>
          </ac:spMkLst>
        </pc:spChg>
        <pc:spChg chg="mod">
          <ac:chgData name="Storr, Sue" userId="bd5278a6-d77f-494a-928b-67f57f2b3fbc" providerId="ADAL" clId="{72059FF1-823E-4C04-93B6-CFB9245CD3F8}" dt="2022-10-19T10:14:19.489" v="787" actId="20577"/>
          <ac:spMkLst>
            <pc:docMk/>
            <pc:sldMk cId="1909526112" sldId="262"/>
            <ac:spMk id="9" creationId="{00000000-0000-0000-0000-000000000000}"/>
          </ac:spMkLst>
        </pc:spChg>
        <pc:spChg chg="mod">
          <ac:chgData name="Storr, Sue" userId="bd5278a6-d77f-494a-928b-67f57f2b3fbc" providerId="ADAL" clId="{72059FF1-823E-4C04-93B6-CFB9245CD3F8}" dt="2022-10-19T10:22:56.018" v="1390" actId="20577"/>
          <ac:spMkLst>
            <pc:docMk/>
            <pc:sldMk cId="1909526112" sldId="262"/>
            <ac:spMk id="15" creationId="{00000000-0000-0000-0000-000000000000}"/>
          </ac:spMkLst>
        </pc:spChg>
        <pc:spChg chg="mod">
          <ac:chgData name="Storr, Sue" userId="bd5278a6-d77f-494a-928b-67f57f2b3fbc" providerId="ADAL" clId="{72059FF1-823E-4C04-93B6-CFB9245CD3F8}" dt="2022-10-19T10:25:00.562" v="1454" actId="20577"/>
          <ac:spMkLst>
            <pc:docMk/>
            <pc:sldMk cId="1909526112" sldId="262"/>
            <ac:spMk id="17" creationId="{00000000-0000-0000-0000-000000000000}"/>
          </ac:spMkLst>
        </pc:spChg>
        <pc:spChg chg="mod">
          <ac:chgData name="Storr, Sue" userId="bd5278a6-d77f-494a-928b-67f57f2b3fbc" providerId="ADAL" clId="{72059FF1-823E-4C04-93B6-CFB9245CD3F8}" dt="2022-10-19T10:19:27.288" v="1120" actId="20577"/>
          <ac:spMkLst>
            <pc:docMk/>
            <pc:sldMk cId="1909526112" sldId="262"/>
            <ac:spMk id="19" creationId="{00000000-0000-0000-0000-000000000000}"/>
          </ac:spMkLst>
        </pc:spChg>
      </pc:sldChg>
    </pc:docChg>
  </pc:docChgLst>
  <pc:docChgLst>
    <pc:chgData name="Storr, Sue" userId="bd5278a6-d77f-494a-928b-67f57f2b3fbc" providerId="ADAL" clId="{459D8531-40DD-4F95-BE74-EC8269AB9656}"/>
    <pc:docChg chg="modSld">
      <pc:chgData name="Storr, Sue" userId="bd5278a6-d77f-494a-928b-67f57f2b3fbc" providerId="ADAL" clId="{459D8531-40DD-4F95-BE74-EC8269AB9656}" dt="2023-10-20T12:41:39.576" v="340" actId="20577"/>
      <pc:docMkLst>
        <pc:docMk/>
      </pc:docMkLst>
      <pc:sldChg chg="modSp mod">
        <pc:chgData name="Storr, Sue" userId="bd5278a6-d77f-494a-928b-67f57f2b3fbc" providerId="ADAL" clId="{459D8531-40DD-4F95-BE74-EC8269AB9656}" dt="2023-10-20T12:41:39.576" v="340" actId="20577"/>
        <pc:sldMkLst>
          <pc:docMk/>
          <pc:sldMk cId="1909526112" sldId="262"/>
        </pc:sldMkLst>
        <pc:spChg chg="mod">
          <ac:chgData name="Storr, Sue" userId="bd5278a6-d77f-494a-928b-67f57f2b3fbc" providerId="ADAL" clId="{459D8531-40DD-4F95-BE74-EC8269AB9656}" dt="2023-10-20T12:41:39.576" v="340" actId="20577"/>
          <ac:spMkLst>
            <pc:docMk/>
            <pc:sldMk cId="1909526112" sldId="262"/>
            <ac:spMk id="5" creationId="{00000000-0000-0000-0000-000000000000}"/>
          </ac:spMkLst>
        </pc:spChg>
        <pc:spChg chg="mod">
          <ac:chgData name="Storr, Sue" userId="bd5278a6-d77f-494a-928b-67f57f2b3fbc" providerId="ADAL" clId="{459D8531-40DD-4F95-BE74-EC8269AB9656}" dt="2023-10-20T12:34:27.708" v="338" actId="20577"/>
          <ac:spMkLst>
            <pc:docMk/>
            <pc:sldMk cId="1909526112" sldId="262"/>
            <ac:spMk id="6" creationId="{00000000-0000-0000-0000-000000000000}"/>
          </ac:spMkLst>
        </pc:spChg>
        <pc:spChg chg="mod">
          <ac:chgData name="Storr, Sue" userId="bd5278a6-d77f-494a-928b-67f57f2b3fbc" providerId="ADAL" clId="{459D8531-40DD-4F95-BE74-EC8269AB9656}" dt="2023-10-20T12:31:40.842" v="42" actId="20577"/>
          <ac:spMkLst>
            <pc:docMk/>
            <pc:sldMk cId="1909526112" sldId="262"/>
            <ac:spMk id="15" creationId="{00000000-0000-0000-0000-000000000000}"/>
          </ac:spMkLst>
        </pc:spChg>
      </pc:sldChg>
    </pc:docChg>
  </pc:docChgLst>
  <pc:docChgLst>
    <pc:chgData name="Storr, Sue" userId="bd5278a6-d77f-494a-928b-67f57f2b3fbc" providerId="ADAL" clId="{9298424F-5F48-46F4-B37F-B8E92C784F2B}"/>
    <pc:docChg chg="delSld">
      <pc:chgData name="Storr, Sue" userId="bd5278a6-d77f-494a-928b-67f57f2b3fbc" providerId="ADAL" clId="{9298424F-5F48-46F4-B37F-B8E92C784F2B}" dt="2022-10-19T09:37:33.638" v="1" actId="47"/>
      <pc:docMkLst>
        <pc:docMk/>
      </pc:docMkLst>
      <pc:sldChg chg="del">
        <pc:chgData name="Storr, Sue" userId="bd5278a6-d77f-494a-928b-67f57f2b3fbc" providerId="ADAL" clId="{9298424F-5F48-46F4-B37F-B8E92C784F2B}" dt="2022-10-19T09:37:31.709" v="0" actId="47"/>
        <pc:sldMkLst>
          <pc:docMk/>
          <pc:sldMk cId="2377359356" sldId="256"/>
        </pc:sldMkLst>
      </pc:sldChg>
      <pc:sldChg chg="del">
        <pc:chgData name="Storr, Sue" userId="bd5278a6-d77f-494a-928b-67f57f2b3fbc" providerId="ADAL" clId="{9298424F-5F48-46F4-B37F-B8E92C784F2B}" dt="2022-10-19T09:37:33.638" v="1" actId="47"/>
        <pc:sldMkLst>
          <pc:docMk/>
          <pc:sldMk cId="4057089632"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726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419761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339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264509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DF7DDC-4FB9-4222-B9E7-1375277AE8E1}"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9178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DF7DDC-4FB9-4222-B9E7-1375277AE8E1}"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103016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DF7DDC-4FB9-4222-B9E7-1375277AE8E1}" type="datetimeFigureOut">
              <a:rPr lang="en-GB" smtClean="0"/>
              <a:t>20/10/2023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428075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DF7DDC-4FB9-4222-B9E7-1375277AE8E1}" type="datetimeFigureOut">
              <a:rPr lang="en-GB" smtClean="0"/>
              <a:t>20/10/2023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4772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F7DDC-4FB9-4222-B9E7-1375277AE8E1}" type="datetimeFigureOut">
              <a:rPr lang="en-GB" smtClean="0"/>
              <a:t>20/10/2023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28271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DF7DDC-4FB9-4222-B9E7-1375277AE8E1}"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222740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DF7DDC-4FB9-4222-B9E7-1375277AE8E1}"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189730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F7DDC-4FB9-4222-B9E7-1375277AE8E1}" type="datetimeFigureOut">
              <a:rPr lang="en-GB" smtClean="0"/>
              <a:t>20/10/2023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A2595-92C7-4878-8B66-DB48562B7B90}" type="slidenum">
              <a:rPr lang="en-GB" smtClean="0"/>
              <a:t>‹#›</a:t>
            </a:fld>
            <a:endParaRPr lang="en-GB"/>
          </a:p>
        </p:txBody>
      </p:sp>
    </p:spTree>
    <p:extLst>
      <p:ext uri="{BB962C8B-B14F-4D97-AF65-F5344CB8AC3E}">
        <p14:creationId xmlns:p14="http://schemas.microsoft.com/office/powerpoint/2010/main" val="3190455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139100" y="99440"/>
            <a:ext cx="4159802" cy="2339102"/>
          </a:xfrm>
          <a:prstGeom prst="rect">
            <a:avLst/>
          </a:prstGeom>
          <a:noFill/>
        </p:spPr>
        <p:txBody>
          <a:bodyPr wrap="square" rtlCol="0">
            <a:spAutoFit/>
          </a:bodyPr>
          <a:lstStyle/>
          <a:p>
            <a:pPr algn="ctr"/>
            <a:r>
              <a:rPr lang="en-GB" sz="1600" u="sng" dirty="0">
                <a:latin typeface="Comic Sans MS" panose="030F0702030302020204" pitchFamily="66" charset="0"/>
              </a:rPr>
              <a:t>Curriculum – R.E.</a:t>
            </a:r>
          </a:p>
          <a:p>
            <a:pPr algn="ctr"/>
            <a:r>
              <a:rPr lang="en-GB" sz="1400" dirty="0">
                <a:latin typeface="Comic Sans MS" panose="030F0702030302020204" pitchFamily="66" charset="0"/>
              </a:rPr>
              <a:t>This half term in Year 4, our R.E. enquiry question will be:</a:t>
            </a:r>
          </a:p>
          <a:p>
            <a:pPr algn="ctr"/>
            <a:r>
              <a:rPr lang="en-GB" sz="1600" dirty="0">
                <a:latin typeface="Comic Sans MS" panose="030F0702030302020204" pitchFamily="66" charset="0"/>
              </a:rPr>
              <a:t> “How do people show commitment to God?’</a:t>
            </a:r>
            <a:endParaRPr lang="en-GB" sz="1600" b="1" dirty="0">
              <a:latin typeface="Comic Sans MS" panose="030F0702030302020204" pitchFamily="66" charset="0"/>
            </a:endParaRPr>
          </a:p>
          <a:p>
            <a:pPr algn="ctr"/>
            <a:r>
              <a:rPr lang="en-GB" sz="1400" dirty="0">
                <a:latin typeface="Comic Sans MS" panose="030F0702030302020204" pitchFamily="66" charset="0"/>
              </a:rPr>
              <a:t>We will be exploring how special the relationship is between Jews and God and the best way the Jews can show commitment to God. We will also explore the significant parts of the Nativity story for Christians today.</a:t>
            </a:r>
          </a:p>
        </p:txBody>
      </p:sp>
      <p:sp>
        <p:nvSpPr>
          <p:cNvPr id="12" name="Rounded Rectangle 11"/>
          <p:cNvSpPr/>
          <p:nvPr/>
        </p:nvSpPr>
        <p:spPr>
          <a:xfrm>
            <a:off x="4455925" y="2590488"/>
            <a:ext cx="3457138" cy="1015208"/>
          </a:xfrm>
          <a:prstGeom prst="roundRect">
            <a:avLst/>
          </a:prstGeom>
          <a:solidFill>
            <a:srgbClr val="00B0F0"/>
          </a:solid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588241" y="2693725"/>
            <a:ext cx="3115895" cy="646331"/>
          </a:xfrm>
          <a:prstGeom prst="rect">
            <a:avLst/>
          </a:prstGeom>
          <a:noFill/>
        </p:spPr>
        <p:txBody>
          <a:bodyPr wrap="square" rtlCol="0">
            <a:spAutoFit/>
          </a:bodyPr>
          <a:lstStyle/>
          <a:p>
            <a:pPr algn="ctr"/>
            <a:r>
              <a:rPr lang="en-GB" b="1" dirty="0">
                <a:latin typeface="CCW Cursive Writing 6" panose="03050602040000000000" pitchFamily="66" charset="0"/>
              </a:rPr>
              <a:t>Year 4 Newsletter </a:t>
            </a:r>
          </a:p>
          <a:p>
            <a:pPr algn="ctr"/>
            <a:r>
              <a:rPr lang="en-GB" b="1">
                <a:latin typeface="CCW Cursive Writing 6" panose="03050602040000000000" pitchFamily="66" charset="0"/>
              </a:rPr>
              <a:t>Autumn 2 2023 </a:t>
            </a:r>
            <a:endParaRPr lang="en-GB" b="1" dirty="0">
              <a:latin typeface="CCW Cursive Writing 6" panose="03050602040000000000" pitchFamily="66" charset="0"/>
            </a:endParaRPr>
          </a:p>
        </p:txBody>
      </p:sp>
      <p:sp>
        <p:nvSpPr>
          <p:cNvPr id="6" name="TextBox 5"/>
          <p:cNvSpPr txBox="1"/>
          <p:nvPr/>
        </p:nvSpPr>
        <p:spPr>
          <a:xfrm>
            <a:off x="112739" y="174103"/>
            <a:ext cx="3947337" cy="2893100"/>
          </a:xfrm>
          <a:prstGeom prst="rect">
            <a:avLst/>
          </a:prstGeom>
          <a:noFill/>
          <a:ln>
            <a:noFill/>
          </a:ln>
        </p:spPr>
        <p:txBody>
          <a:bodyPr wrap="square" rtlCol="0">
            <a:spAutoFit/>
          </a:bodyPr>
          <a:lstStyle/>
          <a:p>
            <a:pPr algn="ctr"/>
            <a:r>
              <a:rPr lang="en-GB" sz="1400" u="sng" dirty="0">
                <a:latin typeface="Comic Sans MS" panose="030F0702030302020204" pitchFamily="66" charset="0"/>
              </a:rPr>
              <a:t>English</a:t>
            </a:r>
            <a:endParaRPr lang="en-GB" sz="1300" u="sng" dirty="0">
              <a:latin typeface="Comic Sans MS" panose="030F0702030302020204" pitchFamily="66" charset="0"/>
            </a:endParaRPr>
          </a:p>
          <a:p>
            <a:r>
              <a:rPr lang="en-GB" sz="1200" dirty="0">
                <a:latin typeface="Comic Sans MS" panose="030F0702030302020204" pitchFamily="66" charset="0"/>
              </a:rPr>
              <a:t>In English we will be reading ‘The Boy at the Back of the </a:t>
            </a:r>
            <a:r>
              <a:rPr lang="en-GB" sz="1200" dirty="0" err="1">
                <a:latin typeface="Comic Sans MS" panose="030F0702030302020204" pitchFamily="66" charset="0"/>
              </a:rPr>
              <a:t>Class’</a:t>
            </a:r>
            <a:r>
              <a:rPr lang="en-GB" sz="1200" dirty="0">
                <a:latin typeface="Comic Sans MS" panose="030F0702030302020204" pitchFamily="66" charset="0"/>
              </a:rPr>
              <a:t> by </a:t>
            </a:r>
            <a:r>
              <a:rPr lang="en-GB" sz="1200" dirty="0" err="1">
                <a:latin typeface="Comic Sans MS" panose="030F0702030302020204" pitchFamily="66" charset="0"/>
              </a:rPr>
              <a:t>Onjali</a:t>
            </a:r>
            <a:r>
              <a:rPr lang="en-GB" sz="1200" dirty="0">
                <a:latin typeface="Comic Sans MS" panose="030F0702030302020204" pitchFamily="66" charset="0"/>
              </a:rPr>
              <a:t> Q Rauf. We will explore a range of writing techniques including a character description and letter writing. We will explore the features of each text type and then apply these in our independent writing.</a:t>
            </a:r>
          </a:p>
          <a:p>
            <a:r>
              <a:rPr lang="en-GB" sz="1200" dirty="0">
                <a:latin typeface="Comic Sans MS" panose="030F0702030302020204" pitchFamily="66" charset="0"/>
              </a:rPr>
              <a:t>We will develop our knowledge of Year 4 spelling, grammar and punctuation through our English lessons and Quick SPAG. We will be expected to use these independently in our writing</a:t>
            </a:r>
          </a:p>
          <a:p>
            <a:r>
              <a:rPr lang="en-GB" sz="1200" dirty="0">
                <a:latin typeface="Comic Sans MS" panose="030F0702030302020204" pitchFamily="66" charset="0"/>
              </a:rPr>
              <a:t>Spelling rules will be taught weekly. </a:t>
            </a:r>
          </a:p>
          <a:p>
            <a:r>
              <a:rPr lang="en-GB" sz="1200" dirty="0">
                <a:latin typeface="Comic Sans MS" panose="030F0702030302020204" pitchFamily="66" charset="0"/>
              </a:rPr>
              <a:t>During all lessons, we will continue to focus on a high standard of presentation, including joined handwriting</a:t>
            </a:r>
            <a:endParaRPr lang="en-GB" sz="1200" dirty="0">
              <a:solidFill>
                <a:schemeClr val="bg1"/>
              </a:solidFill>
              <a:latin typeface="Comic Sans MS" panose="030F0702030302020204" pitchFamily="66" charset="0"/>
            </a:endParaRPr>
          </a:p>
        </p:txBody>
      </p:sp>
      <p:sp>
        <p:nvSpPr>
          <p:cNvPr id="7" name="TextBox 6"/>
          <p:cNvSpPr txBox="1"/>
          <p:nvPr/>
        </p:nvSpPr>
        <p:spPr>
          <a:xfrm>
            <a:off x="4161886" y="3552597"/>
            <a:ext cx="4039088" cy="1323439"/>
          </a:xfrm>
          <a:prstGeom prst="rect">
            <a:avLst/>
          </a:prstGeom>
          <a:noFill/>
        </p:spPr>
        <p:txBody>
          <a:bodyPr wrap="square" rtlCol="0">
            <a:spAutoFit/>
          </a:bodyPr>
          <a:lstStyle/>
          <a:p>
            <a:pPr algn="ctr"/>
            <a:r>
              <a:rPr lang="en-GB" sz="1300" dirty="0">
                <a:solidFill>
                  <a:srgbClr val="6C320A"/>
                </a:solidFill>
                <a:latin typeface="Comic Sans MS" panose="030F0702030302020204" pitchFamily="66" charset="0"/>
              </a:rPr>
              <a:t>      </a:t>
            </a:r>
          </a:p>
          <a:p>
            <a:pPr algn="ctr"/>
            <a:r>
              <a:rPr lang="en-GB" sz="1400" u="sng" dirty="0">
                <a:latin typeface="Comic Sans MS" panose="030F0702030302020204" pitchFamily="66" charset="0"/>
              </a:rPr>
              <a:t>Learning Outcome</a:t>
            </a:r>
          </a:p>
          <a:p>
            <a:pPr algn="ctr"/>
            <a:endParaRPr lang="en-GB" sz="1400" u="sng" dirty="0">
              <a:latin typeface="Comic Sans MS" panose="030F0702030302020204" pitchFamily="66" charset="0"/>
            </a:endParaRPr>
          </a:p>
          <a:p>
            <a:pPr algn="ctr"/>
            <a:r>
              <a:rPr lang="en-GB" sz="1300" dirty="0">
                <a:latin typeface="Comic Sans MS" panose="030F0702030302020204" pitchFamily="66" charset="0"/>
              </a:rPr>
              <a:t>After this unit of RE learning, children will produce a report to demonstrate all that they have learnt.</a:t>
            </a:r>
          </a:p>
        </p:txBody>
      </p:sp>
      <p:sp>
        <p:nvSpPr>
          <p:cNvPr id="9" name="TextBox 8"/>
          <p:cNvSpPr txBox="1"/>
          <p:nvPr/>
        </p:nvSpPr>
        <p:spPr>
          <a:xfrm>
            <a:off x="8452158" y="95440"/>
            <a:ext cx="3571487" cy="2523768"/>
          </a:xfrm>
          <a:prstGeom prst="rect">
            <a:avLst/>
          </a:prstGeom>
          <a:noFill/>
          <a:ln w="57150">
            <a:noFill/>
          </a:ln>
        </p:spPr>
        <p:txBody>
          <a:bodyPr wrap="square" rtlCol="0">
            <a:spAutoFit/>
          </a:bodyPr>
          <a:lstStyle/>
          <a:p>
            <a:pPr algn="ctr"/>
            <a:r>
              <a:rPr lang="en-GB" sz="1400" u="sng" dirty="0">
                <a:latin typeface="Comic Sans MS" panose="030F0702030302020204" pitchFamily="66" charset="0"/>
              </a:rPr>
              <a:t>Maths</a:t>
            </a:r>
            <a:endParaRPr lang="en-GB" sz="1400" dirty="0"/>
          </a:p>
          <a:p>
            <a:r>
              <a:rPr lang="en-GB" sz="1200" dirty="0">
                <a:latin typeface="Comic Sans MS" panose="030F0702030302020204" pitchFamily="66" charset="0"/>
              </a:rPr>
              <a:t>In </a:t>
            </a:r>
            <a:r>
              <a:rPr lang="en-GB" sz="1200" b="1" dirty="0">
                <a:latin typeface="Comic Sans MS" panose="030F0702030302020204" pitchFamily="66" charset="0"/>
              </a:rPr>
              <a:t>Year 4 </a:t>
            </a:r>
            <a:r>
              <a:rPr lang="en-GB" sz="1200" dirty="0">
                <a:latin typeface="Comic Sans MS" panose="030F0702030302020204" pitchFamily="66" charset="0"/>
              </a:rPr>
              <a:t>this term we will continue to  consolidate our previous maths learning every week. New learning will consist of area and multiplication and division. Please continue to support your child to practise their recall of all times tables up to 12 x 12. We will be using TT </a:t>
            </a:r>
            <a:r>
              <a:rPr lang="en-GB" sz="1200" dirty="0" err="1">
                <a:latin typeface="Comic Sans MS" panose="030F0702030302020204" pitchFamily="66" charset="0"/>
              </a:rPr>
              <a:t>Rockstars</a:t>
            </a:r>
            <a:r>
              <a:rPr lang="en-GB" sz="1200" dirty="0">
                <a:latin typeface="Comic Sans MS" panose="030F0702030302020204" pitchFamily="66" charset="0"/>
              </a:rPr>
              <a:t> and Maths Shed to aid this. Your child will be working through a personal plan of times tables which they need to learn. The ability to recall these facts more confidently will support your child in the statutory Multiplication Tables Check in June. </a:t>
            </a:r>
            <a:endParaRPr lang="en-GB" sz="1200" dirty="0">
              <a:solidFill>
                <a:schemeClr val="accent6">
                  <a:lumMod val="75000"/>
                </a:schemeClr>
              </a:solidFill>
              <a:latin typeface="Comic Sans MS" panose="030F0702030302020204" pitchFamily="66" charset="0"/>
            </a:endParaRPr>
          </a:p>
        </p:txBody>
      </p:sp>
      <p:sp>
        <p:nvSpPr>
          <p:cNvPr id="2" name="Rectangle 1"/>
          <p:cNvSpPr/>
          <p:nvPr/>
        </p:nvSpPr>
        <p:spPr>
          <a:xfrm>
            <a:off x="112739" y="51006"/>
            <a:ext cx="3944536" cy="3229921"/>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423684" y="69668"/>
            <a:ext cx="3631902" cy="2734206"/>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2739" y="3376592"/>
            <a:ext cx="3955547" cy="1286096"/>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215596" y="5083488"/>
            <a:ext cx="4026926" cy="1711810"/>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12739" y="4784480"/>
            <a:ext cx="3909102" cy="1779974"/>
          </a:xfrm>
          <a:prstGeom prst="rect">
            <a:avLst/>
          </a:prstGeom>
          <a:noFill/>
          <a:ln>
            <a:noFill/>
          </a:ln>
        </p:spPr>
        <p:txBody>
          <a:bodyPr wrap="square" rtlCol="0">
            <a:spAutoFit/>
          </a:bodyPr>
          <a:lstStyle/>
          <a:p>
            <a:pPr algn="ctr"/>
            <a:r>
              <a:rPr lang="en-GB" sz="1200" dirty="0">
                <a:latin typeface="Comic Sans MS" panose="030F0702030302020204" pitchFamily="66" charset="0"/>
              </a:rPr>
              <a:t>      </a:t>
            </a:r>
            <a:r>
              <a:rPr lang="en-GB" sz="1400" u="sng" dirty="0">
                <a:latin typeface="Comic Sans MS" panose="030F0702030302020204" pitchFamily="66" charset="0"/>
              </a:rPr>
              <a:t>Wider Curriculum</a:t>
            </a:r>
          </a:p>
          <a:p>
            <a:pPr algn="ctr"/>
            <a:endParaRPr lang="en-GB" sz="1400" u="sng" dirty="0">
              <a:latin typeface="Comic Sans MS" panose="030F0702030302020204" pitchFamily="66" charset="0"/>
            </a:endParaRPr>
          </a:p>
          <a:p>
            <a:pPr>
              <a:spcAft>
                <a:spcPts val="800"/>
              </a:spcAft>
            </a:pPr>
            <a:r>
              <a:rPr lang="en-GB" sz="1100" dirty="0">
                <a:latin typeface="Comic Sans MS" panose="030F0702030302020204" pitchFamily="66" charset="0"/>
              </a:rPr>
              <a:t>ICT – Email</a:t>
            </a:r>
          </a:p>
          <a:p>
            <a:pPr>
              <a:spcAft>
                <a:spcPts val="800"/>
              </a:spcAft>
            </a:pPr>
            <a:r>
              <a:rPr lang="en-GB" sz="1100" dirty="0">
                <a:latin typeface="Comic Sans MS" panose="030F0702030302020204" pitchFamily="66" charset="0"/>
              </a:rPr>
              <a:t>PSHE – Celebrating Differences</a:t>
            </a:r>
          </a:p>
          <a:p>
            <a:pPr>
              <a:spcAft>
                <a:spcPts val="800"/>
              </a:spcAft>
            </a:pPr>
            <a:r>
              <a:rPr lang="en-GB" sz="1100" dirty="0">
                <a:latin typeface="Comic Sans MS" panose="030F0702030302020204" pitchFamily="66" charset="0"/>
              </a:rPr>
              <a:t>Music – Learning to play the violin</a:t>
            </a:r>
          </a:p>
          <a:p>
            <a:pPr>
              <a:spcAft>
                <a:spcPts val="800"/>
              </a:spcAft>
            </a:pPr>
            <a:r>
              <a:rPr lang="en-GB" sz="1100" dirty="0">
                <a:latin typeface="Comic Sans MS" panose="030F0702030302020204" pitchFamily="66" charset="0"/>
              </a:rPr>
              <a:t>PE – Netball, athletics and swimming</a:t>
            </a:r>
          </a:p>
          <a:p>
            <a:pPr>
              <a:spcAft>
                <a:spcPts val="800"/>
              </a:spcAft>
            </a:pPr>
            <a:r>
              <a:rPr lang="en-GB" sz="1100" dirty="0">
                <a:latin typeface="Comic Sans MS" panose="030F0702030302020204" pitchFamily="66" charset="0"/>
              </a:rPr>
              <a:t>DT – Levers and linkages</a:t>
            </a:r>
          </a:p>
        </p:txBody>
      </p:sp>
      <p:sp>
        <p:nvSpPr>
          <p:cNvPr id="16" name="Rectangle 15"/>
          <p:cNvSpPr/>
          <p:nvPr/>
        </p:nvSpPr>
        <p:spPr>
          <a:xfrm>
            <a:off x="113021" y="4758353"/>
            <a:ext cx="3947268" cy="2038027"/>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31746" y="3370026"/>
            <a:ext cx="3954003" cy="1292662"/>
          </a:xfrm>
          <a:prstGeom prst="rect">
            <a:avLst/>
          </a:prstGeom>
          <a:ln>
            <a:noFill/>
          </a:ln>
        </p:spPr>
        <p:txBody>
          <a:bodyPr wrap="square">
            <a:spAutoFit/>
          </a:bodyPr>
          <a:lstStyle/>
          <a:p>
            <a:pPr algn="ctr"/>
            <a:r>
              <a:rPr lang="en-GB" sz="1200" u="sng" dirty="0">
                <a:latin typeface="Comic Sans MS" panose="030F0702030302020204" pitchFamily="66" charset="0"/>
              </a:rPr>
              <a:t>Our PE Days</a:t>
            </a:r>
            <a:endParaRPr lang="en-GB" sz="1200" dirty="0"/>
          </a:p>
          <a:p>
            <a:r>
              <a:rPr lang="en-GB" sz="1100" dirty="0">
                <a:latin typeface="Comic Sans MS" panose="030F0702030302020204" pitchFamily="66" charset="0"/>
              </a:rPr>
              <a:t>Our PE morning is every </a:t>
            </a:r>
            <a:r>
              <a:rPr lang="en-GB" sz="1100" b="1" dirty="0">
                <a:latin typeface="Comic Sans MS" panose="030F0702030302020204" pitchFamily="66" charset="0"/>
              </a:rPr>
              <a:t>Wednesday</a:t>
            </a:r>
            <a:r>
              <a:rPr lang="en-GB" sz="1100" dirty="0">
                <a:latin typeface="Comic Sans MS" panose="030F0702030302020204" pitchFamily="66" charset="0"/>
              </a:rPr>
              <a:t>. Please ensure that children have correct full outdoor and indoor PE kit in school all week. Long hair should be tied back and </a:t>
            </a:r>
            <a:r>
              <a:rPr lang="en-GB" sz="1100" b="1" dirty="0">
                <a:latin typeface="Comic Sans MS" panose="030F0702030302020204" pitchFamily="66" charset="0"/>
              </a:rPr>
              <a:t>earrings removed </a:t>
            </a:r>
            <a:r>
              <a:rPr lang="en-GB" sz="1100" dirty="0">
                <a:latin typeface="Comic Sans MS" panose="030F0702030302020204" pitchFamily="66" charset="0"/>
              </a:rPr>
              <a:t>as outlined in the school’s uniform policy on our website. Plasters over earrings are not permitted for health and safety reasons.</a:t>
            </a:r>
          </a:p>
        </p:txBody>
      </p:sp>
      <p:sp>
        <p:nvSpPr>
          <p:cNvPr id="18" name="Rectangle 17"/>
          <p:cNvSpPr/>
          <p:nvPr/>
        </p:nvSpPr>
        <p:spPr>
          <a:xfrm>
            <a:off x="8424718" y="4420486"/>
            <a:ext cx="3630868" cy="2333764"/>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481099" y="4433879"/>
            <a:ext cx="3471068" cy="2323713"/>
          </a:xfrm>
          <a:prstGeom prst="rect">
            <a:avLst/>
          </a:prstGeom>
          <a:ln>
            <a:noFill/>
          </a:ln>
        </p:spPr>
        <p:txBody>
          <a:bodyPr wrap="square">
            <a:spAutoFit/>
          </a:bodyPr>
          <a:lstStyle/>
          <a:p>
            <a:pPr algn="ctr"/>
            <a:r>
              <a:rPr lang="en-GB" sz="1300" u="sng" dirty="0">
                <a:latin typeface="Comic Sans MS" panose="030F0702030302020204" pitchFamily="66" charset="0"/>
              </a:rPr>
              <a:t>Reading</a:t>
            </a:r>
          </a:p>
          <a:p>
            <a:pPr>
              <a:tabLst>
                <a:tab pos="177800" algn="l"/>
              </a:tabLst>
            </a:pPr>
            <a:r>
              <a:rPr lang="en-GB" sz="1200" dirty="0">
                <a:latin typeface="Comic Sans MS" panose="030F0702030302020204" pitchFamily="66" charset="0"/>
              </a:rPr>
              <a:t>Please continue to share the love of books with your child. Encourage them to read/share books at least 5 times per week. This should be recorded on one page per week of the Reading Record with a comment and appropriate details.  Reads will be counted </a:t>
            </a:r>
            <a:r>
              <a:rPr lang="en-GB" sz="1200" b="1" dirty="0">
                <a:latin typeface="Comic Sans MS" panose="030F0702030302020204" pitchFamily="66" charset="0"/>
              </a:rPr>
              <a:t>every Friday</a:t>
            </a:r>
            <a:r>
              <a:rPr lang="en-GB" sz="1200" dirty="0">
                <a:latin typeface="Comic Sans MS" panose="030F0702030302020204" pitchFamily="66" charset="0"/>
              </a:rPr>
              <a:t>.</a:t>
            </a:r>
          </a:p>
          <a:p>
            <a:r>
              <a:rPr lang="en-GB" sz="1200" dirty="0">
                <a:latin typeface="Comic Sans MS" panose="030F0702030302020204" pitchFamily="66" charset="0"/>
              </a:rPr>
              <a:t>Reading should be a delightful experience and we encourage you to revisit and re-read favourite books and stories. </a:t>
            </a:r>
          </a:p>
          <a:p>
            <a:r>
              <a:rPr lang="en-GB" sz="1200" dirty="0">
                <a:latin typeface="Comic Sans MS" panose="030F0702030302020204" pitchFamily="66" charset="0"/>
              </a:rPr>
              <a:t>Happy readers become confident readers.</a:t>
            </a:r>
          </a:p>
        </p:txBody>
      </p:sp>
      <p:sp>
        <p:nvSpPr>
          <p:cNvPr id="17" name="Rectangle 16"/>
          <p:cNvSpPr/>
          <p:nvPr/>
        </p:nvSpPr>
        <p:spPr>
          <a:xfrm>
            <a:off x="4242485" y="5139174"/>
            <a:ext cx="4107709" cy="1492716"/>
          </a:xfrm>
          <a:prstGeom prst="rect">
            <a:avLst/>
          </a:prstGeom>
        </p:spPr>
        <p:txBody>
          <a:bodyPr wrap="square">
            <a:spAutoFit/>
          </a:bodyPr>
          <a:lstStyle/>
          <a:p>
            <a:pPr algn="ctr"/>
            <a:r>
              <a:rPr lang="en-GB" sz="1400" u="sng" dirty="0">
                <a:latin typeface="Comic Sans MS" panose="030F0702030302020204" pitchFamily="66" charset="0"/>
              </a:rPr>
              <a:t>Homework</a:t>
            </a:r>
          </a:p>
          <a:p>
            <a:r>
              <a:rPr lang="en-GB" sz="1100" dirty="0">
                <a:latin typeface="Comic Sans MS" panose="030F0702030302020204" pitchFamily="66" charset="0"/>
              </a:rPr>
              <a:t>Each week the children will be set, via Dojo, (or hard copies sent home)one piece of each English (on Spelling Shed to practice weekly spelling rules) and Maths (on Maths Shed to practice current or previously learnt problems) on a </a:t>
            </a:r>
            <a:r>
              <a:rPr lang="en-GB" sz="1100" b="1" dirty="0">
                <a:latin typeface="Comic Sans MS" panose="030F0702030302020204" pitchFamily="66" charset="0"/>
              </a:rPr>
              <a:t>Friday to be submitted by following Thursday</a:t>
            </a:r>
            <a:r>
              <a:rPr lang="en-GB" sz="1100" dirty="0">
                <a:latin typeface="Comic Sans MS" panose="030F0702030302020204" pitchFamily="66" charset="0"/>
              </a:rPr>
              <a:t>. There will be a short piece of RE and/or Science recall work as well to be submitted n homework books.</a:t>
            </a:r>
          </a:p>
        </p:txBody>
      </p:sp>
      <p:sp>
        <p:nvSpPr>
          <p:cNvPr id="21" name="Rectangle 20"/>
          <p:cNvSpPr/>
          <p:nvPr/>
        </p:nvSpPr>
        <p:spPr>
          <a:xfrm>
            <a:off x="4230429" y="3715041"/>
            <a:ext cx="4026926" cy="1258853"/>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166373" y="74908"/>
            <a:ext cx="4151891" cy="2347793"/>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422221" y="2920650"/>
            <a:ext cx="3631359" cy="1413606"/>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459329" y="2897810"/>
            <a:ext cx="3564316" cy="1231106"/>
          </a:xfrm>
          <a:prstGeom prst="rect">
            <a:avLst/>
          </a:prstGeom>
        </p:spPr>
        <p:txBody>
          <a:bodyPr wrap="square">
            <a:spAutoFit/>
          </a:bodyPr>
          <a:lstStyle/>
          <a:p>
            <a:pPr algn="ctr"/>
            <a:r>
              <a:rPr lang="en-GB" sz="1400" u="sng" dirty="0">
                <a:latin typeface="Comic Sans MS" panose="030F0702030302020204" pitchFamily="66" charset="0"/>
              </a:rPr>
              <a:t>Science</a:t>
            </a:r>
          </a:p>
          <a:p>
            <a:r>
              <a:rPr lang="en-GB" sz="1200" dirty="0">
                <a:latin typeface="Comic Sans MS" panose="030F0702030302020204" pitchFamily="66" charset="0"/>
              </a:rPr>
              <a:t>This half term Year 4 will learn about ‘Solids, Liquids and Gases’ We will investigate their individual properties. As well as looking at evaporation and condensation. We will also find out about the water cycle.</a:t>
            </a:r>
            <a:endParaRPr lang="en-GB" sz="1200" dirty="0"/>
          </a:p>
        </p:txBody>
      </p:sp>
      <p:pic>
        <p:nvPicPr>
          <p:cNvPr id="26" name="Picture 25" descr="Middlethorpe Primary Academ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8241" y="2897810"/>
            <a:ext cx="511536" cy="570893"/>
          </a:xfrm>
          <a:prstGeom prst="rect">
            <a:avLst/>
          </a:prstGeom>
          <a:noFill/>
          <a:ln>
            <a:noFill/>
          </a:ln>
        </p:spPr>
      </p:pic>
      <p:pic>
        <p:nvPicPr>
          <p:cNvPr id="27" name="Picture 26" descr="Middlethorpe Primary Academ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2059" y="2789634"/>
            <a:ext cx="548441" cy="613192"/>
          </a:xfrm>
          <a:prstGeom prst="rect">
            <a:avLst/>
          </a:prstGeom>
          <a:noFill/>
          <a:ln>
            <a:noFill/>
          </a:ln>
        </p:spPr>
      </p:pic>
    </p:spTree>
    <p:extLst>
      <p:ext uri="{BB962C8B-B14F-4D97-AF65-F5344CB8AC3E}">
        <p14:creationId xmlns:p14="http://schemas.microsoft.com/office/powerpoint/2010/main" val="1909526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4" ma:contentTypeDescription="Create a new document." ma:contentTypeScope="" ma:versionID="edfcf39255ccf83fd378684607e2ef21">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594668823eadc93deee512efff969ff2"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Props1.xml><?xml version="1.0" encoding="utf-8"?>
<ds:datastoreItem xmlns:ds="http://schemas.openxmlformats.org/officeDocument/2006/customXml" ds:itemID="{FBDB8756-C74B-4C59-99E7-4BA0E20E8049}"/>
</file>

<file path=customXml/itemProps2.xml><?xml version="1.0" encoding="utf-8"?>
<ds:datastoreItem xmlns:ds="http://schemas.openxmlformats.org/officeDocument/2006/customXml" ds:itemID="{4309933F-5777-41A6-B116-6C393BD4495B}"/>
</file>

<file path=customXml/itemProps3.xml><?xml version="1.0" encoding="utf-8"?>
<ds:datastoreItem xmlns:ds="http://schemas.openxmlformats.org/officeDocument/2006/customXml" ds:itemID="{3447F7C0-8577-45AE-A392-13096218B96F}"/>
</file>

<file path=docProps/app.xml><?xml version="1.0" encoding="utf-8"?>
<Properties xmlns="http://schemas.openxmlformats.org/officeDocument/2006/extended-properties" xmlns:vt="http://schemas.openxmlformats.org/officeDocument/2006/docPropsVTypes">
  <TotalTime>468</TotalTime>
  <Words>607</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CCW Cursive Writing 6</vt:lpstr>
      <vt:lpstr>Comic Sans MS</vt:lpstr>
      <vt:lpstr>Office Theme</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Booth, Rachel</dc:creator>
  <cp:lastModifiedBy>Storr, Sue</cp:lastModifiedBy>
  <cp:revision>50</cp:revision>
  <dcterms:created xsi:type="dcterms:W3CDTF">2020-03-31T10:05:01Z</dcterms:created>
  <dcterms:modified xsi:type="dcterms:W3CDTF">2023-10-20T12:41:44Z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MediaServiceImageTags">
    <vt:lpwstr/>
  </property>
</Properties>
</file>