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320A"/>
    <a:srgbClr val="891B79"/>
    <a:srgbClr val="AA2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4D170F-B32B-482A-84F2-B07139313022}" v="2" dt="2025-02-16T15:59:27.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Williams" userId="587de886-4986-4e8c-ae3c-52c1a3979dfc" providerId="ADAL" clId="{9B4D170F-B32B-482A-84F2-B07139313022}"/>
    <pc:docChg chg="custSel modSld">
      <pc:chgData name="Chloe Williams" userId="587de886-4986-4e8c-ae3c-52c1a3979dfc" providerId="ADAL" clId="{9B4D170F-B32B-482A-84F2-B07139313022}" dt="2025-02-26T12:50:42.177" v="225" actId="13926"/>
      <pc:docMkLst>
        <pc:docMk/>
      </pc:docMkLst>
      <pc:sldChg chg="modSp mod">
        <pc:chgData name="Chloe Williams" userId="587de886-4986-4e8c-ae3c-52c1a3979dfc" providerId="ADAL" clId="{9B4D170F-B32B-482A-84F2-B07139313022}" dt="2025-02-26T12:50:42.177" v="225" actId="13926"/>
        <pc:sldMkLst>
          <pc:docMk/>
          <pc:sldMk cId="1776695365" sldId="256"/>
        </pc:sldMkLst>
        <pc:spChg chg="mod">
          <ac:chgData name="Chloe Williams" userId="587de886-4986-4e8c-ae3c-52c1a3979dfc" providerId="ADAL" clId="{9B4D170F-B32B-482A-84F2-B07139313022}" dt="2025-02-16T15:59:38.332" v="29" actId="1076"/>
          <ac:spMkLst>
            <pc:docMk/>
            <pc:sldMk cId="1776695365" sldId="256"/>
            <ac:spMk id="4" creationId="{00000000-0000-0000-0000-000000000000}"/>
          </ac:spMkLst>
        </pc:spChg>
        <pc:spChg chg="mod">
          <ac:chgData name="Chloe Williams" userId="587de886-4986-4e8c-ae3c-52c1a3979dfc" providerId="ADAL" clId="{9B4D170F-B32B-482A-84F2-B07139313022}" dt="2025-02-16T16:04:34.458" v="141" actId="1076"/>
          <ac:spMkLst>
            <pc:docMk/>
            <pc:sldMk cId="1776695365" sldId="256"/>
            <ac:spMk id="5" creationId="{00000000-0000-0000-0000-000000000000}"/>
          </ac:spMkLst>
        </pc:spChg>
        <pc:spChg chg="mod">
          <ac:chgData name="Chloe Williams" userId="587de886-4986-4e8c-ae3c-52c1a3979dfc" providerId="ADAL" clId="{9B4D170F-B32B-482A-84F2-B07139313022}" dt="2025-02-16T15:58:56.743" v="5" actId="20577"/>
          <ac:spMkLst>
            <pc:docMk/>
            <pc:sldMk cId="1776695365" sldId="256"/>
            <ac:spMk id="6" creationId="{00000000-0000-0000-0000-000000000000}"/>
          </ac:spMkLst>
        </pc:spChg>
        <pc:spChg chg="mod">
          <ac:chgData name="Chloe Williams" userId="587de886-4986-4e8c-ae3c-52c1a3979dfc" providerId="ADAL" clId="{9B4D170F-B32B-482A-84F2-B07139313022}" dt="2025-02-16T16:01:52.608" v="34" actId="20577"/>
          <ac:spMkLst>
            <pc:docMk/>
            <pc:sldMk cId="1776695365" sldId="256"/>
            <ac:spMk id="7" creationId="{00000000-0000-0000-0000-000000000000}"/>
          </ac:spMkLst>
        </pc:spChg>
        <pc:spChg chg="mod">
          <ac:chgData name="Chloe Williams" userId="587de886-4986-4e8c-ae3c-52c1a3979dfc" providerId="ADAL" clId="{9B4D170F-B32B-482A-84F2-B07139313022}" dt="2025-02-16T16:03:37.955" v="109" actId="1076"/>
          <ac:spMkLst>
            <pc:docMk/>
            <pc:sldMk cId="1776695365" sldId="256"/>
            <ac:spMk id="9" creationId="{00000000-0000-0000-0000-000000000000}"/>
          </ac:spMkLst>
        </pc:spChg>
        <pc:spChg chg="mod">
          <ac:chgData name="Chloe Williams" userId="587de886-4986-4e8c-ae3c-52c1a3979dfc" providerId="ADAL" clId="{9B4D170F-B32B-482A-84F2-B07139313022}" dt="2025-02-16T16:04:23.711" v="138" actId="33524"/>
          <ac:spMkLst>
            <pc:docMk/>
            <pc:sldMk cId="1776695365" sldId="256"/>
            <ac:spMk id="11" creationId="{00000000-0000-0000-0000-000000000000}"/>
          </ac:spMkLst>
        </pc:spChg>
        <pc:spChg chg="mod">
          <ac:chgData name="Chloe Williams" userId="587de886-4986-4e8c-ae3c-52c1a3979dfc" providerId="ADAL" clId="{9B4D170F-B32B-482A-84F2-B07139313022}" dt="2025-02-16T16:04:40.936" v="142" actId="207"/>
          <ac:spMkLst>
            <pc:docMk/>
            <pc:sldMk cId="1776695365" sldId="256"/>
            <ac:spMk id="12" creationId="{00000000-0000-0000-0000-000000000000}"/>
          </ac:spMkLst>
        </pc:spChg>
        <pc:spChg chg="mod">
          <ac:chgData name="Chloe Williams" userId="587de886-4986-4e8c-ae3c-52c1a3979dfc" providerId="ADAL" clId="{9B4D170F-B32B-482A-84F2-B07139313022}" dt="2025-02-26T12:50:42.177" v="225" actId="13926"/>
          <ac:spMkLst>
            <pc:docMk/>
            <pc:sldMk cId="1776695365" sldId="256"/>
            <ac:spMk id="15" creationId="{00000000-0000-0000-0000-000000000000}"/>
          </ac:spMkLst>
        </pc:spChg>
        <pc:spChg chg="mod">
          <ac:chgData name="Chloe Williams" userId="587de886-4986-4e8c-ae3c-52c1a3979dfc" providerId="ADAL" clId="{9B4D170F-B32B-482A-84F2-B07139313022}" dt="2025-02-16T16:02:53.560" v="101" actId="113"/>
          <ac:spMkLst>
            <pc:docMk/>
            <pc:sldMk cId="1776695365" sldId="256"/>
            <ac:spMk id="17" creationId="{00000000-0000-0000-0000-000000000000}"/>
          </ac:spMkLst>
        </pc:spChg>
        <pc:spChg chg="mod">
          <ac:chgData name="Chloe Williams" userId="587de886-4986-4e8c-ae3c-52c1a3979dfc" providerId="ADAL" clId="{9B4D170F-B32B-482A-84F2-B07139313022}" dt="2025-02-16T16:03:50.442" v="112" actId="20577"/>
          <ac:spMkLst>
            <pc:docMk/>
            <pc:sldMk cId="1776695365" sldId="256"/>
            <ac:spMk id="1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26/02/2025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86561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26/02/2025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9479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26/02/2025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58071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26/02/2025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33356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4F6958-6787-47A2-80AE-16ADDD2A9F68}" type="datetimeFigureOut">
              <a:rPr lang="en-GB" smtClean="0"/>
              <a:t>26/02/2025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873325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4F6958-6787-47A2-80AE-16ADDD2A9F68}" type="datetimeFigureOut">
              <a:rPr lang="en-GB" smtClean="0"/>
              <a:t>26/02/2025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3380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4F6958-6787-47A2-80AE-16ADDD2A9F68}" type="datetimeFigureOut">
              <a:rPr lang="en-GB" smtClean="0"/>
              <a:t>26/02/2025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9555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4F6958-6787-47A2-80AE-16ADDD2A9F68}" type="datetimeFigureOut">
              <a:rPr lang="en-GB" smtClean="0"/>
              <a:t>26/02/2025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30598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F6958-6787-47A2-80AE-16ADDD2A9F68}" type="datetimeFigureOut">
              <a:rPr lang="en-GB" smtClean="0"/>
              <a:t>26/02/2025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27556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26/02/2025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19223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26/02/2025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73627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F6958-6787-47A2-80AE-16ADDD2A9F68}" type="datetimeFigureOut">
              <a:rPr lang="en-GB" smtClean="0"/>
              <a:t>26/02/2025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0A5C6-E410-4487-A0CB-367A719EAF81}" type="slidenum">
              <a:rPr lang="en-GB" smtClean="0"/>
              <a:t>‹#›</a:t>
            </a:fld>
            <a:endParaRPr lang="en-GB"/>
          </a:p>
        </p:txBody>
      </p:sp>
    </p:spTree>
    <p:extLst>
      <p:ext uri="{BB962C8B-B14F-4D97-AF65-F5344CB8AC3E}">
        <p14:creationId xmlns:p14="http://schemas.microsoft.com/office/powerpoint/2010/main" val="96610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nichodesign/10962390773"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extLst>
              <a:ext uri="{837473B0-CC2E-450A-ABE3-18F120FF3D39}">
                <a1611:picAttrSrcUrl xmlns:a1611="http://schemas.microsoft.com/office/drawing/2016/11/main" r:id="rId3"/>
              </a:ext>
            </a:extLst>
          </a:blip>
          <a:srcRect/>
          <a:stretch>
            <a:fillRect t="-74000" b="-74000"/>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2308324"/>
          </a:xfrm>
          <a:prstGeom prst="rect">
            <a:avLst/>
          </a:prstGeom>
          <a:noFill/>
        </p:spPr>
        <p:txBody>
          <a:bodyPr wrap="square" rtlCol="0">
            <a:spAutoFit/>
          </a:bodyPr>
          <a:lstStyle/>
          <a:p>
            <a:pPr algn="ctr"/>
            <a:r>
              <a:rPr lang="en-GB" sz="1600" u="sng" dirty="0">
                <a:latin typeface="Comic Sans MS" panose="030F0702030302020204" pitchFamily="66" charset="0"/>
              </a:rPr>
              <a:t>Curriculum – Art</a:t>
            </a:r>
          </a:p>
          <a:p>
            <a:pPr algn="ctr"/>
            <a:r>
              <a:rPr lang="en-GB" sz="1400" dirty="0">
                <a:latin typeface="Comic Sans MS" panose="030F0702030302020204" pitchFamily="66" charset="0"/>
              </a:rPr>
              <a:t>This half term in Year 4, our Art focus enquiry question will be:</a:t>
            </a:r>
          </a:p>
          <a:p>
            <a:pPr algn="ctr"/>
            <a:r>
              <a:rPr lang="en-GB" sz="1600" dirty="0">
                <a:latin typeface="Comic Sans MS" panose="030F0702030302020204" pitchFamily="66" charset="0"/>
              </a:rPr>
              <a:t> “How do artists represent people?”</a:t>
            </a:r>
            <a:endParaRPr lang="en-GB" sz="1600" b="1" dirty="0">
              <a:latin typeface="Comic Sans MS" panose="030F0702030302020204" pitchFamily="66" charset="0"/>
            </a:endParaRPr>
          </a:p>
          <a:p>
            <a:pPr algn="ctr"/>
            <a:r>
              <a:rPr lang="en-GB" sz="1400" dirty="0">
                <a:latin typeface="Comic Sans MS" panose="030F0702030302020204" pitchFamily="66" charset="0"/>
              </a:rPr>
              <a:t>We will build a rich knowledge base of the Cubist art movement and compare this with Renaissance and a more modern artist. We will learn new artistic vocabulary to support our practical skills as we develop sketching and painting various forms.</a:t>
            </a:r>
          </a:p>
        </p:txBody>
      </p:sp>
      <p:sp>
        <p:nvSpPr>
          <p:cNvPr id="12" name="Rounded Rectangle 11"/>
          <p:cNvSpPr/>
          <p:nvPr/>
        </p:nvSpPr>
        <p:spPr>
          <a:xfrm>
            <a:off x="4455925" y="2590488"/>
            <a:ext cx="3457138" cy="1015208"/>
          </a:xfrm>
          <a:prstGeom prst="roundRect">
            <a:avLst/>
          </a:prstGeom>
          <a:solidFill>
            <a:schemeClr val="bg1"/>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20055" y="2748115"/>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4 Newsletter </a:t>
            </a:r>
          </a:p>
          <a:p>
            <a:pPr algn="ctr"/>
            <a:r>
              <a:rPr lang="en-GB" b="1" dirty="0">
                <a:latin typeface="CCW Cursive Writing 6" panose="03050602040000000000" pitchFamily="66" charset="0"/>
              </a:rPr>
              <a:t>Spring 2 2025 </a:t>
            </a:r>
          </a:p>
        </p:txBody>
      </p:sp>
      <p:sp>
        <p:nvSpPr>
          <p:cNvPr id="6" name="TextBox 5"/>
          <p:cNvSpPr txBox="1"/>
          <p:nvPr/>
        </p:nvSpPr>
        <p:spPr>
          <a:xfrm>
            <a:off x="119619" y="168173"/>
            <a:ext cx="3947337" cy="3016210"/>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p>
          <a:p>
            <a:r>
              <a:rPr lang="en-GB" sz="1100" dirty="0">
                <a:latin typeface="Comic Sans MS" panose="030F0702030302020204" pitchFamily="66" charset="0"/>
              </a:rPr>
              <a:t>In English we will  focus on ‘Arthur and the Golden Rope’ by Joe Todd-Stanton</a:t>
            </a:r>
          </a:p>
          <a:p>
            <a:r>
              <a:rPr lang="en-GB" sz="1100" dirty="0">
                <a:latin typeface="Comic Sans MS" panose="030F0702030302020204" pitchFamily="66" charset="0"/>
              </a:rPr>
              <a:t>We will explore poetry and then write our own free verse poem.</a:t>
            </a:r>
          </a:p>
          <a:p>
            <a:r>
              <a:rPr lang="en-GB" sz="1100" dirty="0">
                <a:latin typeface="Comic Sans MS" panose="030F0702030302020204" pitchFamily="66" charset="0"/>
              </a:rPr>
              <a:t>We will also look at the features of a persuasive letter before writing our own linked to Arthur and the Golden Rope</a:t>
            </a:r>
          </a:p>
          <a:p>
            <a:r>
              <a:rPr lang="en-GB" sz="1100" dirty="0">
                <a:latin typeface="Comic Sans MS" panose="030F0702030302020204" pitchFamily="66" charset="0"/>
              </a:rPr>
              <a:t>We will also include our knowledge of Year 4 spelling, grammar and punctuation. We will continue to use Year 3/4 words in all our writing. We will continue to develop our sentence skills of using compound and complex sentences. </a:t>
            </a:r>
          </a:p>
          <a:p>
            <a:endParaRPr lang="en-GB" sz="1100" dirty="0">
              <a:latin typeface="Comic Sans MS" panose="030F0702030302020204" pitchFamily="66" charset="0"/>
            </a:endParaRPr>
          </a:p>
          <a:p>
            <a:r>
              <a:rPr lang="en-GB" sz="1100" dirty="0">
                <a:latin typeface="Comic Sans MS" panose="030F0702030302020204" pitchFamily="66" charset="0"/>
              </a:rPr>
              <a:t> During all lessons, we will continue to focus on a high standard of presentation, including joined handwriting. </a:t>
            </a:r>
            <a:endParaRPr lang="en-GB" sz="1100" dirty="0">
              <a:solidFill>
                <a:schemeClr val="bg1"/>
              </a:solidFill>
              <a:latin typeface="Comic Sans MS" panose="030F0702030302020204" pitchFamily="66" charset="0"/>
            </a:endParaRPr>
          </a:p>
          <a:p>
            <a:endParaRPr lang="en-GB" sz="1100" dirty="0">
              <a:latin typeface="Comic Sans MS" panose="030F0702030302020204" pitchFamily="66" charset="0"/>
            </a:endParaRPr>
          </a:p>
        </p:txBody>
      </p:sp>
      <p:sp>
        <p:nvSpPr>
          <p:cNvPr id="7" name="TextBox 6"/>
          <p:cNvSpPr txBox="1"/>
          <p:nvPr/>
        </p:nvSpPr>
        <p:spPr>
          <a:xfrm>
            <a:off x="4154212" y="3488011"/>
            <a:ext cx="4039088" cy="1508105"/>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p>
          <a:p>
            <a:pPr algn="ctr"/>
            <a:r>
              <a:rPr lang="en-GB" sz="1400" u="sng" dirty="0">
                <a:latin typeface="Comic Sans MS" panose="030F0702030302020204" pitchFamily="66" charset="0"/>
              </a:rPr>
              <a:t>Learning Outcome</a:t>
            </a:r>
          </a:p>
          <a:p>
            <a:pPr algn="ctr"/>
            <a:r>
              <a:rPr lang="en-GB" sz="1300" dirty="0">
                <a:latin typeface="Comic Sans MS" panose="030F0702030302020204" pitchFamily="66" charset="0"/>
              </a:rPr>
              <a:t>At the end of this half term, the children will be producing a self-portrait in the style of the one of the artists we have studied, using their chosen mediums that they deem most appropriate for their creations. </a:t>
            </a:r>
          </a:p>
        </p:txBody>
      </p:sp>
      <p:sp>
        <p:nvSpPr>
          <p:cNvPr id="9" name="TextBox 8"/>
          <p:cNvSpPr txBox="1"/>
          <p:nvPr/>
        </p:nvSpPr>
        <p:spPr>
          <a:xfrm>
            <a:off x="8461839" y="69729"/>
            <a:ext cx="3676627" cy="3077766"/>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p>
          <a:p>
            <a:r>
              <a:rPr lang="en-GB" sz="1400" dirty="0">
                <a:latin typeface="Comic Sans MS" panose="030F0702030302020204" pitchFamily="66" charset="0"/>
              </a:rPr>
              <a:t>In </a:t>
            </a:r>
            <a:r>
              <a:rPr lang="en-GB" sz="1400" b="1" dirty="0">
                <a:latin typeface="Comic Sans MS" panose="030F0702030302020204" pitchFamily="66" charset="0"/>
              </a:rPr>
              <a:t>Year 4 </a:t>
            </a:r>
            <a:r>
              <a:rPr lang="en-GB" sz="1400" dirty="0">
                <a:latin typeface="Comic Sans MS" panose="030F0702030302020204" pitchFamily="66" charset="0"/>
              </a:rPr>
              <a:t>this term we will continue to  consolidate our previous maths learning every week. We will continue our learning of length and perimeter and then move on to learning about fractions and decimals . Please continue to support your child to practise their recall of all times tables up to 12 x 12. We will be using TT Rockstars  to aid this. The ability to recall these facts more confidently would be hugely beneficial for your child in their Maths lessons</a:t>
            </a:r>
            <a:r>
              <a:rPr lang="en-GB" sz="1200" dirty="0">
                <a:latin typeface="Comic Sans MS" panose="030F0702030302020204" pitchFamily="66" charset="0"/>
              </a:rPr>
              <a:t>. </a:t>
            </a:r>
            <a:endParaRPr lang="en-GB" sz="1200" dirty="0">
              <a:solidFill>
                <a:schemeClr val="accent6">
                  <a:lumMod val="75000"/>
                </a:schemeClr>
              </a:solidFill>
              <a:latin typeface="Comic Sans MS" panose="030F0702030302020204" pitchFamily="66" charset="0"/>
            </a:endParaRPr>
          </a:p>
          <a:p>
            <a:endParaRPr lang="en-GB" sz="1200" dirty="0">
              <a:solidFill>
                <a:schemeClr val="accent6">
                  <a:lumMod val="75000"/>
                </a:schemeClr>
              </a:solidFill>
              <a:latin typeface="Comic Sans MS" panose="030F0702030302020204" pitchFamily="66" charset="0"/>
            </a:endParaRPr>
          </a:p>
        </p:txBody>
      </p:sp>
      <p:sp>
        <p:nvSpPr>
          <p:cNvPr id="2" name="Rectangle 1"/>
          <p:cNvSpPr/>
          <p:nvPr/>
        </p:nvSpPr>
        <p:spPr>
          <a:xfrm>
            <a:off x="118955" y="51006"/>
            <a:ext cx="3938320" cy="311521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97212"/>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112739" y="3261883"/>
            <a:ext cx="3955547" cy="1400805"/>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15596" y="5262062"/>
            <a:ext cx="4026926" cy="147837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000548"/>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u="sng" dirty="0">
                <a:latin typeface="Comic Sans MS" panose="030F0702030302020204" pitchFamily="66" charset="0"/>
              </a:rPr>
              <a:t>Wider Curriculum</a:t>
            </a:r>
          </a:p>
          <a:p>
            <a:pPr>
              <a:spcAft>
                <a:spcPts val="800"/>
              </a:spcAft>
            </a:pPr>
            <a:r>
              <a:rPr lang="en-GB" sz="1000" dirty="0">
                <a:latin typeface="Comic Sans MS" panose="030F0702030302020204" pitchFamily="66" charset="0"/>
              </a:rPr>
              <a:t>RE – Is forgiveness always possible?</a:t>
            </a:r>
            <a:endParaRPr lang="en-GB" sz="1000" dirty="0">
              <a:latin typeface="Comic Sans MS" panose="030F0702030302020204" pitchFamily="66" charset="0"/>
              <a:ea typeface="Calibri" panose="020F0502020204030204" pitchFamily="34" charset="0"/>
              <a:cs typeface="Arial" panose="020B0604020202020204" pitchFamily="34" charset="0"/>
            </a:endParaRPr>
          </a:p>
          <a:p>
            <a:pPr>
              <a:spcAft>
                <a:spcPts val="800"/>
              </a:spcAft>
            </a:pPr>
            <a:r>
              <a:rPr lang="en-GB" sz="1000" dirty="0">
                <a:latin typeface="Comic Sans MS" panose="030F0702030302020204" pitchFamily="66" charset="0"/>
              </a:rPr>
              <a:t>ICT – Computer Science - Micro Bit</a:t>
            </a:r>
          </a:p>
          <a:p>
            <a:pPr>
              <a:spcAft>
                <a:spcPts val="800"/>
              </a:spcAft>
            </a:pPr>
            <a:r>
              <a:rPr lang="en-GB" sz="1000" dirty="0">
                <a:latin typeface="Comic Sans MS" panose="030F0702030302020204" pitchFamily="66" charset="0"/>
              </a:rPr>
              <a:t>PSHE – Healthy Me</a:t>
            </a:r>
          </a:p>
          <a:p>
            <a:pPr>
              <a:spcAft>
                <a:spcPts val="800"/>
              </a:spcAft>
            </a:pPr>
            <a:r>
              <a:rPr lang="en-GB" sz="1000" dirty="0">
                <a:latin typeface="Comic Sans MS" panose="030F0702030302020204" pitchFamily="66" charset="0"/>
              </a:rPr>
              <a:t>Music – Recorders</a:t>
            </a:r>
          </a:p>
          <a:p>
            <a:pPr>
              <a:spcAft>
                <a:spcPts val="800"/>
              </a:spcAft>
            </a:pPr>
            <a:r>
              <a:rPr lang="en-GB" sz="1000" dirty="0">
                <a:latin typeface="Comic Sans MS" panose="030F0702030302020204" pitchFamily="66" charset="0"/>
              </a:rPr>
              <a:t>PE – Football and Gymnastics (flight)</a:t>
            </a:r>
          </a:p>
          <a:p>
            <a:pPr>
              <a:spcAft>
                <a:spcPts val="800"/>
              </a:spcAft>
            </a:pPr>
            <a:r>
              <a:rPr lang="en-GB" sz="1000" dirty="0">
                <a:latin typeface="Comic Sans MS" panose="030F0702030302020204" pitchFamily="66" charset="0"/>
              </a:rPr>
              <a:t>DT – Making torches</a:t>
            </a:r>
          </a:p>
          <a:p>
            <a:pPr>
              <a:spcAft>
                <a:spcPts val="800"/>
              </a:spcAft>
            </a:pPr>
            <a:r>
              <a:rPr lang="en-GB" sz="1000" dirty="0">
                <a:latin typeface="Comic Sans MS" panose="030F0702030302020204" pitchFamily="66" charset="0"/>
              </a:rPr>
              <a:t>Spanish - Animals</a:t>
            </a: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27017" y="4698063"/>
            <a:ext cx="714103" cy="792480"/>
          </a:xfrm>
          <a:prstGeom prst="rect">
            <a:avLst/>
          </a:prstGeom>
          <a:noFill/>
        </p:spPr>
        <p:txBody>
          <a:bodyPr wrap="square" rtlCol="0">
            <a:spAutoFit/>
          </a:bodyPr>
          <a:lstStyle/>
          <a:p>
            <a:endParaRPr lang="en-GB" dirty="0"/>
          </a:p>
        </p:txBody>
      </p:sp>
      <p:sp>
        <p:nvSpPr>
          <p:cNvPr id="4" name="Rectangle 3"/>
          <p:cNvSpPr/>
          <p:nvPr/>
        </p:nvSpPr>
        <p:spPr>
          <a:xfrm>
            <a:off x="85749" y="3441687"/>
            <a:ext cx="3954003" cy="1046440"/>
          </a:xfrm>
          <a:prstGeom prst="rect">
            <a:avLst/>
          </a:prstGeom>
          <a:ln>
            <a:noFill/>
          </a:ln>
        </p:spPr>
        <p:txBody>
          <a:bodyPr wrap="square">
            <a:spAutoFit/>
          </a:bodyPr>
          <a:lstStyle/>
          <a:p>
            <a:pPr algn="ctr"/>
            <a:r>
              <a:rPr lang="en-GB" sz="1400" u="sng" dirty="0">
                <a:latin typeface="Comic Sans MS" panose="030F0702030302020204" pitchFamily="66" charset="0"/>
              </a:rPr>
              <a:t>Our PE Days</a:t>
            </a:r>
          </a:p>
          <a:p>
            <a:pPr algn="ctr"/>
            <a:r>
              <a:rPr lang="en-GB" sz="1200" dirty="0">
                <a:latin typeface="Comic Sans MS" panose="030F0702030302020204" pitchFamily="66" charset="0"/>
              </a:rPr>
              <a:t>Our PE morning is every </a:t>
            </a:r>
            <a:r>
              <a:rPr lang="en-GB" sz="1200" b="1" dirty="0">
                <a:latin typeface="Comic Sans MS" panose="030F0702030302020204" pitchFamily="66" charset="0"/>
              </a:rPr>
              <a:t>Wednesday</a:t>
            </a:r>
            <a:r>
              <a:rPr lang="en-GB" sz="1200" dirty="0">
                <a:latin typeface="Comic Sans MS" panose="030F0702030302020204" pitchFamily="66" charset="0"/>
              </a:rPr>
              <a:t>. Long hair should be tied back and </a:t>
            </a:r>
            <a:r>
              <a:rPr lang="en-GB" sz="1200" b="1" dirty="0">
                <a:latin typeface="Comic Sans MS" panose="030F0702030302020204" pitchFamily="66" charset="0"/>
              </a:rPr>
              <a:t>earrings removed </a:t>
            </a:r>
            <a:r>
              <a:rPr lang="en-GB" sz="1200" dirty="0">
                <a:latin typeface="Comic Sans MS" panose="030F0702030302020204" pitchFamily="66" charset="0"/>
              </a:rPr>
              <a:t>as outlined in the school’s uniform policy on our website. </a:t>
            </a:r>
          </a:p>
        </p:txBody>
      </p:sp>
      <p:sp>
        <p:nvSpPr>
          <p:cNvPr id="18" name="Rectangle 17"/>
          <p:cNvSpPr/>
          <p:nvPr/>
        </p:nvSpPr>
        <p:spPr>
          <a:xfrm>
            <a:off x="8424718" y="4594090"/>
            <a:ext cx="3630868" cy="2160159"/>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523633" y="4598255"/>
            <a:ext cx="3428531" cy="2139047"/>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200" dirty="0">
                <a:latin typeface="Comic Sans MS" panose="030F0702030302020204" pitchFamily="66" charset="0"/>
              </a:rPr>
              <a:t>Please continue to share the love of books with your child. Encourage them to read/share books at least 5 times per week. This should be recorded in the Reading Record with a comment and appropriate details.  Reads will be counted </a:t>
            </a:r>
            <a:r>
              <a:rPr lang="en-GB" sz="1200" b="1" dirty="0">
                <a:latin typeface="Comic Sans MS" panose="030F0702030302020204" pitchFamily="66" charset="0"/>
              </a:rPr>
              <a:t>every Monday</a:t>
            </a:r>
            <a:r>
              <a:rPr lang="en-GB" sz="1200" dirty="0">
                <a:latin typeface="Comic Sans MS" panose="030F0702030302020204" pitchFamily="66" charset="0"/>
              </a:rPr>
              <a:t>.</a:t>
            </a:r>
          </a:p>
          <a:p>
            <a:r>
              <a:rPr lang="en-GB" sz="1200" dirty="0">
                <a:latin typeface="Comic Sans MS" panose="030F0702030302020204" pitchFamily="66" charset="0"/>
              </a:rPr>
              <a:t>Reading should be enjoyable, and we encourage you to revisit and re-read favourite books and stories. </a:t>
            </a:r>
          </a:p>
          <a:p>
            <a:r>
              <a:rPr lang="en-GB" sz="1200" dirty="0">
                <a:latin typeface="Comic Sans MS" panose="030F0702030302020204" pitchFamily="66" charset="0"/>
              </a:rPr>
              <a:t>Happy readers become confident readers.</a:t>
            </a:r>
          </a:p>
        </p:txBody>
      </p:sp>
      <p:sp>
        <p:nvSpPr>
          <p:cNvPr id="17" name="Rectangle 16"/>
          <p:cNvSpPr/>
          <p:nvPr/>
        </p:nvSpPr>
        <p:spPr>
          <a:xfrm>
            <a:off x="4191193" y="5321530"/>
            <a:ext cx="4107709" cy="1169551"/>
          </a:xfrm>
          <a:prstGeom prst="rect">
            <a:avLst/>
          </a:prstGeom>
        </p:spPr>
        <p:txBody>
          <a:bodyPr wrap="square">
            <a:spAutoFit/>
          </a:bodyPr>
          <a:lstStyle/>
          <a:p>
            <a:pPr algn="ctr"/>
            <a:r>
              <a:rPr lang="en-GB" sz="1400" u="sng" dirty="0">
                <a:latin typeface="Comic Sans MS" panose="030F0702030302020204" pitchFamily="66" charset="0"/>
              </a:rPr>
              <a:t>Homework</a:t>
            </a:r>
          </a:p>
          <a:p>
            <a:r>
              <a:rPr lang="en-GB" sz="1400" dirty="0">
                <a:latin typeface="Comic Sans MS"/>
              </a:rPr>
              <a:t>Each week the children are asked to return their homework books on a </a:t>
            </a:r>
            <a:r>
              <a:rPr lang="en-GB" sz="1400" b="1" dirty="0">
                <a:latin typeface="Comic Sans MS"/>
              </a:rPr>
              <a:t>Monday. </a:t>
            </a:r>
          </a:p>
          <a:p>
            <a:r>
              <a:rPr lang="en-GB" sz="1400" dirty="0">
                <a:latin typeface="Comic Sans MS"/>
              </a:rPr>
              <a:t>Times tables will also be set on a </a:t>
            </a:r>
            <a:r>
              <a:rPr lang="en-GB" sz="1400" b="1" dirty="0">
                <a:latin typeface="Comic Sans MS"/>
              </a:rPr>
              <a:t>Friday</a:t>
            </a:r>
            <a:r>
              <a:rPr lang="en-GB" sz="1400" dirty="0">
                <a:latin typeface="Comic Sans MS"/>
              </a:rPr>
              <a:t> ready for the following </a:t>
            </a:r>
            <a:r>
              <a:rPr lang="en-GB" sz="1400" b="1" dirty="0">
                <a:latin typeface="Comic Sans MS"/>
              </a:rPr>
              <a:t>Friday</a:t>
            </a:r>
            <a:r>
              <a:rPr lang="en-GB" sz="1400" dirty="0">
                <a:latin typeface="Comic Sans MS"/>
              </a:rPr>
              <a:t>. </a:t>
            </a:r>
          </a:p>
        </p:txBody>
      </p:sp>
      <p:sp>
        <p:nvSpPr>
          <p:cNvPr id="21" name="Rectangle 20"/>
          <p:cNvSpPr/>
          <p:nvPr/>
        </p:nvSpPr>
        <p:spPr>
          <a:xfrm>
            <a:off x="4210592" y="3705184"/>
            <a:ext cx="4026926" cy="145739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0" y="2973150"/>
            <a:ext cx="3631359" cy="146748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22220" y="2945871"/>
            <a:ext cx="3564316" cy="1415772"/>
          </a:xfrm>
          <a:prstGeom prst="rect">
            <a:avLst/>
          </a:prstGeom>
        </p:spPr>
        <p:txBody>
          <a:bodyPr wrap="square">
            <a:spAutoFit/>
          </a:bodyPr>
          <a:lstStyle/>
          <a:p>
            <a:pPr algn="ctr"/>
            <a:r>
              <a:rPr lang="en-GB" sz="1400" u="sng" dirty="0">
                <a:latin typeface="Comic Sans MS" panose="030F0702030302020204" pitchFamily="66" charset="0"/>
              </a:rPr>
              <a:t>Science</a:t>
            </a:r>
          </a:p>
          <a:p>
            <a:r>
              <a:rPr lang="en-GB" sz="1200" dirty="0">
                <a:latin typeface="Comic Sans MS" panose="030F0702030302020204" pitchFamily="66" charset="0"/>
              </a:rPr>
              <a:t>This  term Year 4 will continue to learn about Electricity. .We will be making our electric circuits and discussing how the electricity flows around the circuit. We will look at materials that conduct electricity and those that are insulators.</a:t>
            </a:r>
          </a:p>
        </p:txBody>
      </p:sp>
      <p:pic>
        <p:nvPicPr>
          <p:cNvPr id="20" name="Picture 19" descr="Middlethorpe Primary Academy">
            <a:extLst>
              <a:ext uri="{FF2B5EF4-FFF2-40B4-BE49-F238E27FC236}">
                <a16:creationId xmlns:a16="http://schemas.microsoft.com/office/drawing/2014/main" id="{22A7B048-DAB3-A754-6E26-8941439D291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6" name="Picture 25" descr="Middlethorpe Primary Academy">
            <a:extLst>
              <a:ext uri="{FF2B5EF4-FFF2-40B4-BE49-F238E27FC236}">
                <a16:creationId xmlns:a16="http://schemas.microsoft.com/office/drawing/2014/main" id="{A1173B97-3CA2-F719-AA20-553B38FBB3C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36571" y="2778496"/>
            <a:ext cx="635486" cy="570893"/>
          </a:xfrm>
          <a:prstGeom prst="rect">
            <a:avLst/>
          </a:prstGeom>
          <a:noFill/>
          <a:ln>
            <a:noFill/>
          </a:ln>
        </p:spPr>
      </p:pic>
    </p:spTree>
    <p:extLst>
      <p:ext uri="{BB962C8B-B14F-4D97-AF65-F5344CB8AC3E}">
        <p14:creationId xmlns:p14="http://schemas.microsoft.com/office/powerpoint/2010/main" val="177669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112C38-398A-40F6-B69B-0B6CD3A7B376}">
  <ds:schemaRefs>
    <ds:schemaRef ds:uri="http://schemas.openxmlformats.org/package/2006/metadata/core-properties"/>
    <ds:schemaRef ds:uri="http://purl.org/dc/dcmitype/"/>
    <ds:schemaRef ds:uri="http://schemas.microsoft.com/office/2006/metadata/properties"/>
    <ds:schemaRef ds:uri="fbfaf87b-7bdd-4c4f-a8f3-ec676afede73"/>
    <ds:schemaRef ds:uri="http://purl.org/dc/elements/1.1/"/>
    <ds:schemaRef ds:uri="http://schemas.microsoft.com/office/2006/documentManagement/types"/>
    <ds:schemaRef ds:uri="http://purl.org/dc/terms/"/>
    <ds:schemaRef ds:uri="http://schemas.microsoft.com/office/infopath/2007/PartnerControls"/>
    <ds:schemaRef ds:uri="597c8b6c-d28d-4116-9221-2285f0b83890"/>
    <ds:schemaRef ds:uri="http://www.w3.org/XML/1998/namespace"/>
  </ds:schemaRefs>
</ds:datastoreItem>
</file>

<file path=customXml/itemProps2.xml><?xml version="1.0" encoding="utf-8"?>
<ds:datastoreItem xmlns:ds="http://schemas.openxmlformats.org/officeDocument/2006/customXml" ds:itemID="{7FB37C86-7802-456D-9877-B0EE38CBBF68}">
  <ds:schemaRefs>
    <ds:schemaRef ds:uri="http://schemas.microsoft.com/sharepoint/v3/contenttype/forms"/>
  </ds:schemaRefs>
</ds:datastoreItem>
</file>

<file path=customXml/itemProps3.xml><?xml version="1.0" encoding="utf-8"?>
<ds:datastoreItem xmlns:ds="http://schemas.openxmlformats.org/officeDocument/2006/customXml" ds:itemID="{9E2E2354-9BF0-41A6-89AA-65B68E09E1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1306</TotalTime>
  <Words>540</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CCW Cursive Writing 6</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Smith</dc:creator>
  <cp:lastModifiedBy>Chloe Williams</cp:lastModifiedBy>
  <cp:revision>143</cp:revision>
  <cp:lastPrinted>2018-09-17T13:53:54Z</cp:lastPrinted>
  <dcterms:created xsi:type="dcterms:W3CDTF">2018-01-04T15:55:01Z</dcterms:created>
  <dcterms:modified xsi:type="dcterms:W3CDTF">2025-02-26T12:50:43Z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4505000</vt:r8>
  </property>
  <property fmtid="{D5CDD505-2E9C-101B-9397-08002B2CF9AE}" pid="4" name="MediaServiceImageTags">
    <vt:lpwstr/>
  </property>
</Properties>
</file>