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878" autoAdjust="0"/>
    <p:restoredTop sz="94660"/>
  </p:normalViewPr>
  <p:slideViewPr>
    <p:cSldViewPr snapToGrid="0">
      <p:cViewPr varScale="1">
        <p:scale>
          <a:sx n="88" d="100"/>
          <a:sy n="88" d="100"/>
        </p:scale>
        <p:origin x="638"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ustomXml" Target="../customXml/item2.xml"/><Relationship Id="rId3" Type="http://schemas.openxmlformats.org/officeDocument/2006/relationships/presProps" Target="presProps.xml"/><Relationship Id="rId7" Type="http://schemas.openxmlformats.org/officeDocument/2006/relationships/customXml" Target="../customXml/item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 Id="rId9"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8DF7DDC-4FB9-4222-B9E7-1375277AE8E1}" type="datetimeFigureOut">
              <a:rPr lang="en-GB" smtClean="0"/>
              <a:t>04/09/2022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FA2595-92C7-4878-8B66-DB48562B7B90}" type="slidenum">
              <a:rPr lang="en-GB" smtClean="0"/>
              <a:t>‹#›</a:t>
            </a:fld>
            <a:endParaRPr lang="en-GB"/>
          </a:p>
        </p:txBody>
      </p:sp>
    </p:spTree>
    <p:extLst>
      <p:ext uri="{BB962C8B-B14F-4D97-AF65-F5344CB8AC3E}">
        <p14:creationId xmlns:p14="http://schemas.microsoft.com/office/powerpoint/2010/main" val="377267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8DF7DDC-4FB9-4222-B9E7-1375277AE8E1}" type="datetimeFigureOut">
              <a:rPr lang="en-GB" smtClean="0"/>
              <a:t>04/09/2022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FA2595-92C7-4878-8B66-DB48562B7B90}" type="slidenum">
              <a:rPr lang="en-GB" smtClean="0"/>
              <a:t>‹#›</a:t>
            </a:fld>
            <a:endParaRPr lang="en-GB"/>
          </a:p>
        </p:txBody>
      </p:sp>
    </p:spTree>
    <p:extLst>
      <p:ext uri="{BB962C8B-B14F-4D97-AF65-F5344CB8AC3E}">
        <p14:creationId xmlns:p14="http://schemas.microsoft.com/office/powerpoint/2010/main" val="4197618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8DF7DDC-4FB9-4222-B9E7-1375277AE8E1}" type="datetimeFigureOut">
              <a:rPr lang="en-GB" smtClean="0"/>
              <a:t>04/09/2022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FA2595-92C7-4878-8B66-DB48562B7B90}" type="slidenum">
              <a:rPr lang="en-GB" smtClean="0"/>
              <a:t>‹#›</a:t>
            </a:fld>
            <a:endParaRPr lang="en-GB"/>
          </a:p>
        </p:txBody>
      </p:sp>
    </p:spTree>
    <p:extLst>
      <p:ext uri="{BB962C8B-B14F-4D97-AF65-F5344CB8AC3E}">
        <p14:creationId xmlns:p14="http://schemas.microsoft.com/office/powerpoint/2010/main" val="3733994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8DF7DDC-4FB9-4222-B9E7-1375277AE8E1}" type="datetimeFigureOut">
              <a:rPr lang="en-GB" smtClean="0"/>
              <a:t>04/09/2022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FA2595-92C7-4878-8B66-DB48562B7B90}" type="slidenum">
              <a:rPr lang="en-GB" smtClean="0"/>
              <a:t>‹#›</a:t>
            </a:fld>
            <a:endParaRPr lang="en-GB"/>
          </a:p>
        </p:txBody>
      </p:sp>
    </p:spTree>
    <p:extLst>
      <p:ext uri="{BB962C8B-B14F-4D97-AF65-F5344CB8AC3E}">
        <p14:creationId xmlns:p14="http://schemas.microsoft.com/office/powerpoint/2010/main" val="2645094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8DF7DDC-4FB9-4222-B9E7-1375277AE8E1}" type="datetimeFigureOut">
              <a:rPr lang="en-GB" smtClean="0"/>
              <a:t>04/09/2022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FA2595-92C7-4878-8B66-DB48562B7B90}" type="slidenum">
              <a:rPr lang="en-GB" smtClean="0"/>
              <a:t>‹#›</a:t>
            </a:fld>
            <a:endParaRPr lang="en-GB"/>
          </a:p>
        </p:txBody>
      </p:sp>
    </p:spTree>
    <p:extLst>
      <p:ext uri="{BB962C8B-B14F-4D97-AF65-F5344CB8AC3E}">
        <p14:creationId xmlns:p14="http://schemas.microsoft.com/office/powerpoint/2010/main" val="3791782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8DF7DDC-4FB9-4222-B9E7-1375277AE8E1}" type="datetimeFigureOut">
              <a:rPr lang="en-GB" smtClean="0"/>
              <a:t>04/09/2022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FA2595-92C7-4878-8B66-DB48562B7B90}" type="slidenum">
              <a:rPr lang="en-GB" smtClean="0"/>
              <a:t>‹#›</a:t>
            </a:fld>
            <a:endParaRPr lang="en-GB"/>
          </a:p>
        </p:txBody>
      </p:sp>
    </p:spTree>
    <p:extLst>
      <p:ext uri="{BB962C8B-B14F-4D97-AF65-F5344CB8AC3E}">
        <p14:creationId xmlns:p14="http://schemas.microsoft.com/office/powerpoint/2010/main" val="1030160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8DF7DDC-4FB9-4222-B9E7-1375277AE8E1}" type="datetimeFigureOut">
              <a:rPr lang="en-GB" smtClean="0"/>
              <a:t>04/09/2022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DFA2595-92C7-4878-8B66-DB48562B7B90}" type="slidenum">
              <a:rPr lang="en-GB" smtClean="0"/>
              <a:t>‹#›</a:t>
            </a:fld>
            <a:endParaRPr lang="en-GB"/>
          </a:p>
        </p:txBody>
      </p:sp>
    </p:spTree>
    <p:extLst>
      <p:ext uri="{BB962C8B-B14F-4D97-AF65-F5344CB8AC3E}">
        <p14:creationId xmlns:p14="http://schemas.microsoft.com/office/powerpoint/2010/main" val="4280750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8DF7DDC-4FB9-4222-B9E7-1375277AE8E1}" type="datetimeFigureOut">
              <a:rPr lang="en-GB" smtClean="0"/>
              <a:t>04/09/2022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DFA2595-92C7-4878-8B66-DB48562B7B90}" type="slidenum">
              <a:rPr lang="en-GB" smtClean="0"/>
              <a:t>‹#›</a:t>
            </a:fld>
            <a:endParaRPr lang="en-GB"/>
          </a:p>
        </p:txBody>
      </p:sp>
    </p:spTree>
    <p:extLst>
      <p:ext uri="{BB962C8B-B14F-4D97-AF65-F5344CB8AC3E}">
        <p14:creationId xmlns:p14="http://schemas.microsoft.com/office/powerpoint/2010/main" val="3747722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DF7DDC-4FB9-4222-B9E7-1375277AE8E1}" type="datetimeFigureOut">
              <a:rPr lang="en-GB" smtClean="0"/>
              <a:t>04/09/2022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DFA2595-92C7-4878-8B66-DB48562B7B90}" type="slidenum">
              <a:rPr lang="en-GB" smtClean="0"/>
              <a:t>‹#›</a:t>
            </a:fld>
            <a:endParaRPr lang="en-GB"/>
          </a:p>
        </p:txBody>
      </p:sp>
    </p:spTree>
    <p:extLst>
      <p:ext uri="{BB962C8B-B14F-4D97-AF65-F5344CB8AC3E}">
        <p14:creationId xmlns:p14="http://schemas.microsoft.com/office/powerpoint/2010/main" val="2827120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8DF7DDC-4FB9-4222-B9E7-1375277AE8E1}" type="datetimeFigureOut">
              <a:rPr lang="en-GB" smtClean="0"/>
              <a:t>04/09/2022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FA2595-92C7-4878-8B66-DB48562B7B90}" type="slidenum">
              <a:rPr lang="en-GB" smtClean="0"/>
              <a:t>‹#›</a:t>
            </a:fld>
            <a:endParaRPr lang="en-GB"/>
          </a:p>
        </p:txBody>
      </p:sp>
    </p:spTree>
    <p:extLst>
      <p:ext uri="{BB962C8B-B14F-4D97-AF65-F5344CB8AC3E}">
        <p14:creationId xmlns:p14="http://schemas.microsoft.com/office/powerpoint/2010/main" val="2227409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8DF7DDC-4FB9-4222-B9E7-1375277AE8E1}" type="datetimeFigureOut">
              <a:rPr lang="en-GB" smtClean="0"/>
              <a:t>04/09/2022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FA2595-92C7-4878-8B66-DB48562B7B90}" type="slidenum">
              <a:rPr lang="en-GB" smtClean="0"/>
              <a:t>‹#›</a:t>
            </a:fld>
            <a:endParaRPr lang="en-GB"/>
          </a:p>
        </p:txBody>
      </p:sp>
    </p:spTree>
    <p:extLst>
      <p:ext uri="{BB962C8B-B14F-4D97-AF65-F5344CB8AC3E}">
        <p14:creationId xmlns:p14="http://schemas.microsoft.com/office/powerpoint/2010/main" val="1897304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DF7DDC-4FB9-4222-B9E7-1375277AE8E1}" type="datetimeFigureOut">
              <a:rPr lang="en-GB" smtClean="0"/>
              <a:t>04/09/2022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FA2595-92C7-4878-8B66-DB48562B7B90}" type="slidenum">
              <a:rPr lang="en-GB" smtClean="0"/>
              <a:t>‹#›</a:t>
            </a:fld>
            <a:endParaRPr lang="en-GB"/>
          </a:p>
        </p:txBody>
      </p:sp>
    </p:spTree>
    <p:extLst>
      <p:ext uri="{BB962C8B-B14F-4D97-AF65-F5344CB8AC3E}">
        <p14:creationId xmlns:p14="http://schemas.microsoft.com/office/powerpoint/2010/main" val="3190455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960332" y="1644708"/>
            <a:ext cx="4331360" cy="87411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3965613" y="1714658"/>
            <a:ext cx="4331368" cy="584775"/>
          </a:xfrm>
          <a:prstGeom prst="rect">
            <a:avLst/>
          </a:prstGeom>
          <a:noFill/>
        </p:spPr>
        <p:txBody>
          <a:bodyPr wrap="square" rtlCol="0">
            <a:spAutoFit/>
          </a:bodyPr>
          <a:lstStyle/>
          <a:p>
            <a:pPr algn="ctr"/>
            <a:r>
              <a:rPr lang="en-GB" sz="1600" dirty="0" smtClean="0">
                <a:latin typeface="Comic Sans MS" panose="030F0702030302020204" pitchFamily="66" charset="0"/>
              </a:rPr>
              <a:t>Year 4 Autumn Term History 1</a:t>
            </a:r>
          </a:p>
          <a:p>
            <a:pPr algn="ctr"/>
            <a:r>
              <a:rPr lang="en-GB" sz="1600" dirty="0" smtClean="0">
                <a:latin typeface="Comic Sans MS" panose="030F0702030302020204" pitchFamily="66" charset="0"/>
              </a:rPr>
              <a:t>What did the Romans do for us?</a:t>
            </a:r>
            <a:endParaRPr lang="en-GB" sz="1600" dirty="0">
              <a:latin typeface="Comic Sans MS" panose="030F0702030302020204" pitchFamily="66"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968029948"/>
              </p:ext>
            </p:extLst>
          </p:nvPr>
        </p:nvGraphicFramePr>
        <p:xfrm>
          <a:off x="0" y="0"/>
          <a:ext cx="12192000" cy="1711474"/>
        </p:xfrm>
        <a:graphic>
          <a:graphicData uri="http://schemas.openxmlformats.org/drawingml/2006/table">
            <a:tbl>
              <a:tblPr firstRow="1" bandRow="1">
                <a:tableStyleId>{21E4AEA4-8DFA-4A89-87EB-49C32662AFE0}</a:tableStyleId>
              </a:tblPr>
              <a:tblGrid>
                <a:gridCol w="1016000">
                  <a:extLst>
                    <a:ext uri="{9D8B030D-6E8A-4147-A177-3AD203B41FA5}">
                      <a16:colId xmlns:a16="http://schemas.microsoft.com/office/drawing/2014/main" val="1012678218"/>
                    </a:ext>
                  </a:extLst>
                </a:gridCol>
                <a:gridCol w="1016000">
                  <a:extLst>
                    <a:ext uri="{9D8B030D-6E8A-4147-A177-3AD203B41FA5}">
                      <a16:colId xmlns:a16="http://schemas.microsoft.com/office/drawing/2014/main" val="3097301331"/>
                    </a:ext>
                  </a:extLst>
                </a:gridCol>
                <a:gridCol w="1016000">
                  <a:extLst>
                    <a:ext uri="{9D8B030D-6E8A-4147-A177-3AD203B41FA5}">
                      <a16:colId xmlns:a16="http://schemas.microsoft.com/office/drawing/2014/main" val="2142746601"/>
                    </a:ext>
                  </a:extLst>
                </a:gridCol>
                <a:gridCol w="1016000">
                  <a:extLst>
                    <a:ext uri="{9D8B030D-6E8A-4147-A177-3AD203B41FA5}">
                      <a16:colId xmlns:a16="http://schemas.microsoft.com/office/drawing/2014/main" val="2722100483"/>
                    </a:ext>
                  </a:extLst>
                </a:gridCol>
                <a:gridCol w="1016000">
                  <a:extLst>
                    <a:ext uri="{9D8B030D-6E8A-4147-A177-3AD203B41FA5}">
                      <a16:colId xmlns:a16="http://schemas.microsoft.com/office/drawing/2014/main" val="1259812501"/>
                    </a:ext>
                  </a:extLst>
                </a:gridCol>
                <a:gridCol w="1016000">
                  <a:extLst>
                    <a:ext uri="{9D8B030D-6E8A-4147-A177-3AD203B41FA5}">
                      <a16:colId xmlns:a16="http://schemas.microsoft.com/office/drawing/2014/main" val="2363546113"/>
                    </a:ext>
                  </a:extLst>
                </a:gridCol>
                <a:gridCol w="1016000">
                  <a:extLst>
                    <a:ext uri="{9D8B030D-6E8A-4147-A177-3AD203B41FA5}">
                      <a16:colId xmlns:a16="http://schemas.microsoft.com/office/drawing/2014/main" val="2416385850"/>
                    </a:ext>
                  </a:extLst>
                </a:gridCol>
                <a:gridCol w="1016000">
                  <a:extLst>
                    <a:ext uri="{9D8B030D-6E8A-4147-A177-3AD203B41FA5}">
                      <a16:colId xmlns:a16="http://schemas.microsoft.com/office/drawing/2014/main" val="3443523079"/>
                    </a:ext>
                  </a:extLst>
                </a:gridCol>
                <a:gridCol w="1016000">
                  <a:extLst>
                    <a:ext uri="{9D8B030D-6E8A-4147-A177-3AD203B41FA5}">
                      <a16:colId xmlns:a16="http://schemas.microsoft.com/office/drawing/2014/main" val="2625053674"/>
                    </a:ext>
                  </a:extLst>
                </a:gridCol>
                <a:gridCol w="1016000">
                  <a:extLst>
                    <a:ext uri="{9D8B030D-6E8A-4147-A177-3AD203B41FA5}">
                      <a16:colId xmlns:a16="http://schemas.microsoft.com/office/drawing/2014/main" val="2843968674"/>
                    </a:ext>
                  </a:extLst>
                </a:gridCol>
                <a:gridCol w="1016000">
                  <a:extLst>
                    <a:ext uri="{9D8B030D-6E8A-4147-A177-3AD203B41FA5}">
                      <a16:colId xmlns:a16="http://schemas.microsoft.com/office/drawing/2014/main" val="1060023165"/>
                    </a:ext>
                  </a:extLst>
                </a:gridCol>
                <a:gridCol w="1016000">
                  <a:extLst>
                    <a:ext uri="{9D8B030D-6E8A-4147-A177-3AD203B41FA5}">
                      <a16:colId xmlns:a16="http://schemas.microsoft.com/office/drawing/2014/main" val="2764180457"/>
                    </a:ext>
                  </a:extLst>
                </a:gridCol>
              </a:tblGrid>
              <a:tr h="296914">
                <a:tc gridSpan="12">
                  <a:txBody>
                    <a:bodyPr/>
                    <a:lstStyle/>
                    <a:p>
                      <a:pPr algn="ctr"/>
                      <a:r>
                        <a:rPr lang="en-GB" sz="1400" dirty="0" smtClean="0">
                          <a:latin typeface="Comic Sans MS" panose="030F0702030302020204" pitchFamily="66" charset="0"/>
                        </a:rPr>
                        <a:t>Timeline of key Roman events</a:t>
                      </a:r>
                      <a:endParaRPr lang="en-GB" sz="1400" dirty="0">
                        <a:latin typeface="Comic Sans MS" panose="030F0702030302020204" pitchFamily="66" charset="0"/>
                      </a:endParaRPr>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dirty="0"/>
                    </a:p>
                  </a:txBody>
                  <a:tcPr/>
                </a:tc>
                <a:extLst>
                  <a:ext uri="{0D108BD9-81ED-4DB2-BD59-A6C34878D82A}">
                    <a16:rowId xmlns:a16="http://schemas.microsoft.com/office/drawing/2014/main" val="4208079023"/>
                  </a:ext>
                </a:extLst>
              </a:tr>
              <a:tr h="400834">
                <a:tc>
                  <a:txBody>
                    <a:bodyPr/>
                    <a:lstStyle/>
                    <a:p>
                      <a:pPr algn="ctr"/>
                      <a:r>
                        <a:rPr lang="en-GB" sz="1050" dirty="0" smtClean="0">
                          <a:latin typeface="Comic Sans MS" panose="030F0702030302020204" pitchFamily="66" charset="0"/>
                        </a:rPr>
                        <a:t>793 BC</a:t>
                      </a:r>
                      <a:endParaRPr lang="en-GB" sz="1050" dirty="0">
                        <a:latin typeface="Comic Sans MS" panose="030F0702030302020204" pitchFamily="66" charset="0"/>
                      </a:endParaRPr>
                    </a:p>
                  </a:txBody>
                  <a:tcPr anchor="ctr"/>
                </a:tc>
                <a:tc>
                  <a:txBody>
                    <a:bodyPr/>
                    <a:lstStyle/>
                    <a:p>
                      <a:pPr algn="ctr"/>
                      <a:r>
                        <a:rPr lang="en-GB" sz="1050" dirty="0" smtClean="0">
                          <a:latin typeface="Comic Sans MS" panose="030F0702030302020204" pitchFamily="66" charset="0"/>
                        </a:rPr>
                        <a:t>510BC</a:t>
                      </a:r>
                      <a:endParaRPr lang="en-GB" sz="1050" dirty="0">
                        <a:latin typeface="Comic Sans MS" panose="030F0702030302020204" pitchFamily="66" charset="0"/>
                      </a:endParaRPr>
                    </a:p>
                  </a:txBody>
                  <a:tcPr anchor="ctr"/>
                </a:tc>
                <a:tc>
                  <a:txBody>
                    <a:bodyPr/>
                    <a:lstStyle/>
                    <a:p>
                      <a:pPr algn="ctr"/>
                      <a:r>
                        <a:rPr lang="en-GB" sz="1050" dirty="0" smtClean="0">
                          <a:latin typeface="Comic Sans MS" panose="030F0702030302020204" pitchFamily="66" charset="0"/>
                        </a:rPr>
                        <a:t>130BC </a:t>
                      </a:r>
                      <a:endParaRPr lang="en-GB" sz="1050" dirty="0">
                        <a:latin typeface="Comic Sans MS" panose="030F0702030302020204" pitchFamily="66" charset="0"/>
                      </a:endParaRPr>
                    </a:p>
                  </a:txBody>
                  <a:tcPr anchor="ctr"/>
                </a:tc>
                <a:tc>
                  <a:txBody>
                    <a:bodyPr/>
                    <a:lstStyle/>
                    <a:p>
                      <a:pPr algn="ctr"/>
                      <a:r>
                        <a:rPr lang="en-GB" sz="1050" dirty="0" smtClean="0">
                          <a:latin typeface="Comic Sans MS" panose="030F0702030302020204" pitchFamily="66" charset="0"/>
                        </a:rPr>
                        <a:t>55BC</a:t>
                      </a:r>
                      <a:endParaRPr lang="en-GB" sz="1050" dirty="0">
                        <a:latin typeface="Comic Sans MS" panose="030F0702030302020204" pitchFamily="66" charset="0"/>
                      </a:endParaRPr>
                    </a:p>
                  </a:txBody>
                  <a:tcPr anchor="ctr"/>
                </a:tc>
                <a:tc>
                  <a:txBody>
                    <a:bodyPr/>
                    <a:lstStyle/>
                    <a:p>
                      <a:pPr algn="ctr"/>
                      <a:r>
                        <a:rPr lang="en-GB" sz="1050" dirty="0" smtClean="0">
                          <a:latin typeface="Comic Sans MS" panose="030F0702030302020204" pitchFamily="66" charset="0"/>
                        </a:rPr>
                        <a:t>54BC</a:t>
                      </a:r>
                      <a:endParaRPr lang="en-GB" sz="1050" dirty="0">
                        <a:latin typeface="Comic Sans MS" panose="030F0702030302020204" pitchFamily="66" charset="0"/>
                      </a:endParaRPr>
                    </a:p>
                  </a:txBody>
                  <a:tcPr anchor="ctr"/>
                </a:tc>
                <a:tc>
                  <a:txBody>
                    <a:bodyPr/>
                    <a:lstStyle/>
                    <a:p>
                      <a:pPr algn="ctr"/>
                      <a:r>
                        <a:rPr lang="en-GB" sz="1050" dirty="0" smtClean="0">
                          <a:latin typeface="Comic Sans MS" panose="030F0702030302020204" pitchFamily="66" charset="0"/>
                        </a:rPr>
                        <a:t>43AD</a:t>
                      </a:r>
                      <a:endParaRPr lang="en-GB" sz="1050" dirty="0">
                        <a:latin typeface="Comic Sans MS" panose="030F0702030302020204" pitchFamily="66" charset="0"/>
                      </a:endParaRPr>
                    </a:p>
                  </a:txBody>
                  <a:tcPr anchor="ctr"/>
                </a:tc>
                <a:tc>
                  <a:txBody>
                    <a:bodyPr/>
                    <a:lstStyle/>
                    <a:p>
                      <a:pPr algn="ctr"/>
                      <a:r>
                        <a:rPr lang="en-GB" sz="1050" dirty="0" smtClean="0">
                          <a:latin typeface="Comic Sans MS" panose="030F0702030302020204" pitchFamily="66" charset="0"/>
                        </a:rPr>
                        <a:t>60AD</a:t>
                      </a:r>
                      <a:endParaRPr lang="en-GB" sz="1050" dirty="0">
                        <a:latin typeface="Comic Sans MS" panose="030F0702030302020204" pitchFamily="66" charset="0"/>
                      </a:endParaRPr>
                    </a:p>
                  </a:txBody>
                  <a:tcPr anchor="ctr"/>
                </a:tc>
                <a:tc>
                  <a:txBody>
                    <a:bodyPr/>
                    <a:lstStyle/>
                    <a:p>
                      <a:pPr algn="ctr"/>
                      <a:r>
                        <a:rPr lang="en-GB" sz="1050" dirty="0" smtClean="0">
                          <a:latin typeface="Comic Sans MS" panose="030F0702030302020204" pitchFamily="66" charset="0"/>
                        </a:rPr>
                        <a:t>71AD</a:t>
                      </a:r>
                      <a:endParaRPr lang="en-GB" sz="1050" dirty="0">
                        <a:latin typeface="Comic Sans MS" panose="030F0702030302020204" pitchFamily="66" charset="0"/>
                      </a:endParaRPr>
                    </a:p>
                  </a:txBody>
                  <a:tcPr anchor="ctr"/>
                </a:tc>
                <a:tc>
                  <a:txBody>
                    <a:bodyPr/>
                    <a:lstStyle/>
                    <a:p>
                      <a:pPr algn="ctr"/>
                      <a:r>
                        <a:rPr lang="en-GB" sz="1050" dirty="0" smtClean="0">
                          <a:latin typeface="Comic Sans MS" panose="030F0702030302020204" pitchFamily="66" charset="0"/>
                        </a:rPr>
                        <a:t>122AD</a:t>
                      </a:r>
                      <a:endParaRPr lang="en-GB" sz="1050" dirty="0">
                        <a:latin typeface="Comic Sans MS" panose="030F0702030302020204" pitchFamily="66" charset="0"/>
                      </a:endParaRPr>
                    </a:p>
                  </a:txBody>
                  <a:tcPr anchor="ctr"/>
                </a:tc>
                <a:tc>
                  <a:txBody>
                    <a:bodyPr/>
                    <a:lstStyle/>
                    <a:p>
                      <a:pPr algn="ctr"/>
                      <a:r>
                        <a:rPr lang="en-GB" sz="1050" dirty="0" smtClean="0">
                          <a:latin typeface="Comic Sans MS" panose="030F0702030302020204" pitchFamily="66" charset="0"/>
                        </a:rPr>
                        <a:t>200AD</a:t>
                      </a:r>
                      <a:endParaRPr lang="en-GB" sz="1050" dirty="0">
                        <a:latin typeface="Comic Sans MS" panose="030F0702030302020204" pitchFamily="66" charset="0"/>
                      </a:endParaRPr>
                    </a:p>
                  </a:txBody>
                  <a:tcPr anchor="ctr"/>
                </a:tc>
                <a:tc>
                  <a:txBody>
                    <a:bodyPr/>
                    <a:lstStyle/>
                    <a:p>
                      <a:pPr algn="ctr"/>
                      <a:r>
                        <a:rPr lang="en-GB" sz="1050" dirty="0" smtClean="0">
                          <a:latin typeface="Comic Sans MS" panose="030F0702030302020204" pitchFamily="66" charset="0"/>
                        </a:rPr>
                        <a:t>235-285AD</a:t>
                      </a:r>
                      <a:endParaRPr lang="en-GB" sz="1050" dirty="0">
                        <a:latin typeface="Comic Sans MS" panose="030F0702030302020204" pitchFamily="66" charset="0"/>
                      </a:endParaRPr>
                    </a:p>
                  </a:txBody>
                  <a:tcPr anchor="ctr"/>
                </a:tc>
                <a:tc>
                  <a:txBody>
                    <a:bodyPr/>
                    <a:lstStyle/>
                    <a:p>
                      <a:pPr algn="ctr"/>
                      <a:r>
                        <a:rPr lang="en-GB" sz="1050" dirty="0" smtClean="0">
                          <a:latin typeface="Comic Sans MS" panose="030F0702030302020204" pitchFamily="66" charset="0"/>
                        </a:rPr>
                        <a:t>410AD</a:t>
                      </a:r>
                      <a:endParaRPr lang="en-GB" sz="1050" dirty="0">
                        <a:latin typeface="Comic Sans MS" panose="030F0702030302020204" pitchFamily="66" charset="0"/>
                      </a:endParaRPr>
                    </a:p>
                  </a:txBody>
                  <a:tcPr anchor="ctr"/>
                </a:tc>
                <a:extLst>
                  <a:ext uri="{0D108BD9-81ED-4DB2-BD59-A6C34878D82A}">
                    <a16:rowId xmlns:a16="http://schemas.microsoft.com/office/drawing/2014/main" val="842052025"/>
                  </a:ext>
                </a:extLst>
              </a:tr>
              <a:tr h="912585">
                <a:tc>
                  <a:txBody>
                    <a:bodyPr/>
                    <a:lstStyle/>
                    <a:p>
                      <a:pPr algn="ctr"/>
                      <a:r>
                        <a:rPr lang="en-GB" sz="1000" dirty="0" smtClean="0">
                          <a:latin typeface="Comic Sans MS" panose="030F0702030302020204" pitchFamily="66" charset="0"/>
                        </a:rPr>
                        <a:t>Building of Rome begins</a:t>
                      </a:r>
                      <a:endParaRPr lang="en-GB" sz="1000" dirty="0">
                        <a:latin typeface="Comic Sans MS" panose="030F0702030302020204" pitchFamily="66" charset="0"/>
                      </a:endParaRPr>
                    </a:p>
                  </a:txBody>
                  <a:tcPr anchor="ctr"/>
                </a:tc>
                <a:tc>
                  <a:txBody>
                    <a:bodyPr/>
                    <a:lstStyle/>
                    <a:p>
                      <a:pPr algn="ctr"/>
                      <a:r>
                        <a:rPr lang="en-GB" sz="1000" dirty="0" smtClean="0">
                          <a:latin typeface="Comic Sans MS" panose="030F0702030302020204" pitchFamily="66" charset="0"/>
                        </a:rPr>
                        <a:t>Rome becomes a Republic</a:t>
                      </a:r>
                      <a:endParaRPr lang="en-GB" sz="1000" dirty="0">
                        <a:latin typeface="Comic Sans MS" panose="030F0702030302020204" pitchFamily="66" charset="0"/>
                      </a:endParaRPr>
                    </a:p>
                  </a:txBody>
                  <a:tcPr anchor="ctr"/>
                </a:tc>
                <a:tc>
                  <a:txBody>
                    <a:bodyPr/>
                    <a:lstStyle/>
                    <a:p>
                      <a:pPr algn="ctr"/>
                      <a:r>
                        <a:rPr lang="en-GB" sz="1000" dirty="0" smtClean="0">
                          <a:latin typeface="Comic Sans MS" panose="030F0702030302020204" pitchFamily="66" charset="0"/>
                        </a:rPr>
                        <a:t>Romans conquer Greece and most of Spain.</a:t>
                      </a:r>
                      <a:endParaRPr lang="en-GB" sz="1000" dirty="0">
                        <a:latin typeface="Comic Sans MS" panose="030F0702030302020204" pitchFamily="66" charset="0"/>
                      </a:endParaRPr>
                    </a:p>
                  </a:txBody>
                  <a:tcPr anchor="ctr"/>
                </a:tc>
                <a:tc>
                  <a:txBody>
                    <a:bodyPr/>
                    <a:lstStyle/>
                    <a:p>
                      <a:pPr algn="ctr"/>
                      <a:r>
                        <a:rPr lang="en-GB" sz="1000" dirty="0" smtClean="0">
                          <a:latin typeface="Comic Sans MS" panose="030F0702030302020204" pitchFamily="66" charset="0"/>
                        </a:rPr>
                        <a:t>Julius Caesar invaded Britain, failed due to the weather and the seas</a:t>
                      </a:r>
                      <a:endParaRPr lang="en-GB" sz="1000" dirty="0">
                        <a:latin typeface="Comic Sans MS" panose="030F0702030302020204" pitchFamily="66" charset="0"/>
                      </a:endParaRPr>
                    </a:p>
                  </a:txBody>
                  <a:tcPr anchor="ctr"/>
                </a:tc>
                <a:tc>
                  <a:txBody>
                    <a:bodyPr/>
                    <a:lstStyle/>
                    <a:p>
                      <a:pPr algn="ctr"/>
                      <a:r>
                        <a:rPr lang="en-GB" sz="1000" dirty="0" smtClean="0">
                          <a:latin typeface="Comic Sans MS" panose="030F0702030302020204" pitchFamily="66" charset="0"/>
                        </a:rPr>
                        <a:t>Julius Caesar</a:t>
                      </a:r>
                      <a:r>
                        <a:rPr lang="en-GB" sz="1000" baseline="0" dirty="0" smtClean="0">
                          <a:latin typeface="Comic Sans MS" panose="030F0702030302020204" pitchFamily="66" charset="0"/>
                        </a:rPr>
                        <a:t> invades Britain</a:t>
                      </a:r>
                      <a:endParaRPr lang="en-GB" sz="1000" dirty="0">
                        <a:latin typeface="Comic Sans MS" panose="030F0702030302020204" pitchFamily="66" charset="0"/>
                      </a:endParaRPr>
                    </a:p>
                  </a:txBody>
                  <a:tcPr anchor="ctr"/>
                </a:tc>
                <a:tc>
                  <a:txBody>
                    <a:bodyPr/>
                    <a:lstStyle/>
                    <a:p>
                      <a:pPr algn="ctr"/>
                      <a:r>
                        <a:rPr lang="en-GB" sz="1000" dirty="0" smtClean="0">
                          <a:latin typeface="Comic Sans MS" panose="030F0702030302020204" pitchFamily="66" charset="0"/>
                        </a:rPr>
                        <a:t>Claudius invades Britain and becomes ruler after 30 years</a:t>
                      </a:r>
                      <a:endParaRPr lang="en-GB" sz="1000" dirty="0">
                        <a:latin typeface="Comic Sans MS" panose="030F0702030302020204" pitchFamily="66" charset="0"/>
                      </a:endParaRPr>
                    </a:p>
                  </a:txBody>
                  <a:tcPr anchor="ctr"/>
                </a:tc>
                <a:tc>
                  <a:txBody>
                    <a:bodyPr/>
                    <a:lstStyle/>
                    <a:p>
                      <a:pPr algn="ctr"/>
                      <a:r>
                        <a:rPr lang="en-GB" sz="1000" dirty="0" smtClean="0">
                          <a:latin typeface="Comic Sans MS" panose="030F0702030302020204" pitchFamily="66" charset="0"/>
                        </a:rPr>
                        <a:t>Boudicca rebels against the Romans, but is defeated</a:t>
                      </a:r>
                      <a:endParaRPr lang="en-GB" sz="1000" dirty="0">
                        <a:latin typeface="Comic Sans MS" panose="030F0702030302020204" pitchFamily="66" charset="0"/>
                      </a:endParaRPr>
                    </a:p>
                  </a:txBody>
                  <a:tcPr anchor="ctr"/>
                </a:tc>
                <a:tc>
                  <a:txBody>
                    <a:bodyPr/>
                    <a:lstStyle/>
                    <a:p>
                      <a:pPr algn="ctr"/>
                      <a:r>
                        <a:rPr lang="en-GB" sz="1000" dirty="0" smtClean="0">
                          <a:latin typeface="Comic Sans MS" panose="030F0702030302020204" pitchFamily="66" charset="0"/>
                        </a:rPr>
                        <a:t>Romans conquer Northern England</a:t>
                      </a:r>
                      <a:endParaRPr lang="en-GB" sz="1000" dirty="0">
                        <a:latin typeface="Comic Sans MS" panose="030F0702030302020204" pitchFamily="66" charset="0"/>
                      </a:endParaRPr>
                    </a:p>
                  </a:txBody>
                  <a:tcPr anchor="ctr"/>
                </a:tc>
                <a:tc>
                  <a:txBody>
                    <a:bodyPr/>
                    <a:lstStyle/>
                    <a:p>
                      <a:pPr algn="ctr"/>
                      <a:r>
                        <a:rPr lang="en-GB" sz="1000" dirty="0" smtClean="0">
                          <a:latin typeface="Comic Sans MS" panose="030F0702030302020204" pitchFamily="66" charset="0"/>
                        </a:rPr>
                        <a:t>Hadrian’s Wall was built to keep the Celts out</a:t>
                      </a:r>
                      <a:endParaRPr lang="en-GB" sz="1000" dirty="0">
                        <a:latin typeface="Comic Sans MS" panose="030F0702030302020204" pitchFamily="66" charset="0"/>
                      </a:endParaRPr>
                    </a:p>
                  </a:txBody>
                  <a:tcPr anchor="ctr"/>
                </a:tc>
                <a:tc>
                  <a:txBody>
                    <a:bodyPr/>
                    <a:lstStyle/>
                    <a:p>
                      <a:pPr algn="ctr"/>
                      <a:r>
                        <a:rPr lang="en-GB" sz="1000" dirty="0" smtClean="0">
                          <a:latin typeface="Comic Sans MS" panose="030F0702030302020204" pitchFamily="66" charset="0"/>
                        </a:rPr>
                        <a:t>Barbarians attack the Roman Empire.</a:t>
                      </a:r>
                      <a:endParaRPr lang="en-GB" sz="1000" dirty="0">
                        <a:latin typeface="Comic Sans MS" panose="030F0702030302020204" pitchFamily="66" charset="0"/>
                      </a:endParaRPr>
                    </a:p>
                  </a:txBody>
                  <a:tcPr anchor="ctr"/>
                </a:tc>
                <a:tc>
                  <a:txBody>
                    <a:bodyPr/>
                    <a:lstStyle/>
                    <a:p>
                      <a:pPr algn="ctr"/>
                      <a:r>
                        <a:rPr lang="en-GB" sz="1000" dirty="0" smtClean="0">
                          <a:latin typeface="Comic Sans MS" panose="030F0702030302020204" pitchFamily="66" charset="0"/>
                        </a:rPr>
                        <a:t>Over 20 Roman Emperors</a:t>
                      </a:r>
                      <a:r>
                        <a:rPr lang="en-GB" sz="1000" baseline="0" dirty="0" smtClean="0">
                          <a:latin typeface="Comic Sans MS" panose="030F0702030302020204" pitchFamily="66" charset="0"/>
                        </a:rPr>
                        <a:t> killed.</a:t>
                      </a:r>
                      <a:endParaRPr lang="en-GB" sz="1000" dirty="0">
                        <a:latin typeface="Comic Sans MS" panose="030F0702030302020204" pitchFamily="66" charset="0"/>
                      </a:endParaRPr>
                    </a:p>
                  </a:txBody>
                  <a:tcPr anchor="ctr"/>
                </a:tc>
                <a:tc>
                  <a:txBody>
                    <a:bodyPr/>
                    <a:lstStyle/>
                    <a:p>
                      <a:pPr algn="ctr"/>
                      <a:r>
                        <a:rPr lang="en-GB" sz="1000" dirty="0" smtClean="0">
                          <a:latin typeface="Comic Sans MS" panose="030F0702030302020204" pitchFamily="66" charset="0"/>
                        </a:rPr>
                        <a:t>Roman rule in Britain ends</a:t>
                      </a:r>
                      <a:r>
                        <a:rPr lang="en-GB" sz="1000" baseline="0" dirty="0" smtClean="0">
                          <a:latin typeface="Comic Sans MS" panose="030F0702030302020204" pitchFamily="66" charset="0"/>
                        </a:rPr>
                        <a:t>, they </a:t>
                      </a:r>
                      <a:r>
                        <a:rPr lang="en-GB" sz="1000" dirty="0" smtClean="0">
                          <a:latin typeface="Comic Sans MS" panose="030F0702030302020204" pitchFamily="66" charset="0"/>
                        </a:rPr>
                        <a:t>leave and return to Italy.</a:t>
                      </a:r>
                      <a:endParaRPr lang="en-GB" sz="1000" dirty="0">
                        <a:latin typeface="Comic Sans MS" panose="030F0702030302020204" pitchFamily="66" charset="0"/>
                      </a:endParaRPr>
                    </a:p>
                  </a:txBody>
                  <a:tcPr anchor="ctr"/>
                </a:tc>
                <a:extLst>
                  <a:ext uri="{0D108BD9-81ED-4DB2-BD59-A6C34878D82A}">
                    <a16:rowId xmlns:a16="http://schemas.microsoft.com/office/drawing/2014/main" val="3738357612"/>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887627867"/>
              </p:ext>
            </p:extLst>
          </p:nvPr>
        </p:nvGraphicFramePr>
        <p:xfrm>
          <a:off x="4039193" y="2624664"/>
          <a:ext cx="4173630" cy="2023559"/>
        </p:xfrm>
        <a:graphic>
          <a:graphicData uri="http://schemas.openxmlformats.org/drawingml/2006/table">
            <a:tbl>
              <a:tblPr firstRow="1" bandRow="1">
                <a:tableStyleId>{21E4AEA4-8DFA-4A89-87EB-49C32662AFE0}</a:tableStyleId>
              </a:tblPr>
              <a:tblGrid>
                <a:gridCol w="834726">
                  <a:extLst>
                    <a:ext uri="{9D8B030D-6E8A-4147-A177-3AD203B41FA5}">
                      <a16:colId xmlns:a16="http://schemas.microsoft.com/office/drawing/2014/main" val="3692631141"/>
                    </a:ext>
                  </a:extLst>
                </a:gridCol>
                <a:gridCol w="834726">
                  <a:extLst>
                    <a:ext uri="{9D8B030D-6E8A-4147-A177-3AD203B41FA5}">
                      <a16:colId xmlns:a16="http://schemas.microsoft.com/office/drawing/2014/main" val="2347928144"/>
                    </a:ext>
                  </a:extLst>
                </a:gridCol>
                <a:gridCol w="834726">
                  <a:extLst>
                    <a:ext uri="{9D8B030D-6E8A-4147-A177-3AD203B41FA5}">
                      <a16:colId xmlns:a16="http://schemas.microsoft.com/office/drawing/2014/main" val="3128141635"/>
                    </a:ext>
                  </a:extLst>
                </a:gridCol>
                <a:gridCol w="834726">
                  <a:extLst>
                    <a:ext uri="{9D8B030D-6E8A-4147-A177-3AD203B41FA5}">
                      <a16:colId xmlns:a16="http://schemas.microsoft.com/office/drawing/2014/main" val="3376538313"/>
                    </a:ext>
                  </a:extLst>
                </a:gridCol>
                <a:gridCol w="834726">
                  <a:extLst>
                    <a:ext uri="{9D8B030D-6E8A-4147-A177-3AD203B41FA5}">
                      <a16:colId xmlns:a16="http://schemas.microsoft.com/office/drawing/2014/main" val="1616851576"/>
                    </a:ext>
                  </a:extLst>
                </a:gridCol>
              </a:tblGrid>
              <a:tr h="377639">
                <a:tc gridSpan="5">
                  <a:txBody>
                    <a:bodyPr/>
                    <a:lstStyle/>
                    <a:p>
                      <a:pPr algn="ctr"/>
                      <a:r>
                        <a:rPr lang="en-GB" sz="1800" dirty="0" smtClean="0">
                          <a:latin typeface="Comic Sans MS" panose="030F0702030302020204" pitchFamily="66" charset="0"/>
                        </a:rPr>
                        <a:t>Key People</a:t>
                      </a:r>
                      <a:endParaRPr lang="en-GB" sz="1800" dirty="0">
                        <a:latin typeface="Comic Sans MS" panose="030F0702030302020204" pitchFamily="66" charset="0"/>
                      </a:endParaRPr>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dirty="0"/>
                    </a:p>
                  </a:txBody>
                  <a:tcPr/>
                </a:tc>
                <a:extLst>
                  <a:ext uri="{0D108BD9-81ED-4DB2-BD59-A6C34878D82A}">
                    <a16:rowId xmlns:a16="http://schemas.microsoft.com/office/drawing/2014/main" val="1985097050"/>
                  </a:ext>
                </a:extLst>
              </a:tr>
              <a:tr h="769682">
                <a:tc>
                  <a:txBody>
                    <a:bodyPr/>
                    <a:lstStyle/>
                    <a:p>
                      <a:endParaRPr lang="en-GB" sz="1200" dirty="0" smtClean="0">
                        <a:latin typeface="Comic Sans MS" panose="030F0702030302020204" pitchFamily="66" charset="0"/>
                      </a:endParaRPr>
                    </a:p>
                    <a:p>
                      <a:endParaRPr lang="en-GB" sz="1200" dirty="0" smtClean="0">
                        <a:latin typeface="Comic Sans MS" panose="030F0702030302020204" pitchFamily="66" charset="0"/>
                      </a:endParaRPr>
                    </a:p>
                    <a:p>
                      <a:endParaRPr lang="en-GB" sz="1200" dirty="0" smtClean="0">
                        <a:latin typeface="Comic Sans MS" panose="030F0702030302020204" pitchFamily="66" charset="0"/>
                      </a:endParaRPr>
                    </a:p>
                    <a:p>
                      <a:endParaRPr lang="en-GB" sz="1200" dirty="0" smtClean="0">
                        <a:latin typeface="Comic Sans MS" panose="030F0702030302020204" pitchFamily="66" charset="0"/>
                      </a:endParaRPr>
                    </a:p>
                  </a:txBody>
                  <a:tcPr/>
                </a:tc>
                <a:tc>
                  <a:txBody>
                    <a:bodyPr/>
                    <a:lstStyle/>
                    <a:p>
                      <a:endParaRPr lang="en-GB" sz="1200" dirty="0">
                        <a:latin typeface="Comic Sans MS" panose="030F0702030302020204" pitchFamily="66" charset="0"/>
                      </a:endParaRPr>
                    </a:p>
                  </a:txBody>
                  <a:tcPr/>
                </a:tc>
                <a:tc>
                  <a:txBody>
                    <a:bodyPr/>
                    <a:lstStyle/>
                    <a:p>
                      <a:endParaRPr lang="en-GB" sz="1200">
                        <a:latin typeface="Comic Sans MS" panose="030F0702030302020204" pitchFamily="66" charset="0"/>
                      </a:endParaRPr>
                    </a:p>
                  </a:txBody>
                  <a:tcPr/>
                </a:tc>
                <a:tc>
                  <a:txBody>
                    <a:bodyPr/>
                    <a:lstStyle/>
                    <a:p>
                      <a:endParaRPr lang="en-GB" sz="1200">
                        <a:latin typeface="Comic Sans MS" panose="030F0702030302020204" pitchFamily="66" charset="0"/>
                      </a:endParaRPr>
                    </a:p>
                  </a:txBody>
                  <a:tcPr/>
                </a:tc>
                <a:tc>
                  <a:txBody>
                    <a:bodyPr/>
                    <a:lstStyle/>
                    <a:p>
                      <a:endParaRPr lang="en-GB" sz="1200" dirty="0">
                        <a:latin typeface="Comic Sans MS" panose="030F0702030302020204" pitchFamily="66" charset="0"/>
                      </a:endParaRPr>
                    </a:p>
                  </a:txBody>
                  <a:tcPr/>
                </a:tc>
                <a:extLst>
                  <a:ext uri="{0D108BD9-81ED-4DB2-BD59-A6C34878D82A}">
                    <a16:rowId xmlns:a16="http://schemas.microsoft.com/office/drawing/2014/main" val="2557567564"/>
                  </a:ext>
                </a:extLst>
              </a:tr>
              <a:tr h="626485">
                <a:tc>
                  <a:txBody>
                    <a:bodyPr/>
                    <a:lstStyle/>
                    <a:p>
                      <a:r>
                        <a:rPr lang="en-GB" sz="1200" dirty="0" smtClean="0">
                          <a:latin typeface="Comic Sans MS" panose="030F0702030302020204" pitchFamily="66" charset="0"/>
                        </a:rPr>
                        <a:t>Julius Caesar</a:t>
                      </a:r>
                    </a:p>
                    <a:p>
                      <a:r>
                        <a:rPr lang="en-GB" sz="1200" dirty="0" smtClean="0">
                          <a:latin typeface="Comic Sans MS" panose="030F0702030302020204" pitchFamily="66" charset="0"/>
                        </a:rPr>
                        <a:t>100BC-44BC</a:t>
                      </a:r>
                      <a:endParaRPr lang="en-GB" sz="1200" dirty="0">
                        <a:latin typeface="Comic Sans MS" panose="030F0702030302020204" pitchFamily="66" charset="0"/>
                      </a:endParaRPr>
                    </a:p>
                  </a:txBody>
                  <a:tcPr/>
                </a:tc>
                <a:tc>
                  <a:txBody>
                    <a:bodyPr/>
                    <a:lstStyle/>
                    <a:p>
                      <a:r>
                        <a:rPr lang="en-GB" sz="1200" dirty="0" smtClean="0">
                          <a:latin typeface="Comic Sans MS" panose="030F0702030302020204" pitchFamily="66" charset="0"/>
                        </a:rPr>
                        <a:t>Augustus</a:t>
                      </a:r>
                    </a:p>
                    <a:p>
                      <a:r>
                        <a:rPr lang="en-GB" sz="1200" dirty="0" smtClean="0">
                          <a:latin typeface="Comic Sans MS" panose="030F0702030302020204" pitchFamily="66" charset="0"/>
                        </a:rPr>
                        <a:t>27BC-14AD</a:t>
                      </a:r>
                      <a:endParaRPr lang="en-GB" sz="1200" dirty="0">
                        <a:latin typeface="Comic Sans MS" panose="030F0702030302020204" pitchFamily="66" charset="0"/>
                      </a:endParaRPr>
                    </a:p>
                  </a:txBody>
                  <a:tcPr/>
                </a:tc>
                <a:tc>
                  <a:txBody>
                    <a:bodyPr/>
                    <a:lstStyle/>
                    <a:p>
                      <a:r>
                        <a:rPr lang="en-GB" sz="1200" dirty="0" smtClean="0">
                          <a:latin typeface="Comic Sans MS" panose="030F0702030302020204" pitchFamily="66" charset="0"/>
                        </a:rPr>
                        <a:t>Claudius</a:t>
                      </a:r>
                    </a:p>
                    <a:p>
                      <a:r>
                        <a:rPr lang="en-GB" sz="1200" dirty="0" smtClean="0">
                          <a:latin typeface="Comic Sans MS" panose="030F0702030302020204" pitchFamily="66" charset="0"/>
                        </a:rPr>
                        <a:t>10AD-54AD</a:t>
                      </a:r>
                      <a:endParaRPr lang="en-GB" sz="1200" dirty="0">
                        <a:latin typeface="Comic Sans MS" panose="030F0702030302020204" pitchFamily="66" charset="0"/>
                      </a:endParaRPr>
                    </a:p>
                  </a:txBody>
                  <a:tcPr/>
                </a:tc>
                <a:tc>
                  <a:txBody>
                    <a:bodyPr/>
                    <a:lstStyle/>
                    <a:p>
                      <a:r>
                        <a:rPr lang="en-GB" sz="1200" dirty="0" smtClean="0">
                          <a:latin typeface="Comic Sans MS" panose="030F0702030302020204" pitchFamily="66" charset="0"/>
                        </a:rPr>
                        <a:t>Hadrian</a:t>
                      </a:r>
                    </a:p>
                    <a:p>
                      <a:r>
                        <a:rPr lang="en-GB" sz="1200" dirty="0" smtClean="0">
                          <a:latin typeface="Comic Sans MS" panose="030F0702030302020204" pitchFamily="66" charset="0"/>
                        </a:rPr>
                        <a:t>76AD-138AD</a:t>
                      </a:r>
                      <a:endParaRPr lang="en-GB" sz="1200" dirty="0">
                        <a:latin typeface="Comic Sans MS" panose="030F0702030302020204" pitchFamily="66" charset="0"/>
                      </a:endParaRPr>
                    </a:p>
                  </a:txBody>
                  <a:tcPr/>
                </a:tc>
                <a:tc>
                  <a:txBody>
                    <a:bodyPr/>
                    <a:lstStyle/>
                    <a:p>
                      <a:r>
                        <a:rPr lang="en-GB" sz="1200" dirty="0" smtClean="0">
                          <a:latin typeface="Comic Sans MS" panose="030F0702030302020204" pitchFamily="66" charset="0"/>
                        </a:rPr>
                        <a:t>Queen Boudicca</a:t>
                      </a:r>
                    </a:p>
                    <a:p>
                      <a:r>
                        <a:rPr lang="en-GB" sz="1200" dirty="0" smtClean="0">
                          <a:latin typeface="Comic Sans MS" panose="030F0702030302020204" pitchFamily="66" charset="0"/>
                        </a:rPr>
                        <a:t>c30AD-60AD</a:t>
                      </a:r>
                      <a:endParaRPr lang="en-GB" sz="1200" dirty="0">
                        <a:latin typeface="Comic Sans MS" panose="030F0702030302020204" pitchFamily="66" charset="0"/>
                      </a:endParaRPr>
                    </a:p>
                  </a:txBody>
                  <a:tcPr/>
                </a:tc>
                <a:extLst>
                  <a:ext uri="{0D108BD9-81ED-4DB2-BD59-A6C34878D82A}">
                    <a16:rowId xmlns:a16="http://schemas.microsoft.com/office/drawing/2014/main" val="2500452691"/>
                  </a:ext>
                </a:extLst>
              </a:tr>
            </a:tbl>
          </a:graphicData>
        </a:graphic>
      </p:graphicFrame>
      <p:pic>
        <p:nvPicPr>
          <p:cNvPr id="8" name="Picture 7"/>
          <p:cNvPicPr>
            <a:picLocks noChangeAspect="1"/>
          </p:cNvPicPr>
          <p:nvPr/>
        </p:nvPicPr>
        <p:blipFill rotWithShape="1">
          <a:blip r:embed="rId2"/>
          <a:srcRect l="5625" r="583" b="28668"/>
          <a:stretch/>
        </p:blipFill>
        <p:spPr>
          <a:xfrm>
            <a:off x="4165638" y="3077370"/>
            <a:ext cx="454902" cy="625643"/>
          </a:xfrm>
          <a:prstGeom prst="rect">
            <a:avLst/>
          </a:prstGeom>
        </p:spPr>
      </p:pic>
      <p:pic>
        <p:nvPicPr>
          <p:cNvPr id="9" name="Picture 8"/>
          <p:cNvPicPr>
            <a:picLocks noChangeAspect="1"/>
          </p:cNvPicPr>
          <p:nvPr/>
        </p:nvPicPr>
        <p:blipFill rotWithShape="1">
          <a:blip r:embed="rId3"/>
          <a:srcRect l="39334" t="-1002" r="14631" b="26691"/>
          <a:stretch/>
        </p:blipFill>
        <p:spPr>
          <a:xfrm>
            <a:off x="5002361" y="3077370"/>
            <a:ext cx="696552" cy="629657"/>
          </a:xfrm>
          <a:prstGeom prst="rect">
            <a:avLst/>
          </a:prstGeom>
        </p:spPr>
      </p:pic>
      <p:pic>
        <p:nvPicPr>
          <p:cNvPr id="10" name="Picture 9"/>
          <p:cNvPicPr>
            <a:picLocks noChangeAspect="1"/>
          </p:cNvPicPr>
          <p:nvPr/>
        </p:nvPicPr>
        <p:blipFill rotWithShape="1">
          <a:blip r:embed="rId4"/>
          <a:srcRect l="13725" t="3161" r="6816" b="30254"/>
          <a:stretch/>
        </p:blipFill>
        <p:spPr>
          <a:xfrm>
            <a:off x="5758374" y="3077371"/>
            <a:ext cx="564304" cy="625642"/>
          </a:xfrm>
          <a:prstGeom prst="rect">
            <a:avLst/>
          </a:prstGeom>
        </p:spPr>
      </p:pic>
      <p:pic>
        <p:nvPicPr>
          <p:cNvPr id="11" name="Picture 10"/>
          <p:cNvPicPr>
            <a:picLocks noChangeAspect="1"/>
          </p:cNvPicPr>
          <p:nvPr/>
        </p:nvPicPr>
        <p:blipFill rotWithShape="1">
          <a:blip r:embed="rId5"/>
          <a:srcRect l="6745" t="4996" r="19628" b="39474"/>
          <a:stretch/>
        </p:blipFill>
        <p:spPr>
          <a:xfrm>
            <a:off x="6611391" y="3077371"/>
            <a:ext cx="550015" cy="625642"/>
          </a:xfrm>
          <a:prstGeom prst="rect">
            <a:avLst/>
          </a:prstGeom>
        </p:spPr>
      </p:pic>
      <p:pic>
        <p:nvPicPr>
          <p:cNvPr id="12" name="Picture 11"/>
          <p:cNvPicPr>
            <a:picLocks noChangeAspect="1"/>
          </p:cNvPicPr>
          <p:nvPr/>
        </p:nvPicPr>
        <p:blipFill rotWithShape="1">
          <a:blip r:embed="rId6"/>
          <a:srcRect l="40131" t="156" r="16685" b="41580"/>
          <a:stretch/>
        </p:blipFill>
        <p:spPr>
          <a:xfrm>
            <a:off x="7470279" y="3077370"/>
            <a:ext cx="684297" cy="625643"/>
          </a:xfrm>
          <a:prstGeom prst="rect">
            <a:avLst/>
          </a:prstGeom>
        </p:spPr>
      </p:pic>
      <p:pic>
        <p:nvPicPr>
          <p:cNvPr id="13" name="Picture 12"/>
          <p:cNvPicPr>
            <a:picLocks noChangeAspect="1"/>
          </p:cNvPicPr>
          <p:nvPr/>
        </p:nvPicPr>
        <p:blipFill>
          <a:blip r:embed="rId7"/>
          <a:stretch>
            <a:fillRect/>
          </a:stretch>
        </p:blipFill>
        <p:spPr>
          <a:xfrm rot="5400000">
            <a:off x="3859955" y="-64352"/>
            <a:ext cx="425849" cy="524933"/>
          </a:xfrm>
          <a:prstGeom prst="rect">
            <a:avLst/>
          </a:prstGeom>
        </p:spPr>
      </p:pic>
      <p:pic>
        <p:nvPicPr>
          <p:cNvPr id="14" name="Picture 13"/>
          <p:cNvPicPr>
            <a:picLocks noChangeAspect="1"/>
          </p:cNvPicPr>
          <p:nvPr/>
        </p:nvPicPr>
        <p:blipFill>
          <a:blip r:embed="rId7"/>
          <a:stretch>
            <a:fillRect/>
          </a:stretch>
        </p:blipFill>
        <p:spPr>
          <a:xfrm rot="5400000">
            <a:off x="7940520" y="-38328"/>
            <a:ext cx="410478" cy="505986"/>
          </a:xfrm>
          <a:prstGeom prst="rect">
            <a:avLst/>
          </a:prstGeom>
        </p:spPr>
      </p:pic>
      <p:graphicFrame>
        <p:nvGraphicFramePr>
          <p:cNvPr id="16" name="Table 15"/>
          <p:cNvGraphicFramePr>
            <a:graphicFrameLocks noGrp="1"/>
          </p:cNvGraphicFramePr>
          <p:nvPr>
            <p:extLst>
              <p:ext uri="{D42A27DB-BD31-4B8C-83A1-F6EECF244321}">
                <p14:modId xmlns:p14="http://schemas.microsoft.com/office/powerpoint/2010/main" val="3256021898"/>
              </p:ext>
            </p:extLst>
          </p:nvPr>
        </p:nvGraphicFramePr>
        <p:xfrm>
          <a:off x="-1364" y="2261748"/>
          <a:ext cx="3357880" cy="4585655"/>
        </p:xfrm>
        <a:graphic>
          <a:graphicData uri="http://schemas.openxmlformats.org/drawingml/2006/table">
            <a:tbl>
              <a:tblPr firstRow="1" bandRow="1">
                <a:tableStyleId>{21E4AEA4-8DFA-4A89-87EB-49C32662AFE0}</a:tableStyleId>
              </a:tblPr>
              <a:tblGrid>
                <a:gridCol w="1062790">
                  <a:extLst>
                    <a:ext uri="{9D8B030D-6E8A-4147-A177-3AD203B41FA5}">
                      <a16:colId xmlns:a16="http://schemas.microsoft.com/office/drawing/2014/main" val="3303626866"/>
                    </a:ext>
                  </a:extLst>
                </a:gridCol>
                <a:gridCol w="2295090">
                  <a:extLst>
                    <a:ext uri="{9D8B030D-6E8A-4147-A177-3AD203B41FA5}">
                      <a16:colId xmlns:a16="http://schemas.microsoft.com/office/drawing/2014/main" val="3655764112"/>
                    </a:ext>
                  </a:extLst>
                </a:gridCol>
              </a:tblGrid>
              <a:tr h="220195">
                <a:tc gridSpan="2">
                  <a:txBody>
                    <a:bodyPr/>
                    <a:lstStyle/>
                    <a:p>
                      <a:pPr algn="ctr"/>
                      <a:r>
                        <a:rPr lang="en-GB" sz="1600" dirty="0" smtClean="0">
                          <a:latin typeface="Comic Sans MS" panose="030F0702030302020204" pitchFamily="66" charset="0"/>
                        </a:rPr>
                        <a:t>Vocabulary</a:t>
                      </a:r>
                      <a:r>
                        <a:rPr lang="en-GB" sz="1200" dirty="0" smtClean="0">
                          <a:latin typeface="Comic Sans MS" panose="030F0702030302020204" pitchFamily="66" charset="0"/>
                        </a:rPr>
                        <a:t> </a:t>
                      </a:r>
                      <a:endParaRPr lang="en-GB" sz="1200" dirty="0">
                        <a:latin typeface="Comic Sans MS" panose="030F0702030302020204" pitchFamily="66" charset="0"/>
                      </a:endParaRPr>
                    </a:p>
                  </a:txBody>
                  <a:tcPr/>
                </a:tc>
                <a:tc hMerge="1">
                  <a:txBody>
                    <a:bodyPr/>
                    <a:lstStyle/>
                    <a:p>
                      <a:endParaRPr lang="en-GB" dirty="0"/>
                    </a:p>
                  </a:txBody>
                  <a:tcPr/>
                </a:tc>
                <a:extLst>
                  <a:ext uri="{0D108BD9-81ED-4DB2-BD59-A6C34878D82A}">
                    <a16:rowId xmlns:a16="http://schemas.microsoft.com/office/drawing/2014/main" val="1649907337"/>
                  </a:ext>
                </a:extLst>
              </a:tr>
              <a:tr h="295339">
                <a:tc>
                  <a:txBody>
                    <a:bodyPr/>
                    <a:lstStyle/>
                    <a:p>
                      <a:r>
                        <a:rPr lang="en-GB" sz="1000" dirty="0" smtClean="0">
                          <a:latin typeface="Comic Sans MS" panose="030F0702030302020204" pitchFamily="66" charset="0"/>
                        </a:rPr>
                        <a:t>city</a:t>
                      </a:r>
                      <a:endParaRPr lang="en-GB" sz="1000" dirty="0">
                        <a:latin typeface="Comic Sans MS" panose="030F0702030302020204" pitchFamily="66" charset="0"/>
                      </a:endParaRPr>
                    </a:p>
                  </a:txBody>
                  <a:tcPr/>
                </a:tc>
                <a:tc>
                  <a:txBody>
                    <a:bodyPr/>
                    <a:lstStyle/>
                    <a:p>
                      <a:r>
                        <a:rPr lang="en-GB" sz="1000" dirty="0" smtClean="0">
                          <a:latin typeface="Comic Sans MS" panose="030F0702030302020204" pitchFamily="66" charset="0"/>
                        </a:rPr>
                        <a:t>Large town</a:t>
                      </a:r>
                      <a:r>
                        <a:rPr lang="en-GB" sz="1000" baseline="0" dirty="0" smtClean="0">
                          <a:latin typeface="Comic Sans MS" panose="030F0702030302020204" pitchFamily="66" charset="0"/>
                        </a:rPr>
                        <a:t> given title by the crown</a:t>
                      </a:r>
                      <a:endParaRPr lang="en-GB" sz="1000" dirty="0">
                        <a:latin typeface="Comic Sans MS" panose="030F0702030302020204" pitchFamily="66" charset="0"/>
                      </a:endParaRPr>
                    </a:p>
                  </a:txBody>
                  <a:tcPr/>
                </a:tc>
                <a:extLst>
                  <a:ext uri="{0D108BD9-81ED-4DB2-BD59-A6C34878D82A}">
                    <a16:rowId xmlns:a16="http://schemas.microsoft.com/office/drawing/2014/main" val="735737258"/>
                  </a:ext>
                </a:extLst>
              </a:tr>
              <a:tr h="295339">
                <a:tc>
                  <a:txBody>
                    <a:bodyPr/>
                    <a:lstStyle/>
                    <a:p>
                      <a:r>
                        <a:rPr lang="en-GB" sz="1000" dirty="0" smtClean="0">
                          <a:latin typeface="Comic Sans MS" panose="030F0702030302020204" pitchFamily="66" charset="0"/>
                        </a:rPr>
                        <a:t>invasion</a:t>
                      </a:r>
                      <a:endParaRPr lang="en-GB" sz="1000" dirty="0">
                        <a:latin typeface="Comic Sans MS" panose="030F0702030302020204" pitchFamily="66" charset="0"/>
                      </a:endParaRPr>
                    </a:p>
                  </a:txBody>
                  <a:tcPr/>
                </a:tc>
                <a:tc>
                  <a:txBody>
                    <a:bodyPr/>
                    <a:lstStyle/>
                    <a:p>
                      <a:r>
                        <a:rPr lang="en-GB" sz="1000" dirty="0" smtClean="0">
                          <a:latin typeface="Comic Sans MS" panose="030F0702030302020204" pitchFamily="66" charset="0"/>
                        </a:rPr>
                        <a:t>One country attacking another</a:t>
                      </a:r>
                      <a:endParaRPr lang="en-GB" sz="1000" dirty="0">
                        <a:latin typeface="Comic Sans MS" panose="030F0702030302020204" pitchFamily="66" charset="0"/>
                      </a:endParaRPr>
                    </a:p>
                  </a:txBody>
                  <a:tcPr/>
                </a:tc>
                <a:extLst>
                  <a:ext uri="{0D108BD9-81ED-4DB2-BD59-A6C34878D82A}">
                    <a16:rowId xmlns:a16="http://schemas.microsoft.com/office/drawing/2014/main" val="3480369837"/>
                  </a:ext>
                </a:extLst>
              </a:tr>
              <a:tr h="295339">
                <a:tc>
                  <a:txBody>
                    <a:bodyPr/>
                    <a:lstStyle/>
                    <a:p>
                      <a:r>
                        <a:rPr lang="en-GB" sz="1000" dirty="0" smtClean="0">
                          <a:latin typeface="Comic Sans MS" panose="030F0702030302020204" pitchFamily="66" charset="0"/>
                        </a:rPr>
                        <a:t>Army General</a:t>
                      </a:r>
                      <a:endParaRPr lang="en-GB" sz="1000" dirty="0">
                        <a:latin typeface="Comic Sans MS" panose="030F0702030302020204" pitchFamily="66" charset="0"/>
                      </a:endParaRPr>
                    </a:p>
                  </a:txBody>
                  <a:tcPr/>
                </a:tc>
                <a:tc>
                  <a:txBody>
                    <a:bodyPr/>
                    <a:lstStyle/>
                    <a:p>
                      <a:r>
                        <a:rPr lang="en-GB" sz="1000" dirty="0" smtClean="0">
                          <a:latin typeface="Comic Sans MS" panose="030F0702030302020204" pitchFamily="66" charset="0"/>
                        </a:rPr>
                        <a:t>Officer of the highest rank</a:t>
                      </a:r>
                      <a:endParaRPr lang="en-GB" sz="1000" dirty="0">
                        <a:latin typeface="Comic Sans MS" panose="030F0702030302020204" pitchFamily="66" charset="0"/>
                      </a:endParaRPr>
                    </a:p>
                  </a:txBody>
                  <a:tcPr/>
                </a:tc>
                <a:extLst>
                  <a:ext uri="{0D108BD9-81ED-4DB2-BD59-A6C34878D82A}">
                    <a16:rowId xmlns:a16="http://schemas.microsoft.com/office/drawing/2014/main" val="315478598"/>
                  </a:ext>
                </a:extLst>
              </a:tr>
              <a:tr h="295339">
                <a:tc>
                  <a:txBody>
                    <a:bodyPr/>
                    <a:lstStyle/>
                    <a:p>
                      <a:r>
                        <a:rPr lang="en-GB" sz="1000" dirty="0" smtClean="0">
                          <a:latin typeface="Comic Sans MS" panose="030F0702030302020204" pitchFamily="66" charset="0"/>
                        </a:rPr>
                        <a:t>hostage</a:t>
                      </a:r>
                      <a:endParaRPr lang="en-GB" sz="1000" dirty="0">
                        <a:latin typeface="Comic Sans MS" panose="030F0702030302020204" pitchFamily="66" charset="0"/>
                      </a:endParaRPr>
                    </a:p>
                  </a:txBody>
                  <a:tcPr/>
                </a:tc>
                <a:tc>
                  <a:txBody>
                    <a:bodyPr/>
                    <a:lstStyle/>
                    <a:p>
                      <a:r>
                        <a:rPr lang="en-GB" sz="1000" dirty="0" smtClean="0">
                          <a:latin typeface="Comic Sans MS" panose="030F0702030302020204" pitchFamily="66" charset="0"/>
                        </a:rPr>
                        <a:t>Person captured by another</a:t>
                      </a:r>
                      <a:endParaRPr lang="en-GB" sz="1000" dirty="0">
                        <a:latin typeface="Comic Sans MS" panose="030F0702030302020204" pitchFamily="66" charset="0"/>
                      </a:endParaRPr>
                    </a:p>
                  </a:txBody>
                  <a:tcPr/>
                </a:tc>
                <a:extLst>
                  <a:ext uri="{0D108BD9-81ED-4DB2-BD59-A6C34878D82A}">
                    <a16:rowId xmlns:a16="http://schemas.microsoft.com/office/drawing/2014/main" val="2507895142"/>
                  </a:ext>
                </a:extLst>
              </a:tr>
              <a:tr h="295339">
                <a:tc>
                  <a:txBody>
                    <a:bodyPr/>
                    <a:lstStyle/>
                    <a:p>
                      <a:r>
                        <a:rPr lang="en-GB" sz="1000" dirty="0" smtClean="0">
                          <a:latin typeface="Comic Sans MS" panose="030F0702030302020204" pitchFamily="66" charset="0"/>
                        </a:rPr>
                        <a:t>empire</a:t>
                      </a:r>
                      <a:endParaRPr lang="en-GB" sz="1000" dirty="0">
                        <a:latin typeface="Comic Sans MS" panose="030F0702030302020204" pitchFamily="66" charset="0"/>
                      </a:endParaRPr>
                    </a:p>
                  </a:txBody>
                  <a:tcPr/>
                </a:tc>
                <a:tc>
                  <a:txBody>
                    <a:bodyPr/>
                    <a:lstStyle/>
                    <a:p>
                      <a:r>
                        <a:rPr lang="en-GB" sz="1000" dirty="0" smtClean="0">
                          <a:latin typeface="Comic Sans MS" panose="030F0702030302020204" pitchFamily="66" charset="0"/>
                        </a:rPr>
                        <a:t>Group of countries controlled by one</a:t>
                      </a:r>
                      <a:r>
                        <a:rPr lang="en-GB" sz="1000" baseline="0" dirty="0" smtClean="0">
                          <a:latin typeface="Comic Sans MS" panose="030F0702030302020204" pitchFamily="66" charset="0"/>
                        </a:rPr>
                        <a:t> ruler</a:t>
                      </a:r>
                      <a:endParaRPr lang="en-GB" sz="1000" dirty="0">
                        <a:latin typeface="Comic Sans MS" panose="030F0702030302020204" pitchFamily="66" charset="0"/>
                      </a:endParaRPr>
                    </a:p>
                  </a:txBody>
                  <a:tcPr/>
                </a:tc>
                <a:extLst>
                  <a:ext uri="{0D108BD9-81ED-4DB2-BD59-A6C34878D82A}">
                    <a16:rowId xmlns:a16="http://schemas.microsoft.com/office/drawing/2014/main" val="4097008112"/>
                  </a:ext>
                </a:extLst>
              </a:tr>
              <a:tr h="295339">
                <a:tc>
                  <a:txBody>
                    <a:bodyPr/>
                    <a:lstStyle/>
                    <a:p>
                      <a:r>
                        <a:rPr lang="en-GB" sz="1000" dirty="0" smtClean="0">
                          <a:latin typeface="Comic Sans MS" panose="030F0702030302020204" pitchFamily="66" charset="0"/>
                        </a:rPr>
                        <a:t>trade</a:t>
                      </a:r>
                      <a:endParaRPr lang="en-GB" sz="1000" dirty="0">
                        <a:latin typeface="Comic Sans MS" panose="030F0702030302020204" pitchFamily="66" charset="0"/>
                      </a:endParaRPr>
                    </a:p>
                  </a:txBody>
                  <a:tcPr/>
                </a:tc>
                <a:tc>
                  <a:txBody>
                    <a:bodyPr/>
                    <a:lstStyle/>
                    <a:p>
                      <a:r>
                        <a:rPr lang="en-GB" sz="1000" dirty="0" smtClean="0">
                          <a:latin typeface="Comic Sans MS" panose="030F0702030302020204" pitchFamily="66" charset="0"/>
                        </a:rPr>
                        <a:t>Activity of buying, selling or exchanging goods</a:t>
                      </a:r>
                      <a:endParaRPr lang="en-GB" sz="1000" dirty="0">
                        <a:latin typeface="Comic Sans MS" panose="030F0702030302020204" pitchFamily="66" charset="0"/>
                      </a:endParaRPr>
                    </a:p>
                  </a:txBody>
                  <a:tcPr/>
                </a:tc>
                <a:extLst>
                  <a:ext uri="{0D108BD9-81ED-4DB2-BD59-A6C34878D82A}">
                    <a16:rowId xmlns:a16="http://schemas.microsoft.com/office/drawing/2014/main" val="3502465792"/>
                  </a:ext>
                </a:extLst>
              </a:tr>
              <a:tr h="295339">
                <a:tc>
                  <a:txBody>
                    <a:bodyPr/>
                    <a:lstStyle/>
                    <a:p>
                      <a:r>
                        <a:rPr lang="en-GB" sz="1000" dirty="0" smtClean="0">
                          <a:latin typeface="Comic Sans MS" panose="030F0702030302020204" pitchFamily="66" charset="0"/>
                        </a:rPr>
                        <a:t>conquer</a:t>
                      </a:r>
                      <a:endParaRPr lang="en-GB" sz="1000" dirty="0">
                        <a:latin typeface="Comic Sans MS" panose="030F0702030302020204" pitchFamily="66" charset="0"/>
                      </a:endParaRPr>
                    </a:p>
                  </a:txBody>
                  <a:tcPr/>
                </a:tc>
                <a:tc>
                  <a:txBody>
                    <a:bodyPr/>
                    <a:lstStyle/>
                    <a:p>
                      <a:r>
                        <a:rPr lang="en-GB" sz="1000" dirty="0" smtClean="0">
                          <a:latin typeface="Comic Sans MS" panose="030F0702030302020204" pitchFamily="66" charset="0"/>
                        </a:rPr>
                        <a:t>One group takes over another, taking complete control</a:t>
                      </a:r>
                      <a:endParaRPr lang="en-GB" sz="1000" dirty="0">
                        <a:latin typeface="Comic Sans MS" panose="030F0702030302020204" pitchFamily="66" charset="0"/>
                      </a:endParaRPr>
                    </a:p>
                  </a:txBody>
                  <a:tcPr/>
                </a:tc>
                <a:extLst>
                  <a:ext uri="{0D108BD9-81ED-4DB2-BD59-A6C34878D82A}">
                    <a16:rowId xmlns:a16="http://schemas.microsoft.com/office/drawing/2014/main" val="4268200690"/>
                  </a:ext>
                </a:extLst>
              </a:tr>
              <a:tr h="295339">
                <a:tc>
                  <a:txBody>
                    <a:bodyPr/>
                    <a:lstStyle/>
                    <a:p>
                      <a:r>
                        <a:rPr lang="en-GB" sz="1000" dirty="0" smtClean="0">
                          <a:latin typeface="Comic Sans MS" panose="030F0702030302020204" pitchFamily="66" charset="0"/>
                        </a:rPr>
                        <a:t>rebel</a:t>
                      </a:r>
                      <a:endParaRPr lang="en-GB" sz="1000" dirty="0">
                        <a:latin typeface="Comic Sans MS" panose="030F0702030302020204" pitchFamily="66" charset="0"/>
                      </a:endParaRPr>
                    </a:p>
                  </a:txBody>
                  <a:tcPr/>
                </a:tc>
                <a:tc>
                  <a:txBody>
                    <a:bodyPr/>
                    <a:lstStyle/>
                    <a:p>
                      <a:r>
                        <a:rPr lang="en-GB" sz="1000" dirty="0" smtClean="0">
                          <a:latin typeface="Comic Sans MS" panose="030F0702030302020204" pitchFamily="66" charset="0"/>
                        </a:rPr>
                        <a:t>Rise up against authority, especially by</a:t>
                      </a:r>
                      <a:r>
                        <a:rPr lang="en-GB" sz="1000" baseline="0" dirty="0" smtClean="0">
                          <a:latin typeface="Comic Sans MS" panose="030F0702030302020204" pitchFamily="66" charset="0"/>
                        </a:rPr>
                        <a:t> force</a:t>
                      </a:r>
                      <a:endParaRPr lang="en-GB" sz="1000" dirty="0">
                        <a:latin typeface="Comic Sans MS" panose="030F0702030302020204" pitchFamily="66" charset="0"/>
                      </a:endParaRPr>
                    </a:p>
                  </a:txBody>
                  <a:tcPr/>
                </a:tc>
                <a:extLst>
                  <a:ext uri="{0D108BD9-81ED-4DB2-BD59-A6C34878D82A}">
                    <a16:rowId xmlns:a16="http://schemas.microsoft.com/office/drawing/2014/main" val="1321806942"/>
                  </a:ext>
                </a:extLst>
              </a:tr>
              <a:tr h="295339">
                <a:tc>
                  <a:txBody>
                    <a:bodyPr/>
                    <a:lstStyle/>
                    <a:p>
                      <a:r>
                        <a:rPr lang="en-GB" sz="1000" dirty="0" smtClean="0">
                          <a:latin typeface="Comic Sans MS" panose="030F0702030302020204" pitchFamily="66" charset="0"/>
                        </a:rPr>
                        <a:t>attack</a:t>
                      </a:r>
                      <a:endParaRPr lang="en-GB" sz="1000" dirty="0">
                        <a:latin typeface="Comic Sans MS" panose="030F0702030302020204" pitchFamily="66" charset="0"/>
                      </a:endParaRPr>
                    </a:p>
                  </a:txBody>
                  <a:tcPr/>
                </a:tc>
                <a:tc>
                  <a:txBody>
                    <a:bodyPr/>
                    <a:lstStyle/>
                    <a:p>
                      <a:r>
                        <a:rPr lang="en-GB" sz="1000" dirty="0" smtClean="0">
                          <a:latin typeface="Comic Sans MS" panose="030F0702030302020204" pitchFamily="66" charset="0"/>
                        </a:rPr>
                        <a:t>Hurt or damage a person or place using physical violence</a:t>
                      </a:r>
                      <a:endParaRPr lang="en-GB" sz="1000" dirty="0">
                        <a:latin typeface="Comic Sans MS" panose="030F0702030302020204" pitchFamily="66" charset="0"/>
                      </a:endParaRPr>
                    </a:p>
                  </a:txBody>
                  <a:tcPr/>
                </a:tc>
                <a:extLst>
                  <a:ext uri="{0D108BD9-81ED-4DB2-BD59-A6C34878D82A}">
                    <a16:rowId xmlns:a16="http://schemas.microsoft.com/office/drawing/2014/main" val="807934988"/>
                  </a:ext>
                </a:extLst>
              </a:tr>
              <a:tr h="295339">
                <a:tc>
                  <a:txBody>
                    <a:bodyPr/>
                    <a:lstStyle/>
                    <a:p>
                      <a:r>
                        <a:rPr lang="en-GB" sz="1000" dirty="0" smtClean="0">
                          <a:latin typeface="Comic Sans MS" panose="030F0702030302020204" pitchFamily="66" charset="0"/>
                        </a:rPr>
                        <a:t>defeat</a:t>
                      </a:r>
                      <a:endParaRPr lang="en-GB" sz="1000" dirty="0">
                        <a:latin typeface="Comic Sans MS" panose="030F0702030302020204" pitchFamily="66" charset="0"/>
                      </a:endParaRPr>
                    </a:p>
                  </a:txBody>
                  <a:tcPr/>
                </a:tc>
                <a:tc>
                  <a:txBody>
                    <a:bodyPr/>
                    <a:lstStyle/>
                    <a:p>
                      <a:r>
                        <a:rPr lang="en-GB" sz="1000" dirty="0" smtClean="0">
                          <a:latin typeface="Comic Sans MS" panose="030F0702030302020204" pitchFamily="66" charset="0"/>
                        </a:rPr>
                        <a:t>Win victory</a:t>
                      </a:r>
                      <a:r>
                        <a:rPr lang="en-GB" sz="1000" baseline="0" dirty="0" smtClean="0">
                          <a:latin typeface="Comic Sans MS" panose="030F0702030302020204" pitchFamily="66" charset="0"/>
                        </a:rPr>
                        <a:t> over someone in battle</a:t>
                      </a:r>
                      <a:endParaRPr lang="en-GB" sz="1000" dirty="0">
                        <a:latin typeface="Comic Sans MS" panose="030F0702030302020204" pitchFamily="66" charset="0"/>
                      </a:endParaRPr>
                    </a:p>
                  </a:txBody>
                  <a:tcPr/>
                </a:tc>
                <a:extLst>
                  <a:ext uri="{0D108BD9-81ED-4DB2-BD59-A6C34878D82A}">
                    <a16:rowId xmlns:a16="http://schemas.microsoft.com/office/drawing/2014/main" val="4266560945"/>
                  </a:ext>
                </a:extLst>
              </a:tr>
              <a:tr h="295339">
                <a:tc>
                  <a:txBody>
                    <a:bodyPr/>
                    <a:lstStyle/>
                    <a:p>
                      <a:r>
                        <a:rPr lang="en-GB" sz="1000" dirty="0" smtClean="0">
                          <a:latin typeface="Comic Sans MS" panose="030F0702030302020204" pitchFamily="66" charset="0"/>
                        </a:rPr>
                        <a:t>fort</a:t>
                      </a:r>
                      <a:endParaRPr lang="en-GB" sz="1000" dirty="0">
                        <a:latin typeface="Comic Sans MS" panose="030F0702030302020204" pitchFamily="66" charset="0"/>
                      </a:endParaRPr>
                    </a:p>
                  </a:txBody>
                  <a:tcPr/>
                </a:tc>
                <a:tc>
                  <a:txBody>
                    <a:bodyPr/>
                    <a:lstStyle/>
                    <a:p>
                      <a:r>
                        <a:rPr lang="en-GB" sz="1000" dirty="0" smtClean="0">
                          <a:latin typeface="Comic Sans MS" panose="030F0702030302020204" pitchFamily="66" charset="0"/>
                        </a:rPr>
                        <a:t>Strong building with a wall around it, to protect soldiers</a:t>
                      </a:r>
                      <a:endParaRPr lang="en-GB" sz="1000" dirty="0">
                        <a:latin typeface="Comic Sans MS" panose="030F0702030302020204" pitchFamily="66" charset="0"/>
                      </a:endParaRPr>
                    </a:p>
                  </a:txBody>
                  <a:tcPr/>
                </a:tc>
                <a:extLst>
                  <a:ext uri="{0D108BD9-81ED-4DB2-BD59-A6C34878D82A}">
                    <a16:rowId xmlns:a16="http://schemas.microsoft.com/office/drawing/2014/main" val="3752982735"/>
                  </a:ext>
                </a:extLst>
              </a:tr>
              <a:tr h="295339">
                <a:tc>
                  <a:txBody>
                    <a:bodyPr/>
                    <a:lstStyle/>
                    <a:p>
                      <a:r>
                        <a:rPr lang="en-GB" sz="1000" dirty="0" smtClean="0">
                          <a:latin typeface="Comic Sans MS" panose="030F0702030302020204" pitchFamily="66" charset="0"/>
                        </a:rPr>
                        <a:t>government</a:t>
                      </a:r>
                      <a:endParaRPr lang="en-GB" sz="1000" dirty="0">
                        <a:latin typeface="Comic Sans MS" panose="030F0702030302020204" pitchFamily="66" charset="0"/>
                      </a:endParaRPr>
                    </a:p>
                  </a:txBody>
                  <a:tcPr/>
                </a:tc>
                <a:tc>
                  <a:txBody>
                    <a:bodyPr/>
                    <a:lstStyle/>
                    <a:p>
                      <a:r>
                        <a:rPr lang="en-GB" sz="1000" dirty="0" smtClean="0">
                          <a:latin typeface="Comic Sans MS" panose="030F0702030302020204" pitchFamily="66" charset="0"/>
                        </a:rPr>
                        <a:t>Group</a:t>
                      </a:r>
                      <a:r>
                        <a:rPr lang="en-GB" sz="1000" baseline="0" dirty="0" smtClean="0">
                          <a:latin typeface="Comic Sans MS" panose="030F0702030302020204" pitchFamily="66" charset="0"/>
                        </a:rPr>
                        <a:t> of people responsible for ruling a country</a:t>
                      </a:r>
                      <a:endParaRPr lang="en-GB" sz="1000" dirty="0">
                        <a:latin typeface="Comic Sans MS" panose="030F0702030302020204" pitchFamily="66" charset="0"/>
                      </a:endParaRPr>
                    </a:p>
                  </a:txBody>
                  <a:tcPr/>
                </a:tc>
                <a:extLst>
                  <a:ext uri="{0D108BD9-81ED-4DB2-BD59-A6C34878D82A}">
                    <a16:rowId xmlns:a16="http://schemas.microsoft.com/office/drawing/2014/main" val="1278708334"/>
                  </a:ext>
                </a:extLst>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3605314318"/>
              </p:ext>
            </p:extLst>
          </p:nvPr>
        </p:nvGraphicFramePr>
        <p:xfrm>
          <a:off x="3438182" y="4648223"/>
          <a:ext cx="2884496" cy="2225051"/>
        </p:xfrm>
        <a:graphic>
          <a:graphicData uri="http://schemas.openxmlformats.org/drawingml/2006/table">
            <a:tbl>
              <a:tblPr firstRow="1" bandRow="1">
                <a:tableStyleId>{21E4AEA4-8DFA-4A89-87EB-49C32662AFE0}</a:tableStyleId>
              </a:tblPr>
              <a:tblGrid>
                <a:gridCol w="2884496">
                  <a:extLst>
                    <a:ext uri="{9D8B030D-6E8A-4147-A177-3AD203B41FA5}">
                      <a16:colId xmlns:a16="http://schemas.microsoft.com/office/drawing/2014/main" val="1295550152"/>
                    </a:ext>
                  </a:extLst>
                </a:gridCol>
              </a:tblGrid>
              <a:tr h="433551">
                <a:tc>
                  <a:txBody>
                    <a:bodyPr/>
                    <a:lstStyle/>
                    <a:p>
                      <a:pPr algn="ctr"/>
                      <a:r>
                        <a:rPr lang="en-GB" dirty="0" smtClean="0">
                          <a:latin typeface="Comic Sans MS" panose="030F0702030302020204" pitchFamily="66" charset="0"/>
                        </a:rPr>
                        <a:t>Exciting books</a:t>
                      </a:r>
                      <a:endParaRPr lang="en-GB" dirty="0">
                        <a:latin typeface="Comic Sans MS" panose="030F0702030302020204" pitchFamily="66" charset="0"/>
                      </a:endParaRPr>
                    </a:p>
                  </a:txBody>
                  <a:tcPr/>
                </a:tc>
                <a:extLst>
                  <a:ext uri="{0D108BD9-81ED-4DB2-BD59-A6C34878D82A}">
                    <a16:rowId xmlns:a16="http://schemas.microsoft.com/office/drawing/2014/main" val="1258539105"/>
                  </a:ext>
                </a:extLst>
              </a:tr>
              <a:tr h="1791500">
                <a:tc>
                  <a:txBody>
                    <a:bodyPr/>
                    <a:lstStyle/>
                    <a:p>
                      <a:endParaRPr lang="en-GB" dirty="0"/>
                    </a:p>
                  </a:txBody>
                  <a:tcPr/>
                </a:tc>
                <a:extLst>
                  <a:ext uri="{0D108BD9-81ED-4DB2-BD59-A6C34878D82A}">
                    <a16:rowId xmlns:a16="http://schemas.microsoft.com/office/drawing/2014/main" val="3163231235"/>
                  </a:ext>
                </a:extLst>
              </a:tr>
            </a:tbl>
          </a:graphicData>
        </a:graphic>
      </p:graphicFrame>
      <p:pic>
        <p:nvPicPr>
          <p:cNvPr id="18" name="Picture 17"/>
          <p:cNvPicPr>
            <a:picLocks noChangeAspect="1"/>
          </p:cNvPicPr>
          <p:nvPr/>
        </p:nvPicPr>
        <p:blipFill>
          <a:blip r:embed="rId8"/>
          <a:stretch>
            <a:fillRect/>
          </a:stretch>
        </p:blipFill>
        <p:spPr>
          <a:xfrm>
            <a:off x="3503023" y="5117794"/>
            <a:ext cx="580991" cy="895561"/>
          </a:xfrm>
          <a:prstGeom prst="rect">
            <a:avLst/>
          </a:prstGeom>
        </p:spPr>
      </p:pic>
      <p:pic>
        <p:nvPicPr>
          <p:cNvPr id="19" name="Picture 18"/>
          <p:cNvPicPr>
            <a:picLocks noChangeAspect="1"/>
          </p:cNvPicPr>
          <p:nvPr/>
        </p:nvPicPr>
        <p:blipFill>
          <a:blip r:embed="rId9"/>
          <a:stretch>
            <a:fillRect/>
          </a:stretch>
        </p:blipFill>
        <p:spPr>
          <a:xfrm>
            <a:off x="4119011" y="5117475"/>
            <a:ext cx="883673" cy="895561"/>
          </a:xfrm>
          <a:prstGeom prst="rect">
            <a:avLst/>
          </a:prstGeom>
        </p:spPr>
      </p:pic>
      <p:pic>
        <p:nvPicPr>
          <p:cNvPr id="20" name="Picture 19"/>
          <p:cNvPicPr>
            <a:picLocks noChangeAspect="1"/>
          </p:cNvPicPr>
          <p:nvPr/>
        </p:nvPicPr>
        <p:blipFill>
          <a:blip r:embed="rId10"/>
          <a:stretch>
            <a:fillRect/>
          </a:stretch>
        </p:blipFill>
        <p:spPr>
          <a:xfrm>
            <a:off x="4947165" y="5105283"/>
            <a:ext cx="602100" cy="895561"/>
          </a:xfrm>
          <a:prstGeom prst="rect">
            <a:avLst/>
          </a:prstGeom>
        </p:spPr>
      </p:pic>
      <p:pic>
        <p:nvPicPr>
          <p:cNvPr id="21" name="Picture 20"/>
          <p:cNvPicPr>
            <a:picLocks noChangeAspect="1"/>
          </p:cNvPicPr>
          <p:nvPr/>
        </p:nvPicPr>
        <p:blipFill>
          <a:blip r:embed="rId11"/>
          <a:stretch>
            <a:fillRect/>
          </a:stretch>
        </p:blipFill>
        <p:spPr>
          <a:xfrm>
            <a:off x="5557692" y="5113141"/>
            <a:ext cx="682996" cy="895561"/>
          </a:xfrm>
          <a:prstGeom prst="rect">
            <a:avLst/>
          </a:prstGeom>
        </p:spPr>
      </p:pic>
      <p:pic>
        <p:nvPicPr>
          <p:cNvPr id="22" name="Picture 21"/>
          <p:cNvPicPr>
            <a:picLocks noChangeAspect="1"/>
          </p:cNvPicPr>
          <p:nvPr/>
        </p:nvPicPr>
        <p:blipFill>
          <a:blip r:embed="rId12"/>
          <a:stretch>
            <a:fillRect/>
          </a:stretch>
        </p:blipFill>
        <p:spPr>
          <a:xfrm>
            <a:off x="5231832" y="5951842"/>
            <a:ext cx="676878" cy="895561"/>
          </a:xfrm>
          <a:prstGeom prst="rect">
            <a:avLst/>
          </a:prstGeom>
        </p:spPr>
      </p:pic>
      <p:pic>
        <p:nvPicPr>
          <p:cNvPr id="23" name="Picture 22"/>
          <p:cNvPicPr>
            <a:picLocks noChangeAspect="1"/>
          </p:cNvPicPr>
          <p:nvPr/>
        </p:nvPicPr>
        <p:blipFill>
          <a:blip r:embed="rId13"/>
          <a:stretch>
            <a:fillRect/>
          </a:stretch>
        </p:blipFill>
        <p:spPr>
          <a:xfrm>
            <a:off x="3810413" y="5939833"/>
            <a:ext cx="811847" cy="919580"/>
          </a:xfrm>
          <a:prstGeom prst="rect">
            <a:avLst/>
          </a:prstGeom>
        </p:spPr>
      </p:pic>
      <p:pic>
        <p:nvPicPr>
          <p:cNvPr id="24" name="Picture 23"/>
          <p:cNvPicPr>
            <a:picLocks noChangeAspect="1"/>
          </p:cNvPicPr>
          <p:nvPr/>
        </p:nvPicPr>
        <p:blipFill>
          <a:blip r:embed="rId14"/>
          <a:stretch>
            <a:fillRect/>
          </a:stretch>
        </p:blipFill>
        <p:spPr>
          <a:xfrm>
            <a:off x="4622260" y="5939833"/>
            <a:ext cx="617528" cy="919580"/>
          </a:xfrm>
          <a:prstGeom prst="rect">
            <a:avLst/>
          </a:prstGeom>
        </p:spPr>
      </p:pic>
      <p:pic>
        <p:nvPicPr>
          <p:cNvPr id="25" name="Picture 24"/>
          <p:cNvPicPr>
            <a:picLocks noChangeAspect="1"/>
          </p:cNvPicPr>
          <p:nvPr/>
        </p:nvPicPr>
        <p:blipFill>
          <a:blip r:embed="rId15"/>
          <a:stretch>
            <a:fillRect/>
          </a:stretch>
        </p:blipFill>
        <p:spPr>
          <a:xfrm>
            <a:off x="8923265" y="1690121"/>
            <a:ext cx="3218162" cy="2596281"/>
          </a:xfrm>
          <a:prstGeom prst="rect">
            <a:avLst/>
          </a:prstGeom>
        </p:spPr>
      </p:pic>
      <p:sp>
        <p:nvSpPr>
          <p:cNvPr id="27" name="TextBox 26"/>
          <p:cNvSpPr txBox="1"/>
          <p:nvPr/>
        </p:nvSpPr>
        <p:spPr>
          <a:xfrm>
            <a:off x="8000012" y="4739108"/>
            <a:ext cx="4185665" cy="2100575"/>
          </a:xfrm>
          <a:prstGeom prst="rect">
            <a:avLst/>
          </a:prstGeom>
          <a:noFill/>
          <a:ln>
            <a:solidFill>
              <a:schemeClr val="accent2">
                <a:lumMod val="75000"/>
              </a:schemeClr>
            </a:solidFill>
          </a:ln>
        </p:spPr>
        <p:txBody>
          <a:bodyPr wrap="square" rtlCol="0">
            <a:spAutoFit/>
          </a:bodyPr>
          <a:lstStyle/>
          <a:p>
            <a:pPr algn="ctr"/>
            <a:r>
              <a:rPr lang="en-GB" sz="1050" u="sng" dirty="0" smtClean="0">
                <a:latin typeface="Comic Sans MS" panose="030F0702030302020204" pitchFamily="66" charset="0"/>
              </a:rPr>
              <a:t>What was Roman Britain?</a:t>
            </a:r>
          </a:p>
          <a:p>
            <a:pPr algn="ctr"/>
            <a:r>
              <a:rPr lang="en-GB" sz="1000" dirty="0" smtClean="0">
                <a:latin typeface="Comic Sans MS" panose="030F0702030302020204" pitchFamily="66" charset="0"/>
              </a:rPr>
              <a:t>Roman Britain was part of the Roman empire from 43AD to 409AD. Before the invasions the tribes of Britain had already begun trading with the rest of Europe, but the Roman invaders introduced new developments such as straight roads, stone buildings, central heating and reading and writing in Latin. After an initial failed attempt to invade, the Romans succeeded on their 2</a:t>
            </a:r>
            <a:r>
              <a:rPr lang="en-GB" sz="1000" baseline="30000" dirty="0" smtClean="0">
                <a:latin typeface="Comic Sans MS" panose="030F0702030302020204" pitchFamily="66" charset="0"/>
              </a:rPr>
              <a:t>nd</a:t>
            </a:r>
            <a:r>
              <a:rPr lang="en-GB" sz="1000" dirty="0" smtClean="0">
                <a:latin typeface="Comic Sans MS" panose="030F0702030302020204" pitchFamily="66" charset="0"/>
              </a:rPr>
              <a:t> attempt and Roman Britain began to develop. From 400AD Britain suffered repeated attacks from barbarian invasions and in c.409 Roman officials left Britain. Over the next 150 years most of the Roman cities fell into ruins, nevertheless, the lasting impact of Roman Rule was seen for many centuries to come because of the changes they had brought to Britain during their time as rulers.</a:t>
            </a:r>
            <a:endParaRPr lang="en-GB" sz="1000" dirty="0">
              <a:latin typeface="Comic Sans MS" panose="030F0702030302020204" pitchFamily="66" charset="0"/>
            </a:endParaRPr>
          </a:p>
        </p:txBody>
      </p:sp>
      <p:pic>
        <p:nvPicPr>
          <p:cNvPr id="26" name="Picture 25"/>
          <p:cNvPicPr>
            <a:picLocks noChangeAspect="1"/>
          </p:cNvPicPr>
          <p:nvPr/>
        </p:nvPicPr>
        <p:blipFill>
          <a:blip r:embed="rId16"/>
          <a:stretch>
            <a:fillRect/>
          </a:stretch>
        </p:blipFill>
        <p:spPr>
          <a:xfrm>
            <a:off x="6299594" y="4555785"/>
            <a:ext cx="1691970" cy="2299473"/>
          </a:xfrm>
          <a:prstGeom prst="ellipse">
            <a:avLst/>
          </a:prstGeom>
        </p:spPr>
      </p:pic>
      <p:pic>
        <p:nvPicPr>
          <p:cNvPr id="28" name="Picture 82" descr="Image result for roman icon transparent background"/>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200577" y="2274510"/>
            <a:ext cx="906556" cy="211646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82" descr="Image result for roman icon transparent background"/>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8165730" y="2280662"/>
            <a:ext cx="906556" cy="212039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Image result for communicate icon"/>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9782728" y="4244459"/>
            <a:ext cx="620232" cy="620232"/>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19"/>
          <a:stretch>
            <a:fillRect/>
          </a:stretch>
        </p:blipFill>
        <p:spPr>
          <a:xfrm rot="18942819">
            <a:off x="-177370" y="740792"/>
            <a:ext cx="1473033" cy="1473033"/>
          </a:xfrm>
          <a:prstGeom prst="rect">
            <a:avLst/>
          </a:prstGeom>
        </p:spPr>
      </p:pic>
      <p:pic>
        <p:nvPicPr>
          <p:cNvPr id="32" name="Picture 31"/>
          <p:cNvPicPr>
            <a:picLocks noChangeAspect="1"/>
          </p:cNvPicPr>
          <p:nvPr/>
        </p:nvPicPr>
        <p:blipFill>
          <a:blip r:embed="rId20"/>
          <a:stretch>
            <a:fillRect/>
          </a:stretch>
        </p:blipFill>
        <p:spPr>
          <a:xfrm>
            <a:off x="11178739" y="1686337"/>
            <a:ext cx="579481" cy="474121"/>
          </a:xfrm>
          <a:prstGeom prst="rect">
            <a:avLst/>
          </a:prstGeom>
        </p:spPr>
      </p:pic>
      <p:pic>
        <p:nvPicPr>
          <p:cNvPr id="33" name="Picture 4" descr="Image result for location icon"/>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6431775" y="4751316"/>
            <a:ext cx="417613" cy="417613"/>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0" descr="Image result for shield and sword icon transparent background"/>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9746033" y="342659"/>
            <a:ext cx="501471" cy="501471"/>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4" descr="Image result for society icon transparent background"/>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6886398" y="2529783"/>
            <a:ext cx="508083" cy="508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73593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6CE2A7EDF09AA4D8123CD991C4270FB" ma:contentTypeVersion="11" ma:contentTypeDescription="Create a new document." ma:contentTypeScope="" ma:versionID="6ef894ea2f98ceb6c36657d083fdb135">
  <xsd:schema xmlns:xsd="http://www.w3.org/2001/XMLSchema" xmlns:xs="http://www.w3.org/2001/XMLSchema" xmlns:p="http://schemas.microsoft.com/office/2006/metadata/properties" xmlns:ns2="fbfaf87b-7bdd-4c4f-a8f3-ec676afede73" xmlns:ns3="597c8b6c-d28d-4116-9221-2285f0b83890" targetNamespace="http://schemas.microsoft.com/office/2006/metadata/properties" ma:root="true" ma:fieldsID="7ead7337484936f069c14d5e9ac0eaa9" ns2:_="" ns3:_="">
    <xsd:import namespace="fbfaf87b-7bdd-4c4f-a8f3-ec676afede73"/>
    <xsd:import namespace="597c8b6c-d28d-4116-9221-2285f0b83890"/>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faf87b-7bdd-4c4f-a8f3-ec676afede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6ee90a1c-6484-4b97-8607-00254b61cbd0"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97c8b6c-d28d-4116-9221-2285f0b83890"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9d1ace9-3a31-4726-8f57-0b105f78182c}" ma:internalName="TaxCatchAll" ma:showField="CatchAllData" ma:web="597c8b6c-d28d-4116-9221-2285f0b8389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bfaf87b-7bdd-4c4f-a8f3-ec676afede73">
      <Terms xmlns="http://schemas.microsoft.com/office/infopath/2007/PartnerControls"/>
    </lcf76f155ced4ddcb4097134ff3c332f>
    <TaxCatchAll xmlns="597c8b6c-d28d-4116-9221-2285f0b83890" xsi:nil="true"/>
  </documentManagement>
</p:properties>
</file>

<file path=customXml/itemProps1.xml><?xml version="1.0" encoding="utf-8"?>
<ds:datastoreItem xmlns:ds="http://schemas.openxmlformats.org/officeDocument/2006/customXml" ds:itemID="{6647AE23-26B6-4E1E-B5F7-DB0266994B21}"/>
</file>

<file path=customXml/itemProps2.xml><?xml version="1.0" encoding="utf-8"?>
<ds:datastoreItem xmlns:ds="http://schemas.openxmlformats.org/officeDocument/2006/customXml" ds:itemID="{23AA5E4F-CAE7-4D33-9131-4FE212844D2C}"/>
</file>

<file path=customXml/itemProps3.xml><?xml version="1.0" encoding="utf-8"?>
<ds:datastoreItem xmlns:ds="http://schemas.openxmlformats.org/officeDocument/2006/customXml" ds:itemID="{6E864AC0-8428-4F8D-8D82-BB25A96EA474}"/>
</file>

<file path=docProps/app.xml><?xml version="1.0" encoding="utf-8"?>
<Properties xmlns="http://schemas.openxmlformats.org/officeDocument/2006/extended-properties" xmlns:vt="http://schemas.openxmlformats.org/officeDocument/2006/docPropsVTypes">
  <TotalTime>381</TotalTime>
  <Words>380</Words>
  <Application>Microsoft Office PowerPoint</Application>
  <PresentationFormat>Widescreen</PresentationFormat>
  <Paragraphs>68</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Comic Sans MS</vt:lpstr>
      <vt:lpstr>Office Theme</vt:lpstr>
      <vt:lpstr>PowerPoint Presentation</vt:lpstr>
    </vt:vector>
  </TitlesOfParts>
  <Company>OneIT Services and Solutions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Booth, Rachel</dc:creator>
  <cp:lastModifiedBy>Storr, Sue</cp:lastModifiedBy>
  <cp:revision>48</cp:revision>
  <dcterms:created xsi:type="dcterms:W3CDTF">2020-03-31T10:05:01Z</dcterms:created>
  <dcterms:modified xsi:type="dcterms:W3CDTF">2022-09-04T19:03:34Z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0x01010056CE2A7EDF09AA4D8123CD991C4270FB</vt:lpwstr>
  </property>
  <property fmtid="{D5CDD505-2E9C-101B-9397-08002B2CF9AE}" pid="3" name="Order">
    <vt:r8>1120000</vt:r8>
  </property>
</Properties>
</file>