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2" r:id="rId5"/>
  </p:sldIdLst>
  <p:sldSz cx="12192000" cy="6858000"/>
  <p:notesSz cx="6794500" cy="9931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78" autoAdjust="0"/>
    <p:restoredTop sz="94660"/>
  </p:normalViewPr>
  <p:slideViewPr>
    <p:cSldViewPr snapToGrid="0">
      <p:cViewPr>
        <p:scale>
          <a:sx n="281" d="100"/>
          <a:sy n="281" d="100"/>
        </p:scale>
        <p:origin x="-11700" y="2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orr, Sue" userId="bd5278a6-d77f-494a-928b-67f57f2b3fbc" providerId="ADAL" clId="{44EF3BB1-7EB9-4715-95C7-4FDB574E6A58}"/>
    <pc:docChg chg="modSld">
      <pc:chgData name="Storr, Sue" userId="bd5278a6-d77f-494a-928b-67f57f2b3fbc" providerId="ADAL" clId="{44EF3BB1-7EB9-4715-95C7-4FDB574E6A58}" dt="2023-12-15T10:27:56.308" v="46" actId="1076"/>
      <pc:docMkLst>
        <pc:docMk/>
      </pc:docMkLst>
      <pc:sldChg chg="modSp mod">
        <pc:chgData name="Storr, Sue" userId="bd5278a6-d77f-494a-928b-67f57f2b3fbc" providerId="ADAL" clId="{44EF3BB1-7EB9-4715-95C7-4FDB574E6A58}" dt="2023-12-15T10:27:56.308" v="46" actId="1076"/>
        <pc:sldMkLst>
          <pc:docMk/>
          <pc:sldMk cId="1909526112" sldId="262"/>
        </pc:sldMkLst>
        <pc:spChg chg="mod">
          <ac:chgData name="Storr, Sue" userId="bd5278a6-d77f-494a-928b-67f57f2b3fbc" providerId="ADAL" clId="{44EF3BB1-7EB9-4715-95C7-4FDB574E6A58}" dt="2023-12-15T10:25:14.763" v="17" actId="20577"/>
          <ac:spMkLst>
            <pc:docMk/>
            <pc:sldMk cId="1909526112" sldId="262"/>
            <ac:spMk id="4" creationId="{00000000-0000-0000-0000-000000000000}"/>
          </ac:spMkLst>
        </pc:spChg>
        <pc:spChg chg="mod">
          <ac:chgData name="Storr, Sue" userId="bd5278a6-d77f-494a-928b-67f57f2b3fbc" providerId="ADAL" clId="{44EF3BB1-7EB9-4715-95C7-4FDB574E6A58}" dt="2023-12-15T10:27:56.308" v="46" actId="1076"/>
          <ac:spMkLst>
            <pc:docMk/>
            <pc:sldMk cId="1909526112" sldId="262"/>
            <ac:spMk id="5" creationId="{00000000-0000-0000-0000-000000000000}"/>
          </ac:spMkLst>
        </pc:spChg>
        <pc:spChg chg="mod">
          <ac:chgData name="Storr, Sue" userId="bd5278a6-d77f-494a-928b-67f57f2b3fbc" providerId="ADAL" clId="{44EF3BB1-7EB9-4715-95C7-4FDB574E6A58}" dt="2023-12-15T10:26:53.668" v="45" actId="20577"/>
          <ac:spMkLst>
            <pc:docMk/>
            <pc:sldMk cId="1909526112" sldId="262"/>
            <ac:spMk id="15" creationId="{00000000-0000-0000-0000-000000000000}"/>
          </ac:spMkLst>
        </pc:spChg>
      </pc:sldChg>
    </pc:docChg>
  </pc:docChgLst>
  <pc:docChgLst>
    <pc:chgData name="Storr, Sue" userId="bd5278a6-d77f-494a-928b-67f57f2b3fbc" providerId="ADAL" clId="{09E6BE0E-1BCF-491D-87B2-491089BF8D30}"/>
    <pc:docChg chg="custSel modSld">
      <pc:chgData name="Storr, Sue" userId="bd5278a6-d77f-494a-928b-67f57f2b3fbc" providerId="ADAL" clId="{09E6BE0E-1BCF-491D-87B2-491089BF8D30}" dt="2022-12-14T10:08:33.784" v="1376" actId="20577"/>
      <pc:docMkLst>
        <pc:docMk/>
      </pc:docMkLst>
      <pc:sldChg chg="addSp delSp modSp mod">
        <pc:chgData name="Storr, Sue" userId="bd5278a6-d77f-494a-928b-67f57f2b3fbc" providerId="ADAL" clId="{09E6BE0E-1BCF-491D-87B2-491089BF8D30}" dt="2022-12-14T10:08:33.784" v="1376" actId="20577"/>
        <pc:sldMkLst>
          <pc:docMk/>
          <pc:sldMk cId="1909526112" sldId="262"/>
        </pc:sldMkLst>
        <pc:spChg chg="mod">
          <ac:chgData name="Storr, Sue" userId="bd5278a6-d77f-494a-928b-67f57f2b3fbc" providerId="ADAL" clId="{09E6BE0E-1BCF-491D-87B2-491089BF8D30}" dt="2022-12-14T09:59:12.455" v="454" actId="20577"/>
          <ac:spMkLst>
            <pc:docMk/>
            <pc:sldMk cId="1909526112" sldId="262"/>
            <ac:spMk id="4" creationId="{00000000-0000-0000-0000-000000000000}"/>
          </ac:spMkLst>
        </pc:spChg>
        <pc:spChg chg="mod">
          <ac:chgData name="Storr, Sue" userId="bd5278a6-d77f-494a-928b-67f57f2b3fbc" providerId="ADAL" clId="{09E6BE0E-1BCF-491D-87B2-491089BF8D30}" dt="2022-12-14T09:57:51.019" v="377" actId="20577"/>
          <ac:spMkLst>
            <pc:docMk/>
            <pc:sldMk cId="1909526112" sldId="262"/>
            <ac:spMk id="6" creationId="{00000000-0000-0000-0000-000000000000}"/>
          </ac:spMkLst>
        </pc:spChg>
        <pc:spChg chg="mod">
          <ac:chgData name="Storr, Sue" userId="bd5278a6-d77f-494a-928b-67f57f2b3fbc" providerId="ADAL" clId="{09E6BE0E-1BCF-491D-87B2-491089BF8D30}" dt="2022-12-14T10:01:48.556" v="708" actId="20577"/>
          <ac:spMkLst>
            <pc:docMk/>
            <pc:sldMk cId="1909526112" sldId="262"/>
            <ac:spMk id="7" creationId="{00000000-0000-0000-0000-000000000000}"/>
          </ac:spMkLst>
        </pc:spChg>
        <pc:spChg chg="mod">
          <ac:chgData name="Storr, Sue" userId="bd5278a6-d77f-494a-928b-67f57f2b3fbc" providerId="ADAL" clId="{09E6BE0E-1BCF-491D-87B2-491089BF8D30}" dt="2022-12-14T10:08:33.784" v="1376" actId="20577"/>
          <ac:spMkLst>
            <pc:docMk/>
            <pc:sldMk cId="1909526112" sldId="262"/>
            <ac:spMk id="9" creationId="{00000000-0000-0000-0000-000000000000}"/>
          </ac:spMkLst>
        </pc:spChg>
        <pc:spChg chg="mod">
          <ac:chgData name="Storr, Sue" userId="bd5278a6-d77f-494a-928b-67f57f2b3fbc" providerId="ADAL" clId="{09E6BE0E-1BCF-491D-87B2-491089BF8D30}" dt="2022-12-14T10:05:36.451" v="825" actId="20577"/>
          <ac:spMkLst>
            <pc:docMk/>
            <pc:sldMk cId="1909526112" sldId="262"/>
            <ac:spMk id="11" creationId="{00000000-0000-0000-0000-000000000000}"/>
          </ac:spMkLst>
        </pc:spChg>
        <pc:spChg chg="mod">
          <ac:chgData name="Storr, Sue" userId="bd5278a6-d77f-494a-928b-67f57f2b3fbc" providerId="ADAL" clId="{09E6BE0E-1BCF-491D-87B2-491089BF8D30}" dt="2022-12-14T10:02:35.104" v="716" actId="20577"/>
          <ac:spMkLst>
            <pc:docMk/>
            <pc:sldMk cId="1909526112" sldId="262"/>
            <ac:spMk id="15" creationId="{00000000-0000-0000-0000-000000000000}"/>
          </ac:spMkLst>
        </pc:spChg>
        <pc:spChg chg="mod">
          <ac:chgData name="Storr, Sue" userId="bd5278a6-d77f-494a-928b-67f57f2b3fbc" providerId="ADAL" clId="{09E6BE0E-1BCF-491D-87B2-491089BF8D30}" dt="2022-12-14T10:04:40.522" v="777" actId="20577"/>
          <ac:spMkLst>
            <pc:docMk/>
            <pc:sldMk cId="1909526112" sldId="262"/>
            <ac:spMk id="17" creationId="{00000000-0000-0000-0000-000000000000}"/>
          </ac:spMkLst>
        </pc:spChg>
        <pc:spChg chg="mod">
          <ac:chgData name="Storr, Sue" userId="bd5278a6-d77f-494a-928b-67f57f2b3fbc" providerId="ADAL" clId="{09E6BE0E-1BCF-491D-87B2-491089BF8D30}" dt="2022-12-14T10:08:00.349" v="1362" actId="20577"/>
          <ac:spMkLst>
            <pc:docMk/>
            <pc:sldMk cId="1909526112" sldId="262"/>
            <ac:spMk id="19" creationId="{00000000-0000-0000-0000-000000000000}"/>
          </ac:spMkLst>
        </pc:spChg>
        <pc:picChg chg="add mod">
          <ac:chgData name="Storr, Sue" userId="bd5278a6-d77f-494a-928b-67f57f2b3fbc" providerId="ADAL" clId="{09E6BE0E-1BCF-491D-87B2-491089BF8D30}" dt="2022-12-14T09:53:53.235" v="1"/>
          <ac:picMkLst>
            <pc:docMk/>
            <pc:sldMk cId="1909526112" sldId="262"/>
            <ac:picMk id="3" creationId="{F37EF8B8-271E-A5F7-4F81-F3A7904C8506}"/>
          </ac:picMkLst>
        </pc:picChg>
        <pc:picChg chg="add mod">
          <ac:chgData name="Storr, Sue" userId="bd5278a6-d77f-494a-928b-67f57f2b3fbc" providerId="ADAL" clId="{09E6BE0E-1BCF-491D-87B2-491089BF8D30}" dt="2022-12-14T09:54:10.790" v="6" actId="1076"/>
          <ac:picMkLst>
            <pc:docMk/>
            <pc:sldMk cId="1909526112" sldId="262"/>
            <ac:picMk id="20" creationId="{36869782-0D20-A72B-5952-8AFD1E2A796F}"/>
          </ac:picMkLst>
        </pc:picChg>
        <pc:picChg chg="del">
          <ac:chgData name="Storr, Sue" userId="bd5278a6-d77f-494a-928b-67f57f2b3fbc" providerId="ADAL" clId="{09E6BE0E-1BCF-491D-87B2-491089BF8D30}" dt="2022-12-14T09:53:57.098" v="2" actId="478"/>
          <ac:picMkLst>
            <pc:docMk/>
            <pc:sldMk cId="1909526112" sldId="262"/>
            <ac:picMk id="24" creationId="{00000000-0000-0000-0000-000000000000}"/>
          </ac:picMkLst>
        </pc:picChg>
        <pc:picChg chg="del">
          <ac:chgData name="Storr, Sue" userId="bd5278a6-d77f-494a-928b-67f57f2b3fbc" providerId="ADAL" clId="{09E6BE0E-1BCF-491D-87B2-491089BF8D30}" dt="2022-12-14T09:53:50.068" v="0" actId="478"/>
          <ac:picMkLst>
            <pc:docMk/>
            <pc:sldMk cId="1909526112" sldId="262"/>
            <ac:picMk id="25" creationId="{00000000-0000-0000-0000-000000000000}"/>
          </ac:picMkLst>
        </pc:picChg>
      </pc:sldChg>
    </pc:docChg>
  </pc:docChgLst>
  <pc:docChgLst>
    <pc:chgData name="Storr, Sue" userId="bd5278a6-d77f-494a-928b-67f57f2b3fbc" providerId="ADAL" clId="{AC231EAE-9EBD-419D-A5D9-AE8E0B7EC1FE}"/>
    <pc:docChg chg="delSld modSld">
      <pc:chgData name="Storr, Sue" userId="bd5278a6-d77f-494a-928b-67f57f2b3fbc" providerId="ADAL" clId="{AC231EAE-9EBD-419D-A5D9-AE8E0B7EC1FE}" dt="2023-01-08T11:55:12.398" v="116" actId="20577"/>
      <pc:docMkLst>
        <pc:docMk/>
      </pc:docMkLst>
      <pc:sldChg chg="modSp mod">
        <pc:chgData name="Storr, Sue" userId="bd5278a6-d77f-494a-928b-67f57f2b3fbc" providerId="ADAL" clId="{AC231EAE-9EBD-419D-A5D9-AE8E0B7EC1FE}" dt="2023-01-08T11:55:12.398" v="116" actId="20577"/>
        <pc:sldMkLst>
          <pc:docMk/>
          <pc:sldMk cId="1909526112" sldId="262"/>
        </pc:sldMkLst>
        <pc:spChg chg="mod">
          <ac:chgData name="Storr, Sue" userId="bd5278a6-d77f-494a-928b-67f57f2b3fbc" providerId="ADAL" clId="{AC231EAE-9EBD-419D-A5D9-AE8E0B7EC1FE}" dt="2023-01-08T11:55:12.398" v="116" actId="20577"/>
          <ac:spMkLst>
            <pc:docMk/>
            <pc:sldMk cId="1909526112" sldId="262"/>
            <ac:spMk id="6" creationId="{00000000-0000-0000-0000-000000000000}"/>
          </ac:spMkLst>
        </pc:spChg>
      </pc:sldChg>
      <pc:sldChg chg="del">
        <pc:chgData name="Storr, Sue" userId="bd5278a6-d77f-494a-928b-67f57f2b3fbc" providerId="ADAL" clId="{AC231EAE-9EBD-419D-A5D9-AE8E0B7EC1FE}" dt="2022-12-29T12:29:22.940" v="0" actId="47"/>
        <pc:sldMkLst>
          <pc:docMk/>
          <pc:sldMk cId="1541958875" sldId="26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8DF7DDC-4FB9-4222-B9E7-1375277AE8E1}" type="datetimeFigureOut">
              <a:rPr lang="en-GB" smtClean="0"/>
              <a:t>15/12/2023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FA2595-92C7-4878-8B66-DB48562B7B90}" type="slidenum">
              <a:rPr lang="en-GB" smtClean="0"/>
              <a:t>‹#›</a:t>
            </a:fld>
            <a:endParaRPr lang="en-GB"/>
          </a:p>
        </p:txBody>
      </p:sp>
    </p:spTree>
    <p:extLst>
      <p:ext uri="{BB962C8B-B14F-4D97-AF65-F5344CB8AC3E}">
        <p14:creationId xmlns:p14="http://schemas.microsoft.com/office/powerpoint/2010/main" val="377267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DF7DDC-4FB9-4222-B9E7-1375277AE8E1}" type="datetimeFigureOut">
              <a:rPr lang="en-GB" smtClean="0"/>
              <a:t>15/12/2023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FA2595-92C7-4878-8B66-DB48562B7B90}" type="slidenum">
              <a:rPr lang="en-GB" smtClean="0"/>
              <a:t>‹#›</a:t>
            </a:fld>
            <a:endParaRPr lang="en-GB"/>
          </a:p>
        </p:txBody>
      </p:sp>
    </p:spTree>
    <p:extLst>
      <p:ext uri="{BB962C8B-B14F-4D97-AF65-F5344CB8AC3E}">
        <p14:creationId xmlns:p14="http://schemas.microsoft.com/office/powerpoint/2010/main" val="4197618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DF7DDC-4FB9-4222-B9E7-1375277AE8E1}" type="datetimeFigureOut">
              <a:rPr lang="en-GB" smtClean="0"/>
              <a:t>15/12/2023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FA2595-92C7-4878-8B66-DB48562B7B90}" type="slidenum">
              <a:rPr lang="en-GB" smtClean="0"/>
              <a:t>‹#›</a:t>
            </a:fld>
            <a:endParaRPr lang="en-GB"/>
          </a:p>
        </p:txBody>
      </p:sp>
    </p:spTree>
    <p:extLst>
      <p:ext uri="{BB962C8B-B14F-4D97-AF65-F5344CB8AC3E}">
        <p14:creationId xmlns:p14="http://schemas.microsoft.com/office/powerpoint/2010/main" val="3733994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8DF7DDC-4FB9-4222-B9E7-1375277AE8E1}" type="datetimeFigureOut">
              <a:rPr lang="en-GB" smtClean="0"/>
              <a:t>15/12/2023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FA2595-92C7-4878-8B66-DB48562B7B90}" type="slidenum">
              <a:rPr lang="en-GB" smtClean="0"/>
              <a:t>‹#›</a:t>
            </a:fld>
            <a:endParaRPr lang="en-GB"/>
          </a:p>
        </p:txBody>
      </p:sp>
    </p:spTree>
    <p:extLst>
      <p:ext uri="{BB962C8B-B14F-4D97-AF65-F5344CB8AC3E}">
        <p14:creationId xmlns:p14="http://schemas.microsoft.com/office/powerpoint/2010/main" val="2645094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8DF7DDC-4FB9-4222-B9E7-1375277AE8E1}" type="datetimeFigureOut">
              <a:rPr lang="en-GB" smtClean="0"/>
              <a:t>15/12/2023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FA2595-92C7-4878-8B66-DB48562B7B90}" type="slidenum">
              <a:rPr lang="en-GB" smtClean="0"/>
              <a:t>‹#›</a:t>
            </a:fld>
            <a:endParaRPr lang="en-GB"/>
          </a:p>
        </p:txBody>
      </p:sp>
    </p:spTree>
    <p:extLst>
      <p:ext uri="{BB962C8B-B14F-4D97-AF65-F5344CB8AC3E}">
        <p14:creationId xmlns:p14="http://schemas.microsoft.com/office/powerpoint/2010/main" val="3791782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8DF7DDC-4FB9-4222-B9E7-1375277AE8E1}" type="datetimeFigureOut">
              <a:rPr lang="en-GB" smtClean="0"/>
              <a:t>15/12/2023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FA2595-92C7-4878-8B66-DB48562B7B90}" type="slidenum">
              <a:rPr lang="en-GB" smtClean="0"/>
              <a:t>‹#›</a:t>
            </a:fld>
            <a:endParaRPr lang="en-GB"/>
          </a:p>
        </p:txBody>
      </p:sp>
    </p:spTree>
    <p:extLst>
      <p:ext uri="{BB962C8B-B14F-4D97-AF65-F5344CB8AC3E}">
        <p14:creationId xmlns:p14="http://schemas.microsoft.com/office/powerpoint/2010/main" val="1030160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8DF7DDC-4FB9-4222-B9E7-1375277AE8E1}" type="datetimeFigureOut">
              <a:rPr lang="en-GB" smtClean="0"/>
              <a:t>15/12/2023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FA2595-92C7-4878-8B66-DB48562B7B90}" type="slidenum">
              <a:rPr lang="en-GB" smtClean="0"/>
              <a:t>‹#›</a:t>
            </a:fld>
            <a:endParaRPr lang="en-GB"/>
          </a:p>
        </p:txBody>
      </p:sp>
    </p:spTree>
    <p:extLst>
      <p:ext uri="{BB962C8B-B14F-4D97-AF65-F5344CB8AC3E}">
        <p14:creationId xmlns:p14="http://schemas.microsoft.com/office/powerpoint/2010/main" val="4280750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8DF7DDC-4FB9-4222-B9E7-1375277AE8E1}" type="datetimeFigureOut">
              <a:rPr lang="en-GB" smtClean="0"/>
              <a:t>15/12/2023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FA2595-92C7-4878-8B66-DB48562B7B90}" type="slidenum">
              <a:rPr lang="en-GB" smtClean="0"/>
              <a:t>‹#›</a:t>
            </a:fld>
            <a:endParaRPr lang="en-GB"/>
          </a:p>
        </p:txBody>
      </p:sp>
    </p:spTree>
    <p:extLst>
      <p:ext uri="{BB962C8B-B14F-4D97-AF65-F5344CB8AC3E}">
        <p14:creationId xmlns:p14="http://schemas.microsoft.com/office/powerpoint/2010/main" val="3747722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DF7DDC-4FB9-4222-B9E7-1375277AE8E1}" type="datetimeFigureOut">
              <a:rPr lang="en-GB" smtClean="0"/>
              <a:t>15/12/2023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FA2595-92C7-4878-8B66-DB48562B7B90}" type="slidenum">
              <a:rPr lang="en-GB" smtClean="0"/>
              <a:t>‹#›</a:t>
            </a:fld>
            <a:endParaRPr lang="en-GB"/>
          </a:p>
        </p:txBody>
      </p:sp>
    </p:spTree>
    <p:extLst>
      <p:ext uri="{BB962C8B-B14F-4D97-AF65-F5344CB8AC3E}">
        <p14:creationId xmlns:p14="http://schemas.microsoft.com/office/powerpoint/2010/main" val="2827120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8DF7DDC-4FB9-4222-B9E7-1375277AE8E1}" type="datetimeFigureOut">
              <a:rPr lang="en-GB" smtClean="0"/>
              <a:t>15/12/2023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FA2595-92C7-4878-8B66-DB48562B7B90}" type="slidenum">
              <a:rPr lang="en-GB" smtClean="0"/>
              <a:t>‹#›</a:t>
            </a:fld>
            <a:endParaRPr lang="en-GB"/>
          </a:p>
        </p:txBody>
      </p:sp>
    </p:spTree>
    <p:extLst>
      <p:ext uri="{BB962C8B-B14F-4D97-AF65-F5344CB8AC3E}">
        <p14:creationId xmlns:p14="http://schemas.microsoft.com/office/powerpoint/2010/main" val="2227409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8DF7DDC-4FB9-4222-B9E7-1375277AE8E1}" type="datetimeFigureOut">
              <a:rPr lang="en-GB" smtClean="0"/>
              <a:t>15/12/2023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FA2595-92C7-4878-8B66-DB48562B7B90}" type="slidenum">
              <a:rPr lang="en-GB" smtClean="0"/>
              <a:t>‹#›</a:t>
            </a:fld>
            <a:endParaRPr lang="en-GB"/>
          </a:p>
        </p:txBody>
      </p:sp>
    </p:spTree>
    <p:extLst>
      <p:ext uri="{BB962C8B-B14F-4D97-AF65-F5344CB8AC3E}">
        <p14:creationId xmlns:p14="http://schemas.microsoft.com/office/powerpoint/2010/main" val="1897304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F7DDC-4FB9-4222-B9E7-1375277AE8E1}" type="datetimeFigureOut">
              <a:rPr lang="en-GB" smtClean="0"/>
              <a:t>15/12/2023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FA2595-92C7-4878-8B66-DB48562B7B90}" type="slidenum">
              <a:rPr lang="en-GB" smtClean="0"/>
              <a:t>‹#›</a:t>
            </a:fld>
            <a:endParaRPr lang="en-GB"/>
          </a:p>
        </p:txBody>
      </p:sp>
    </p:spTree>
    <p:extLst>
      <p:ext uri="{BB962C8B-B14F-4D97-AF65-F5344CB8AC3E}">
        <p14:creationId xmlns:p14="http://schemas.microsoft.com/office/powerpoint/2010/main" val="3190455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ravelfeeder.com/travel_guides/top-10-russian-places-to-visit-in-summer"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3000"/>
            <a:lum/>
            <a:extLst>
              <a:ext uri="{837473B0-CC2E-450A-ABE3-18F120FF3D39}">
                <a1611:picAttrSrcUrl xmlns:a1611="http://schemas.microsoft.com/office/drawing/2016/11/main" r:id="rId3"/>
              </a:ext>
            </a:extLst>
          </a:blip>
          <a:srcRect/>
          <a:stretch>
            <a:fillRect t="-6000" b="-6000"/>
          </a:stretch>
        </a:blipFill>
        <a:effectLst/>
      </p:bgPr>
    </p:bg>
    <p:spTree>
      <p:nvGrpSpPr>
        <p:cNvPr id="1" name=""/>
        <p:cNvGrpSpPr/>
        <p:nvPr/>
      </p:nvGrpSpPr>
      <p:grpSpPr>
        <a:xfrm>
          <a:off x="0" y="0"/>
          <a:ext cx="0" cy="0"/>
          <a:chOff x="0" y="0"/>
          <a:chExt cx="0" cy="0"/>
        </a:xfrm>
      </p:grpSpPr>
      <p:sp>
        <p:nvSpPr>
          <p:cNvPr id="8" name="TextBox 7"/>
          <p:cNvSpPr txBox="1"/>
          <p:nvPr/>
        </p:nvSpPr>
        <p:spPr>
          <a:xfrm>
            <a:off x="4139100" y="99440"/>
            <a:ext cx="4159802" cy="2339102"/>
          </a:xfrm>
          <a:prstGeom prst="rect">
            <a:avLst/>
          </a:prstGeom>
          <a:noFill/>
        </p:spPr>
        <p:txBody>
          <a:bodyPr wrap="square" rtlCol="0">
            <a:spAutoFit/>
          </a:bodyPr>
          <a:lstStyle/>
          <a:p>
            <a:pPr algn="ctr"/>
            <a:r>
              <a:rPr lang="en-GB" sz="1600" u="sng" dirty="0">
                <a:latin typeface="Comic Sans MS" panose="030F0702030302020204" pitchFamily="66" charset="0"/>
              </a:rPr>
              <a:t>Curriculum – Geography</a:t>
            </a:r>
          </a:p>
          <a:p>
            <a:pPr algn="ctr"/>
            <a:r>
              <a:rPr lang="en-GB" sz="1300" dirty="0">
                <a:latin typeface="Comic Sans MS" panose="030F0702030302020204" pitchFamily="66" charset="0"/>
              </a:rPr>
              <a:t>This half term in Year 4, our Geography enquiry question will be</a:t>
            </a:r>
            <a:r>
              <a:rPr lang="en-GB" sz="1300" b="1" dirty="0">
                <a:latin typeface="Comic Sans MS" panose="030F0702030302020204" pitchFamily="66" charset="0"/>
              </a:rPr>
              <a:t>: “What makes mountains magnificent?” </a:t>
            </a:r>
            <a:r>
              <a:rPr lang="en-GB" sz="1300" dirty="0">
                <a:latin typeface="Comic Sans MS" panose="030F0702030302020204" pitchFamily="66" charset="0"/>
              </a:rPr>
              <a:t>Our learning will involve describing and understanding key aspects of physical geography, including mountains. We will be exploring what mountains actually are as well as the different types of mountain. We will also learn how the mountain ranges of the world were formed and begin to understand the composition of the earth: crust, mantle and core. </a:t>
            </a:r>
          </a:p>
        </p:txBody>
      </p:sp>
      <p:sp>
        <p:nvSpPr>
          <p:cNvPr id="12" name="Rounded Rectangle 11"/>
          <p:cNvSpPr/>
          <p:nvPr/>
        </p:nvSpPr>
        <p:spPr>
          <a:xfrm>
            <a:off x="4455925" y="2590488"/>
            <a:ext cx="3457138" cy="1015208"/>
          </a:xfrm>
          <a:prstGeom prst="roundRect">
            <a:avLst/>
          </a:prstGeom>
          <a:solidFill>
            <a:srgbClr val="00B0F0"/>
          </a:solidFill>
          <a:ln w="762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5648491" y="2880362"/>
            <a:ext cx="3115895" cy="646331"/>
          </a:xfrm>
          <a:prstGeom prst="rect">
            <a:avLst/>
          </a:prstGeom>
          <a:noFill/>
        </p:spPr>
        <p:txBody>
          <a:bodyPr wrap="square" rtlCol="0">
            <a:spAutoFit/>
          </a:bodyPr>
          <a:lstStyle/>
          <a:p>
            <a:pPr algn="ctr"/>
            <a:r>
              <a:rPr lang="en-GB" b="1" dirty="0">
                <a:latin typeface="CCW Cursive Writing 6" panose="03050602040000000000" pitchFamily="66" charset="0"/>
              </a:rPr>
              <a:t>Year 4 Newsletter </a:t>
            </a:r>
          </a:p>
          <a:p>
            <a:pPr algn="ctr"/>
            <a:r>
              <a:rPr lang="en-GB" b="1" dirty="0">
                <a:latin typeface="CCW Cursive Writing 6" panose="03050602040000000000" pitchFamily="66" charset="0"/>
              </a:rPr>
              <a:t>Spring 1 2024</a:t>
            </a:r>
          </a:p>
        </p:txBody>
      </p:sp>
      <p:sp>
        <p:nvSpPr>
          <p:cNvPr id="6" name="TextBox 5"/>
          <p:cNvSpPr txBox="1"/>
          <p:nvPr/>
        </p:nvSpPr>
        <p:spPr>
          <a:xfrm>
            <a:off x="131746" y="102006"/>
            <a:ext cx="3947337" cy="2508379"/>
          </a:xfrm>
          <a:prstGeom prst="rect">
            <a:avLst/>
          </a:prstGeom>
          <a:noFill/>
          <a:ln>
            <a:noFill/>
          </a:ln>
        </p:spPr>
        <p:txBody>
          <a:bodyPr wrap="square" rtlCol="0">
            <a:spAutoFit/>
          </a:bodyPr>
          <a:lstStyle/>
          <a:p>
            <a:pPr algn="ctr"/>
            <a:r>
              <a:rPr lang="en-GB" sz="1400" u="sng" dirty="0">
                <a:latin typeface="Comic Sans MS" panose="030F0702030302020204" pitchFamily="66" charset="0"/>
              </a:rPr>
              <a:t>English</a:t>
            </a:r>
            <a:endParaRPr lang="en-GB" sz="1300" u="sng" dirty="0">
              <a:latin typeface="Comic Sans MS" panose="030F0702030302020204" pitchFamily="66" charset="0"/>
            </a:endParaRPr>
          </a:p>
          <a:p>
            <a:r>
              <a:rPr lang="en-GB" sz="1100" dirty="0">
                <a:latin typeface="Comic Sans MS" panose="030F0702030302020204" pitchFamily="66" charset="0"/>
              </a:rPr>
              <a:t>In English we will  focus on ‘The Iron Man’ by Ted Hughes. </a:t>
            </a:r>
          </a:p>
          <a:p>
            <a:r>
              <a:rPr lang="en-GB" sz="1100" dirty="0">
                <a:latin typeface="Comic Sans MS" panose="030F0702030302020204" pitchFamily="66" charset="0"/>
              </a:rPr>
              <a:t>We will explore fiction writing, including a recount of the story.  </a:t>
            </a:r>
          </a:p>
          <a:p>
            <a:r>
              <a:rPr lang="en-GB" sz="1100" dirty="0">
                <a:latin typeface="Comic Sans MS" panose="030F0702030302020204" pitchFamily="66" charset="0"/>
              </a:rPr>
              <a:t>We will continue to develop our sentence skills of using compound and complex sentences. </a:t>
            </a:r>
          </a:p>
          <a:p>
            <a:r>
              <a:rPr lang="en-GB" sz="1100" dirty="0">
                <a:latin typeface="Comic Sans MS" panose="030F0702030302020204" pitchFamily="66" charset="0"/>
              </a:rPr>
              <a:t>We will also look at the features of newspaper reports before writing our own linked to The Iron Man.</a:t>
            </a:r>
          </a:p>
          <a:p>
            <a:r>
              <a:rPr lang="en-GB" sz="1100" dirty="0">
                <a:latin typeface="Comic Sans MS" panose="030F0702030302020204" pitchFamily="66" charset="0"/>
              </a:rPr>
              <a:t>We will also include our knowledge of Year 4 spelling, grammar and punctuation. We will continue to use Year 3/4 words in all of our writing.</a:t>
            </a:r>
          </a:p>
          <a:p>
            <a:r>
              <a:rPr lang="en-GB" sz="1100" dirty="0">
                <a:latin typeface="Comic Sans MS" panose="030F0702030302020204" pitchFamily="66" charset="0"/>
              </a:rPr>
              <a:t> During all lessons, we will continue to focus on a high standard of presentation, including joined handwriting. </a:t>
            </a:r>
            <a:endParaRPr lang="en-GB" sz="1100" dirty="0">
              <a:solidFill>
                <a:schemeClr val="bg1"/>
              </a:solidFill>
              <a:latin typeface="Comic Sans MS" panose="030F0702030302020204" pitchFamily="66" charset="0"/>
            </a:endParaRPr>
          </a:p>
        </p:txBody>
      </p:sp>
      <p:sp>
        <p:nvSpPr>
          <p:cNvPr id="7" name="TextBox 6"/>
          <p:cNvSpPr txBox="1"/>
          <p:nvPr/>
        </p:nvSpPr>
        <p:spPr>
          <a:xfrm>
            <a:off x="4161886" y="3552597"/>
            <a:ext cx="4039088" cy="1246495"/>
          </a:xfrm>
          <a:prstGeom prst="rect">
            <a:avLst/>
          </a:prstGeom>
          <a:noFill/>
        </p:spPr>
        <p:txBody>
          <a:bodyPr wrap="square" rtlCol="0">
            <a:spAutoFit/>
          </a:bodyPr>
          <a:lstStyle/>
          <a:p>
            <a:pPr algn="ctr"/>
            <a:r>
              <a:rPr lang="en-GB" sz="1300" dirty="0">
                <a:solidFill>
                  <a:srgbClr val="6C320A"/>
                </a:solidFill>
                <a:latin typeface="Comic Sans MS" panose="030F0702030302020204" pitchFamily="66" charset="0"/>
              </a:rPr>
              <a:t>      </a:t>
            </a:r>
          </a:p>
          <a:p>
            <a:pPr algn="ctr"/>
            <a:r>
              <a:rPr lang="en-GB" sz="1400" u="sng" dirty="0">
                <a:latin typeface="Comic Sans MS" panose="030F0702030302020204" pitchFamily="66" charset="0"/>
              </a:rPr>
              <a:t>Learning Outcome</a:t>
            </a:r>
          </a:p>
          <a:p>
            <a:pPr algn="ctr"/>
            <a:r>
              <a:rPr lang="en-GB" sz="1200" dirty="0">
                <a:latin typeface="Comic Sans MS" panose="030F0702030302020204" pitchFamily="66" charset="0"/>
              </a:rPr>
              <a:t>After this unit of Geography learning, children will produce a fact sheet all about Mount Everest. The children will choose how to present their work either using a computer / </a:t>
            </a:r>
            <a:r>
              <a:rPr lang="en-GB" sz="1200" dirty="0" err="1">
                <a:latin typeface="Comic Sans MS" panose="030F0702030302020204" pitchFamily="66" charset="0"/>
              </a:rPr>
              <a:t>Ipad</a:t>
            </a:r>
            <a:r>
              <a:rPr lang="en-GB" sz="1200" dirty="0">
                <a:latin typeface="Comic Sans MS" panose="030F0702030302020204" pitchFamily="66" charset="0"/>
              </a:rPr>
              <a:t> or writing it.</a:t>
            </a:r>
          </a:p>
        </p:txBody>
      </p:sp>
      <p:sp>
        <p:nvSpPr>
          <p:cNvPr id="9" name="TextBox 8"/>
          <p:cNvSpPr txBox="1"/>
          <p:nvPr/>
        </p:nvSpPr>
        <p:spPr>
          <a:xfrm>
            <a:off x="8452158" y="95440"/>
            <a:ext cx="3571487" cy="2608406"/>
          </a:xfrm>
          <a:prstGeom prst="rect">
            <a:avLst/>
          </a:prstGeom>
          <a:noFill/>
          <a:ln w="57150">
            <a:noFill/>
          </a:ln>
        </p:spPr>
        <p:txBody>
          <a:bodyPr wrap="square" rtlCol="0">
            <a:spAutoFit/>
          </a:bodyPr>
          <a:lstStyle/>
          <a:p>
            <a:pPr algn="ctr"/>
            <a:r>
              <a:rPr lang="en-GB" sz="1400" u="sng" dirty="0">
                <a:latin typeface="Comic Sans MS" panose="030F0702030302020204" pitchFamily="66" charset="0"/>
              </a:rPr>
              <a:t>Maths</a:t>
            </a:r>
            <a:endParaRPr lang="en-GB" sz="1400" dirty="0"/>
          </a:p>
          <a:p>
            <a:r>
              <a:rPr lang="en-GB" sz="1150" dirty="0">
                <a:latin typeface="Comic Sans MS" panose="030F0702030302020204" pitchFamily="66" charset="0"/>
              </a:rPr>
              <a:t>In </a:t>
            </a:r>
            <a:r>
              <a:rPr lang="en-GB" sz="1150" b="1" dirty="0">
                <a:latin typeface="Comic Sans MS" panose="030F0702030302020204" pitchFamily="66" charset="0"/>
              </a:rPr>
              <a:t>Year 4 </a:t>
            </a:r>
            <a:r>
              <a:rPr lang="en-GB" sz="1150" dirty="0">
                <a:latin typeface="Comic Sans MS" panose="030F0702030302020204" pitchFamily="66" charset="0"/>
              </a:rPr>
              <a:t>this term we will continue to  consolidate our previous maths learning every week using our Do Now Activities. We will continue our learning of multiplication and division, as well as length and perimeter. Timed, weekly arithmetic tests will also be set. Please continue to support your child to practise their recall of all times tables up to 12 x 12. We will be using TT </a:t>
            </a:r>
            <a:r>
              <a:rPr lang="en-GB" sz="1150">
                <a:latin typeface="Comic Sans MS" panose="030F0702030302020204" pitchFamily="66" charset="0"/>
              </a:rPr>
              <a:t>Rockstars  </a:t>
            </a:r>
            <a:r>
              <a:rPr lang="en-GB" sz="1150" dirty="0">
                <a:latin typeface="Comic Sans MS" panose="030F0702030302020204" pitchFamily="66" charset="0"/>
              </a:rPr>
              <a:t>to aid this. Your child will be working through a personal plan of times tables which they need to learn. The ability to recall these facts more confidently would be hugely beneficial for your child in their Maths lessons. </a:t>
            </a:r>
            <a:endParaRPr lang="en-GB" sz="1150" dirty="0">
              <a:solidFill>
                <a:schemeClr val="accent6">
                  <a:lumMod val="75000"/>
                </a:schemeClr>
              </a:solidFill>
              <a:latin typeface="Comic Sans MS" panose="030F0702030302020204" pitchFamily="66" charset="0"/>
            </a:endParaRPr>
          </a:p>
        </p:txBody>
      </p:sp>
      <p:sp>
        <p:nvSpPr>
          <p:cNvPr id="2" name="Rectangle 1"/>
          <p:cNvSpPr/>
          <p:nvPr/>
        </p:nvSpPr>
        <p:spPr>
          <a:xfrm>
            <a:off x="112739" y="51006"/>
            <a:ext cx="3944536" cy="3229921"/>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8423684" y="69668"/>
            <a:ext cx="3631902" cy="273420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p:nvSpPr>
        <p:spPr>
          <a:xfrm>
            <a:off x="112739" y="3376592"/>
            <a:ext cx="3955547" cy="128609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215596" y="5083488"/>
            <a:ext cx="4026926" cy="1711810"/>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112739" y="4784480"/>
            <a:ext cx="3909102" cy="2323713"/>
          </a:xfrm>
          <a:prstGeom prst="rect">
            <a:avLst/>
          </a:prstGeom>
          <a:noFill/>
          <a:ln>
            <a:noFill/>
          </a:ln>
        </p:spPr>
        <p:txBody>
          <a:bodyPr wrap="square" rtlCol="0">
            <a:spAutoFit/>
          </a:bodyPr>
          <a:lstStyle/>
          <a:p>
            <a:pPr algn="ctr"/>
            <a:r>
              <a:rPr lang="en-GB" sz="1200" dirty="0">
                <a:latin typeface="Comic Sans MS" panose="030F0702030302020204" pitchFamily="66" charset="0"/>
              </a:rPr>
              <a:t>      </a:t>
            </a:r>
            <a:r>
              <a:rPr lang="en-GB" sz="1400" u="sng" dirty="0">
                <a:latin typeface="Comic Sans MS" panose="030F0702030302020204" pitchFamily="66" charset="0"/>
              </a:rPr>
              <a:t>Wider Curriculum</a:t>
            </a:r>
          </a:p>
          <a:p>
            <a:pPr algn="ctr"/>
            <a:endParaRPr lang="en-GB" sz="1400" u="sng" dirty="0">
              <a:latin typeface="Comic Sans MS" panose="030F0702030302020204" pitchFamily="66" charset="0"/>
            </a:endParaRPr>
          </a:p>
          <a:p>
            <a:pPr>
              <a:spcAft>
                <a:spcPts val="800"/>
              </a:spcAft>
            </a:pPr>
            <a:r>
              <a:rPr lang="en-GB" sz="1100" dirty="0">
                <a:latin typeface="Comic Sans MS" panose="030F0702030302020204" pitchFamily="66" charset="0"/>
              </a:rPr>
              <a:t>ICT – Digital Literacy</a:t>
            </a:r>
          </a:p>
          <a:p>
            <a:pPr>
              <a:spcAft>
                <a:spcPts val="800"/>
              </a:spcAft>
            </a:pPr>
            <a:r>
              <a:rPr lang="en-GB" sz="1100" dirty="0">
                <a:latin typeface="Comic Sans MS" panose="030F0702030302020204" pitchFamily="66" charset="0"/>
              </a:rPr>
              <a:t>PSHE – Dreams and Goals</a:t>
            </a:r>
          </a:p>
          <a:p>
            <a:pPr>
              <a:spcAft>
                <a:spcPts val="800"/>
              </a:spcAft>
            </a:pPr>
            <a:r>
              <a:rPr lang="en-GB" sz="1100" dirty="0">
                <a:latin typeface="Comic Sans MS" panose="030F0702030302020204" pitchFamily="66" charset="0"/>
              </a:rPr>
              <a:t>Music – Stop! – composing songs with meaning</a:t>
            </a:r>
          </a:p>
          <a:p>
            <a:pPr>
              <a:spcAft>
                <a:spcPts val="800"/>
              </a:spcAft>
            </a:pPr>
            <a:r>
              <a:rPr lang="en-GB" sz="1100" dirty="0">
                <a:latin typeface="Comic Sans MS" panose="030F0702030302020204" pitchFamily="66" charset="0"/>
              </a:rPr>
              <a:t>PE – Swimming</a:t>
            </a:r>
          </a:p>
          <a:p>
            <a:pPr>
              <a:spcAft>
                <a:spcPts val="800"/>
              </a:spcAft>
            </a:pPr>
            <a:r>
              <a:rPr lang="en-GB" sz="1100" dirty="0">
                <a:latin typeface="Comic Sans MS" panose="030F0702030302020204" pitchFamily="66" charset="0"/>
              </a:rPr>
              <a:t>Spanish – Fruit</a:t>
            </a:r>
          </a:p>
          <a:p>
            <a:pPr>
              <a:spcAft>
                <a:spcPts val="800"/>
              </a:spcAft>
            </a:pPr>
            <a:r>
              <a:rPr lang="en-GB" sz="1100" dirty="0">
                <a:latin typeface="Comic Sans MS" panose="030F0702030302020204" pitchFamily="66" charset="0"/>
              </a:rPr>
              <a:t> </a:t>
            </a:r>
          </a:p>
          <a:p>
            <a:pPr>
              <a:spcAft>
                <a:spcPts val="800"/>
              </a:spcAft>
            </a:pPr>
            <a:endParaRPr lang="en-GB" sz="1100" dirty="0">
              <a:latin typeface="Comic Sans MS" panose="030F0702030302020204" pitchFamily="66" charset="0"/>
            </a:endParaRPr>
          </a:p>
        </p:txBody>
      </p:sp>
      <p:sp>
        <p:nvSpPr>
          <p:cNvPr id="16" name="Rectangle 15"/>
          <p:cNvSpPr/>
          <p:nvPr/>
        </p:nvSpPr>
        <p:spPr>
          <a:xfrm>
            <a:off x="113021" y="4758353"/>
            <a:ext cx="3947268" cy="2038027"/>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31746" y="3370026"/>
            <a:ext cx="3954003" cy="1123384"/>
          </a:xfrm>
          <a:prstGeom prst="rect">
            <a:avLst/>
          </a:prstGeom>
          <a:ln>
            <a:noFill/>
          </a:ln>
        </p:spPr>
        <p:txBody>
          <a:bodyPr wrap="square">
            <a:spAutoFit/>
          </a:bodyPr>
          <a:lstStyle/>
          <a:p>
            <a:pPr algn="ctr"/>
            <a:r>
              <a:rPr lang="en-GB" sz="1200" u="sng" dirty="0">
                <a:latin typeface="Comic Sans MS" panose="030F0702030302020204" pitchFamily="66" charset="0"/>
              </a:rPr>
              <a:t>Our PE Days</a:t>
            </a:r>
            <a:endParaRPr lang="en-GB" sz="1200" dirty="0"/>
          </a:p>
          <a:p>
            <a:r>
              <a:rPr lang="en-GB" sz="1100" dirty="0">
                <a:latin typeface="Comic Sans MS" panose="030F0702030302020204" pitchFamily="66" charset="0"/>
              </a:rPr>
              <a:t>Our PE morning is every Friday. Please ensure that children have correct indoor PE kit as well as their swimming kit in school. Long hair should be tied back and </a:t>
            </a:r>
            <a:r>
              <a:rPr lang="en-GB" sz="1100" b="1" dirty="0">
                <a:latin typeface="Comic Sans MS" panose="030F0702030302020204" pitchFamily="66" charset="0"/>
              </a:rPr>
              <a:t>earrings removed </a:t>
            </a:r>
            <a:r>
              <a:rPr lang="en-GB" sz="1100" dirty="0">
                <a:latin typeface="Comic Sans MS" panose="030F0702030302020204" pitchFamily="66" charset="0"/>
              </a:rPr>
              <a:t>as outlined in the school’s uniform policy on our website. </a:t>
            </a:r>
          </a:p>
        </p:txBody>
      </p:sp>
      <p:sp>
        <p:nvSpPr>
          <p:cNvPr id="18" name="Rectangle 17"/>
          <p:cNvSpPr/>
          <p:nvPr/>
        </p:nvSpPr>
        <p:spPr>
          <a:xfrm>
            <a:off x="8424718" y="4420486"/>
            <a:ext cx="3630868" cy="2333764"/>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8481099" y="4433879"/>
            <a:ext cx="3471068" cy="2139047"/>
          </a:xfrm>
          <a:prstGeom prst="rect">
            <a:avLst/>
          </a:prstGeom>
          <a:ln>
            <a:noFill/>
          </a:ln>
        </p:spPr>
        <p:txBody>
          <a:bodyPr wrap="square">
            <a:spAutoFit/>
          </a:bodyPr>
          <a:lstStyle/>
          <a:p>
            <a:pPr algn="ctr"/>
            <a:r>
              <a:rPr lang="en-GB" sz="1300" u="sng" dirty="0">
                <a:latin typeface="Comic Sans MS" panose="030F0702030302020204" pitchFamily="66" charset="0"/>
              </a:rPr>
              <a:t>Reading</a:t>
            </a:r>
          </a:p>
          <a:p>
            <a:pPr>
              <a:tabLst>
                <a:tab pos="177800" algn="l"/>
              </a:tabLst>
            </a:pPr>
            <a:r>
              <a:rPr lang="en-GB" sz="1200" dirty="0">
                <a:latin typeface="Comic Sans MS" panose="030F0702030302020204" pitchFamily="66" charset="0"/>
              </a:rPr>
              <a:t>Please continue to share the love of books with your child. Encourage them to read/share books at least 5 times per week. This should be recorded in the Reading Record with a comment and appropriate details.  Reads will be counted </a:t>
            </a:r>
            <a:r>
              <a:rPr lang="en-GB" sz="1200" b="1" dirty="0">
                <a:latin typeface="Comic Sans MS" panose="030F0702030302020204" pitchFamily="66" charset="0"/>
              </a:rPr>
              <a:t>every Monday</a:t>
            </a:r>
            <a:r>
              <a:rPr lang="en-GB" sz="1200" dirty="0">
                <a:latin typeface="Comic Sans MS" panose="030F0702030302020204" pitchFamily="66" charset="0"/>
              </a:rPr>
              <a:t>.</a:t>
            </a:r>
          </a:p>
          <a:p>
            <a:r>
              <a:rPr lang="en-GB" sz="1200" dirty="0">
                <a:latin typeface="Comic Sans MS" panose="030F0702030302020204" pitchFamily="66" charset="0"/>
              </a:rPr>
              <a:t>Reading should be a delightful experience and we encourage you to revisit and re-read favourite books and stories. </a:t>
            </a:r>
          </a:p>
          <a:p>
            <a:r>
              <a:rPr lang="en-GB" sz="1200" dirty="0">
                <a:latin typeface="Comic Sans MS" panose="030F0702030302020204" pitchFamily="66" charset="0"/>
              </a:rPr>
              <a:t>Happy readers become confident readers.</a:t>
            </a:r>
          </a:p>
        </p:txBody>
      </p:sp>
      <p:sp>
        <p:nvSpPr>
          <p:cNvPr id="17" name="Rectangle 16"/>
          <p:cNvSpPr/>
          <p:nvPr/>
        </p:nvSpPr>
        <p:spPr>
          <a:xfrm>
            <a:off x="4242485" y="5139174"/>
            <a:ext cx="4107709" cy="1600438"/>
          </a:xfrm>
          <a:prstGeom prst="rect">
            <a:avLst/>
          </a:prstGeom>
        </p:spPr>
        <p:txBody>
          <a:bodyPr wrap="square">
            <a:spAutoFit/>
          </a:bodyPr>
          <a:lstStyle/>
          <a:p>
            <a:pPr algn="ctr"/>
            <a:r>
              <a:rPr lang="en-GB" sz="1400" u="sng" dirty="0">
                <a:latin typeface="Comic Sans MS" panose="030F0702030302020204" pitchFamily="66" charset="0"/>
              </a:rPr>
              <a:t>Homework</a:t>
            </a:r>
          </a:p>
          <a:p>
            <a:r>
              <a:rPr lang="en-GB" sz="1200" dirty="0">
                <a:latin typeface="Comic Sans MS"/>
              </a:rPr>
              <a:t>Each week the children will be set homework on a </a:t>
            </a:r>
            <a:r>
              <a:rPr lang="en-GB" sz="1200" b="1" dirty="0">
                <a:latin typeface="Comic Sans MS"/>
              </a:rPr>
              <a:t>Friday to be submitted by following Thursday, </a:t>
            </a:r>
            <a:r>
              <a:rPr lang="en-GB" sz="1200" dirty="0">
                <a:latin typeface="Comic Sans MS"/>
              </a:rPr>
              <a:t>a short piece of Geography recall work to be submitted in their homework books.</a:t>
            </a:r>
          </a:p>
          <a:p>
            <a:r>
              <a:rPr lang="en-GB" sz="1200" dirty="0">
                <a:latin typeface="Comic Sans MS"/>
              </a:rPr>
              <a:t>Times tables will also be set on a Friday ready for the following </a:t>
            </a:r>
            <a:r>
              <a:rPr lang="en-GB" sz="1200" dirty="0" err="1">
                <a:latin typeface="Comic Sans MS"/>
              </a:rPr>
              <a:t>Friday.The</a:t>
            </a:r>
            <a:r>
              <a:rPr lang="en-GB" sz="1200" dirty="0">
                <a:latin typeface="Comic Sans MS"/>
              </a:rPr>
              <a:t> children may also be set some extra Maths / English work if needed.</a:t>
            </a:r>
          </a:p>
        </p:txBody>
      </p:sp>
      <p:sp>
        <p:nvSpPr>
          <p:cNvPr id="21" name="Rectangle 20"/>
          <p:cNvSpPr/>
          <p:nvPr/>
        </p:nvSpPr>
        <p:spPr>
          <a:xfrm>
            <a:off x="4230429" y="3715041"/>
            <a:ext cx="4026926" cy="1203323"/>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166373" y="74908"/>
            <a:ext cx="4151891" cy="2347793"/>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8422221" y="2920650"/>
            <a:ext cx="3631359" cy="141360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8459329" y="2897810"/>
            <a:ext cx="3564316" cy="1369606"/>
          </a:xfrm>
          <a:prstGeom prst="rect">
            <a:avLst/>
          </a:prstGeom>
        </p:spPr>
        <p:txBody>
          <a:bodyPr wrap="square">
            <a:spAutoFit/>
          </a:bodyPr>
          <a:lstStyle/>
          <a:p>
            <a:pPr algn="ctr"/>
            <a:r>
              <a:rPr lang="en-GB" sz="1400" u="sng" dirty="0">
                <a:latin typeface="Comic Sans MS" panose="030F0702030302020204" pitchFamily="66" charset="0"/>
              </a:rPr>
              <a:t>Science</a:t>
            </a:r>
          </a:p>
          <a:p>
            <a:r>
              <a:rPr lang="en-GB" sz="1150" dirty="0"/>
              <a:t>This  term Year 4 will learn about Electricity. We will be looking how different things are powered – mains or battery. We will also be looking at how electricity can be dangerous and how we can keep ourselves safe.</a:t>
            </a:r>
          </a:p>
          <a:p>
            <a:r>
              <a:rPr lang="en-GB" sz="1150" dirty="0"/>
              <a:t>We will also be making electric circuits and then seeing which materials conduct electricity.</a:t>
            </a:r>
          </a:p>
        </p:txBody>
      </p:sp>
      <p:pic>
        <p:nvPicPr>
          <p:cNvPr id="3" name="Picture 2" descr="Middlethorpe Primary Academy">
            <a:extLst>
              <a:ext uri="{FF2B5EF4-FFF2-40B4-BE49-F238E27FC236}">
                <a16:creationId xmlns:a16="http://schemas.microsoft.com/office/drawing/2014/main" id="{F37EF8B8-271E-A5F7-4F81-F3A7904C8506}"/>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58306" y="2767004"/>
            <a:ext cx="635486" cy="570893"/>
          </a:xfrm>
          <a:prstGeom prst="rect">
            <a:avLst/>
          </a:prstGeom>
          <a:noFill/>
          <a:ln>
            <a:noFill/>
          </a:ln>
        </p:spPr>
      </p:pic>
      <p:pic>
        <p:nvPicPr>
          <p:cNvPr id="20" name="Picture 19" descr="Middlethorpe Primary Academy">
            <a:extLst>
              <a:ext uri="{FF2B5EF4-FFF2-40B4-BE49-F238E27FC236}">
                <a16:creationId xmlns:a16="http://schemas.microsoft.com/office/drawing/2014/main" id="{36869782-0D20-A72B-5952-8AFD1E2A796F}"/>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129235" y="2767004"/>
            <a:ext cx="635486" cy="570893"/>
          </a:xfrm>
          <a:prstGeom prst="rect">
            <a:avLst/>
          </a:prstGeom>
          <a:noFill/>
          <a:ln>
            <a:noFill/>
          </a:ln>
        </p:spPr>
      </p:pic>
    </p:spTree>
    <p:extLst>
      <p:ext uri="{BB962C8B-B14F-4D97-AF65-F5344CB8AC3E}">
        <p14:creationId xmlns:p14="http://schemas.microsoft.com/office/powerpoint/2010/main" val="19095261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4" ma:contentTypeDescription="Create a new document." ma:contentTypeScope="" ma:versionID="edfcf39255ccf83fd378684607e2ef21">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594668823eadc93deee512efff969ff2"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Props1.xml><?xml version="1.0" encoding="utf-8"?>
<ds:datastoreItem xmlns:ds="http://schemas.openxmlformats.org/officeDocument/2006/customXml" ds:itemID="{5BDC04D2-EAF9-412D-BDE0-466883279BB6}"/>
</file>

<file path=customXml/itemProps2.xml><?xml version="1.0" encoding="utf-8"?>
<ds:datastoreItem xmlns:ds="http://schemas.openxmlformats.org/officeDocument/2006/customXml" ds:itemID="{D65DD394-65C4-4C9F-9A99-02062648F15B}">
  <ds:schemaRefs>
    <ds:schemaRef ds:uri="http://schemas.microsoft.com/sharepoint/v3/contenttype/forms"/>
  </ds:schemaRefs>
</ds:datastoreItem>
</file>

<file path=customXml/itemProps3.xml><?xml version="1.0" encoding="utf-8"?>
<ds:datastoreItem xmlns:ds="http://schemas.openxmlformats.org/officeDocument/2006/customXml" ds:itemID="{0AE38484-DF20-4BE7-B3C4-E25725610C5B}">
  <ds:schemaRefs>
    <ds:schemaRef ds:uri="http://purl.org/dc/elements/1.1/"/>
    <ds:schemaRef ds:uri="fbfaf87b-7bdd-4c4f-a8f3-ec676afede73"/>
    <ds:schemaRef ds:uri="http://schemas.microsoft.com/office/2006/documentManagement/types"/>
    <ds:schemaRef ds:uri="http://purl.org/dc/dcmitype/"/>
    <ds:schemaRef ds:uri="http://purl.org/dc/terms/"/>
    <ds:schemaRef ds:uri="http://schemas.microsoft.com/office/infopath/2007/PartnerControls"/>
    <ds:schemaRef ds:uri="http://schemas.microsoft.com/office/2006/metadata/properties"/>
    <ds:schemaRef ds:uri="http://schemas.openxmlformats.org/package/2006/metadata/core-properties"/>
    <ds:schemaRef ds:uri="597c8b6c-d28d-4116-9221-2285f0b8389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821</TotalTime>
  <Words>635</Words>
  <Application>Microsoft Office PowerPoint</Application>
  <PresentationFormat>Widescreen</PresentationFormat>
  <Paragraphs>36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CCW Cursive Writing 6</vt:lpstr>
      <vt:lpstr>Comic Sans MS</vt:lpstr>
      <vt:lpstr>Office Theme</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Booth, Rachel</dc:creator>
  <cp:lastModifiedBy>Storr, Sue</cp:lastModifiedBy>
  <cp:revision>62</cp:revision>
  <cp:lastPrinted>2021-09-07T14:52:50Z</cp:lastPrinted>
  <dcterms:created xsi:type="dcterms:W3CDTF">2020-03-31T10:05:01Z</dcterms:created>
  <dcterms:modified xsi:type="dcterms:W3CDTF">2023-12-15T10:28:07Z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2671400</vt:r8>
  </property>
  <property fmtid="{D5CDD505-2E9C-101B-9397-08002B2CF9AE}" pid="4" name="MediaServiceImageTags">
    <vt:lpwstr/>
  </property>
</Properties>
</file>