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22/04/2025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138856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22/04/2025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510594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22/04/2025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570398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22/04/2025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3050814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C91B98-3018-4155-9A72-D01A6B7977D5}" type="datetimeFigureOut">
              <a:rPr lang="en-GB" smtClean="0"/>
              <a:t>22/04/2025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309339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1C91B98-3018-4155-9A72-D01A6B7977D5}" type="datetimeFigureOut">
              <a:rPr lang="en-GB" smtClean="0"/>
              <a:t>22/04/2025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927294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1C91B98-3018-4155-9A72-D01A6B7977D5}" type="datetimeFigureOut">
              <a:rPr lang="en-GB" smtClean="0"/>
              <a:t>22/04/2025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1126940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1C91B98-3018-4155-9A72-D01A6B7977D5}" type="datetimeFigureOut">
              <a:rPr lang="en-GB" smtClean="0"/>
              <a:t>22/04/2025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1196445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C91B98-3018-4155-9A72-D01A6B7977D5}" type="datetimeFigureOut">
              <a:rPr lang="en-GB" smtClean="0"/>
              <a:t>22/04/2025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812346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C91B98-3018-4155-9A72-D01A6B7977D5}" type="datetimeFigureOut">
              <a:rPr lang="en-GB" smtClean="0"/>
              <a:t>22/04/2025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693229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C91B98-3018-4155-9A72-D01A6B7977D5}" type="datetimeFigureOut">
              <a:rPr lang="en-GB" smtClean="0"/>
              <a:t>22/04/2025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1663287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C91B98-3018-4155-9A72-D01A6B7977D5}" type="datetimeFigureOut">
              <a:rPr lang="en-GB" smtClean="0"/>
              <a:t>22/04/2025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6E19B3-FC7B-4697-96D7-4D344AD69121}" type="slidenum">
              <a:rPr lang="en-GB" smtClean="0"/>
              <a:t>‹#›</a:t>
            </a:fld>
            <a:endParaRPr lang="en-GB"/>
          </a:p>
        </p:txBody>
      </p:sp>
    </p:spTree>
    <p:extLst>
      <p:ext uri="{BB962C8B-B14F-4D97-AF65-F5344CB8AC3E}">
        <p14:creationId xmlns:p14="http://schemas.microsoft.com/office/powerpoint/2010/main" val="20971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l="-4000" r="-4000"/>
          </a:stretch>
        </a:blipFill>
        <a:effectLst/>
      </p:bgPr>
    </p:bg>
    <p:spTree>
      <p:nvGrpSpPr>
        <p:cNvPr id="1" name=""/>
        <p:cNvGrpSpPr/>
        <p:nvPr/>
      </p:nvGrpSpPr>
      <p:grpSpPr>
        <a:xfrm>
          <a:off x="0" y="0"/>
          <a:ext cx="0" cy="0"/>
          <a:chOff x="0" y="0"/>
          <a:chExt cx="0" cy="0"/>
        </a:xfrm>
      </p:grpSpPr>
      <p:sp>
        <p:nvSpPr>
          <p:cNvPr id="8" name="TextBox 7"/>
          <p:cNvSpPr txBox="1"/>
          <p:nvPr/>
        </p:nvSpPr>
        <p:spPr>
          <a:xfrm>
            <a:off x="4139100" y="99440"/>
            <a:ext cx="4159802" cy="2277547"/>
          </a:xfrm>
          <a:prstGeom prst="rect">
            <a:avLst/>
          </a:prstGeom>
          <a:noFill/>
        </p:spPr>
        <p:txBody>
          <a:bodyPr wrap="square" rtlCol="0">
            <a:spAutoFit/>
          </a:bodyPr>
          <a:lstStyle/>
          <a:p>
            <a:r>
              <a:rPr lang="en-GB" sz="1600" u="sng" dirty="0">
                <a:latin typeface="Comic Sans MS" panose="030F0702030302020204" pitchFamily="66" charset="0"/>
              </a:rPr>
              <a:t>Curriculum – History</a:t>
            </a:r>
          </a:p>
          <a:p>
            <a:r>
              <a:rPr lang="en-GB" sz="1400" dirty="0">
                <a:latin typeface="Letter-join Plus 36" panose="02000505000000020003" pitchFamily="50" charset="0"/>
              </a:rPr>
              <a:t>This half term in Year 4, our History enquiry question will be</a:t>
            </a:r>
            <a:r>
              <a:rPr lang="en-GB" sz="1400" b="1" dirty="0">
                <a:latin typeface="Letter-join Plus 36" panose="02000505000000020003" pitchFamily="50" charset="0"/>
              </a:rPr>
              <a:t>: “How far did the Ancient Greeks influence the Western World?” </a:t>
            </a:r>
          </a:p>
          <a:p>
            <a:r>
              <a:rPr lang="en-GB" sz="1400" dirty="0">
                <a:latin typeface="Letter-join Plus 36" panose="02000505000000020003" pitchFamily="50" charset="0"/>
              </a:rPr>
              <a:t>Our learning will involve placing events on a timeline–relating back to prior knowledge. We will learn what it was like in Ancient Greece and who ruled. We will also begin to understand what was important to the Greeks and their beliefs. Finally, we will research and study the reasons that we remember the Greeks today.</a:t>
            </a:r>
          </a:p>
        </p:txBody>
      </p:sp>
      <p:sp>
        <p:nvSpPr>
          <p:cNvPr id="12" name="Rounded Rectangle 11"/>
          <p:cNvSpPr/>
          <p:nvPr/>
        </p:nvSpPr>
        <p:spPr>
          <a:xfrm>
            <a:off x="4455925" y="2590488"/>
            <a:ext cx="3457138" cy="1015208"/>
          </a:xfrm>
          <a:prstGeom prst="roundRect">
            <a:avLst/>
          </a:prstGeom>
          <a:solidFill>
            <a:schemeClr val="accent1">
              <a:lumMod val="60000"/>
              <a:lumOff val="40000"/>
            </a:schemeClr>
          </a:solidFill>
          <a:ln w="7620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4611718" y="2691677"/>
            <a:ext cx="3115895" cy="646331"/>
          </a:xfrm>
          <a:prstGeom prst="rect">
            <a:avLst/>
          </a:prstGeom>
          <a:noFill/>
        </p:spPr>
        <p:txBody>
          <a:bodyPr wrap="square" rtlCol="0">
            <a:spAutoFit/>
          </a:bodyPr>
          <a:lstStyle/>
          <a:p>
            <a:pPr algn="ctr"/>
            <a:r>
              <a:rPr lang="en-GB" b="1" dirty="0">
                <a:latin typeface="CCW Cursive Writing 6" panose="03050602040000000000" pitchFamily="66" charset="0"/>
              </a:rPr>
              <a:t>Year 4 Newsletter </a:t>
            </a:r>
          </a:p>
          <a:p>
            <a:pPr algn="ctr"/>
            <a:r>
              <a:rPr lang="en-GB" b="1" dirty="0">
                <a:latin typeface="CCW Cursive Writing 6" panose="03050602040000000000" pitchFamily="66" charset="0"/>
              </a:rPr>
              <a:t>Summer 1 2025 </a:t>
            </a:r>
          </a:p>
        </p:txBody>
      </p:sp>
      <p:sp>
        <p:nvSpPr>
          <p:cNvPr id="6" name="TextBox 5"/>
          <p:cNvSpPr txBox="1"/>
          <p:nvPr/>
        </p:nvSpPr>
        <p:spPr>
          <a:xfrm>
            <a:off x="131746" y="102006"/>
            <a:ext cx="3947337" cy="3016210"/>
          </a:xfrm>
          <a:prstGeom prst="rect">
            <a:avLst/>
          </a:prstGeom>
          <a:noFill/>
          <a:ln>
            <a:noFill/>
          </a:ln>
        </p:spPr>
        <p:txBody>
          <a:bodyPr wrap="square" rtlCol="0">
            <a:spAutoFit/>
          </a:bodyPr>
          <a:lstStyle/>
          <a:p>
            <a:pPr algn="ctr"/>
            <a:r>
              <a:rPr lang="en-GB" sz="1400" u="sng" dirty="0">
                <a:latin typeface="Comic Sans MS" panose="030F0702030302020204" pitchFamily="66" charset="0"/>
              </a:rPr>
              <a:t>English</a:t>
            </a:r>
            <a:endParaRPr lang="en-GB" sz="1300" u="sng" dirty="0">
              <a:latin typeface="Comic Sans MS" panose="030F0702030302020204" pitchFamily="66" charset="0"/>
            </a:endParaRPr>
          </a:p>
          <a:p>
            <a:r>
              <a:rPr lang="en-GB" sz="1500" dirty="0">
                <a:latin typeface="Letter-join Plus 36" panose="02000505000000020003" pitchFamily="50" charset="0"/>
              </a:rPr>
              <a:t>In English our focus will be fiction. We will be focusing on the book called ‘The Wild Robot’ by Peter Brown, From the study of this book, we will be creating descriptive pieces about characters and settings, as well as writing a persuasive speech. We will develop our skills of using description and a range of sentence structures, as well as including our knowledge of Year 4 spelling, punctuation and </a:t>
            </a:r>
            <a:r>
              <a:rPr lang="en-GB" sz="1400" dirty="0">
                <a:latin typeface="Letter-join Plus 36" panose="02000505000000020003" pitchFamily="50" charset="0"/>
              </a:rPr>
              <a:t>grammar. </a:t>
            </a:r>
          </a:p>
          <a:p>
            <a:r>
              <a:rPr lang="en-GB" sz="1400" dirty="0">
                <a:latin typeface="Letter-join Plus 36" panose="02000505000000020003" pitchFamily="50" charset="0"/>
              </a:rPr>
              <a:t>We will continue to practise the Year 3/4 words.  During all lessons, we will continue to focus on a high standard of presentation, including joined handwriting. </a:t>
            </a:r>
            <a:endParaRPr lang="en-GB" sz="1400" dirty="0">
              <a:solidFill>
                <a:schemeClr val="bg1"/>
              </a:solidFill>
              <a:latin typeface="Letter-join Plus 36" panose="02000505000000020003" pitchFamily="50" charset="0"/>
            </a:endParaRPr>
          </a:p>
        </p:txBody>
      </p:sp>
      <p:sp>
        <p:nvSpPr>
          <p:cNvPr id="7" name="TextBox 6"/>
          <p:cNvSpPr txBox="1"/>
          <p:nvPr/>
        </p:nvSpPr>
        <p:spPr>
          <a:xfrm>
            <a:off x="4191980" y="3552597"/>
            <a:ext cx="4008993" cy="1431161"/>
          </a:xfrm>
          <a:prstGeom prst="rect">
            <a:avLst/>
          </a:prstGeom>
          <a:noFill/>
        </p:spPr>
        <p:txBody>
          <a:bodyPr wrap="square" rtlCol="0">
            <a:spAutoFit/>
          </a:bodyPr>
          <a:lstStyle/>
          <a:p>
            <a:pPr algn="ctr"/>
            <a:r>
              <a:rPr lang="en-GB" sz="1300" b="1" dirty="0">
                <a:solidFill>
                  <a:srgbClr val="6C320A"/>
                </a:solidFill>
                <a:latin typeface="Letter-join Plus 36" panose="02000505000000020003" pitchFamily="50" charset="0"/>
              </a:rPr>
              <a:t>      </a:t>
            </a:r>
          </a:p>
          <a:p>
            <a:pPr algn="ctr"/>
            <a:r>
              <a:rPr lang="en-GB" sz="1400" b="1" u="sng" dirty="0">
                <a:latin typeface="Letter-join Plus 36" panose="02000505000000020003" pitchFamily="50" charset="0"/>
              </a:rPr>
              <a:t>Learning Outcome</a:t>
            </a:r>
          </a:p>
          <a:p>
            <a:pPr algn="ctr"/>
            <a:r>
              <a:rPr lang="en-GB" sz="1200" dirty="0">
                <a:latin typeface="Letter-join Plus 36" panose="02000505000000020003" pitchFamily="50" charset="0"/>
              </a:rPr>
              <a:t>After this unit of History learning, children will have an understanding of the influence that Ancient Greeks have on modern life. They will be able to identify the lasting achievements of Ancient Greek culture that can still be seen in Britain today. </a:t>
            </a:r>
          </a:p>
        </p:txBody>
      </p:sp>
      <p:sp>
        <p:nvSpPr>
          <p:cNvPr id="9" name="TextBox 8"/>
          <p:cNvSpPr txBox="1"/>
          <p:nvPr/>
        </p:nvSpPr>
        <p:spPr>
          <a:xfrm>
            <a:off x="8452158" y="184078"/>
            <a:ext cx="3571487" cy="2462213"/>
          </a:xfrm>
          <a:prstGeom prst="rect">
            <a:avLst/>
          </a:prstGeom>
          <a:noFill/>
          <a:ln w="57150">
            <a:noFill/>
          </a:ln>
        </p:spPr>
        <p:txBody>
          <a:bodyPr wrap="square" rtlCol="0">
            <a:spAutoFit/>
          </a:bodyPr>
          <a:lstStyle/>
          <a:p>
            <a:pPr algn="ctr"/>
            <a:r>
              <a:rPr lang="en-GB" sz="1400" u="sng" dirty="0">
                <a:latin typeface="Comic Sans MS" panose="030F0702030302020204" pitchFamily="66" charset="0"/>
              </a:rPr>
              <a:t>Maths</a:t>
            </a:r>
            <a:endParaRPr lang="en-GB" sz="1400" dirty="0"/>
          </a:p>
          <a:p>
            <a:r>
              <a:rPr lang="en-GB" sz="1400" dirty="0">
                <a:latin typeface="Letter-join Plus 36" panose="02000505000000020003" pitchFamily="50" charset="0"/>
              </a:rPr>
              <a:t>In </a:t>
            </a:r>
            <a:r>
              <a:rPr lang="en-GB" sz="1400" b="1" dirty="0">
                <a:latin typeface="Letter-join Plus 36" panose="02000505000000020003" pitchFamily="50" charset="0"/>
              </a:rPr>
              <a:t>Year 4 </a:t>
            </a:r>
            <a:r>
              <a:rPr lang="en-GB" sz="1400" dirty="0">
                <a:latin typeface="Letter-join Plus 36" panose="02000505000000020003" pitchFamily="50" charset="0"/>
              </a:rPr>
              <a:t>this term we will continue to  consolidate our previous maths learning every day. New learning will consist of decimals, money and time. In preparation for the Multiplication Tables Check in June, we will do daily practise using Timestables.co.uk, as well as TTRS. Please continue to support your child to practise their recall of all times tables up to 12 x 12. The ability to recall these facts more confidently would be hugely beneficial.  </a:t>
            </a:r>
            <a:endParaRPr lang="en-GB" sz="1400" dirty="0">
              <a:solidFill>
                <a:schemeClr val="accent6">
                  <a:lumMod val="75000"/>
                </a:schemeClr>
              </a:solidFill>
              <a:latin typeface="Letter-join Plus 36" panose="02000505000000020003" pitchFamily="50" charset="0"/>
            </a:endParaRPr>
          </a:p>
        </p:txBody>
      </p:sp>
      <p:sp>
        <p:nvSpPr>
          <p:cNvPr id="2" name="Rectangle 1"/>
          <p:cNvSpPr/>
          <p:nvPr/>
        </p:nvSpPr>
        <p:spPr>
          <a:xfrm>
            <a:off x="112739" y="51006"/>
            <a:ext cx="3944536" cy="3229921"/>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8423684" y="69668"/>
            <a:ext cx="3631902" cy="2734206"/>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p:cNvSpPr/>
          <p:nvPr/>
        </p:nvSpPr>
        <p:spPr>
          <a:xfrm>
            <a:off x="112739" y="3376592"/>
            <a:ext cx="3955547" cy="1286096"/>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4215596" y="5083488"/>
            <a:ext cx="4026926" cy="1503924"/>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112739" y="4784480"/>
            <a:ext cx="3909102" cy="2087751"/>
          </a:xfrm>
          <a:prstGeom prst="rect">
            <a:avLst/>
          </a:prstGeom>
          <a:noFill/>
          <a:ln>
            <a:noFill/>
          </a:ln>
        </p:spPr>
        <p:txBody>
          <a:bodyPr wrap="square" rtlCol="0">
            <a:spAutoFit/>
          </a:bodyPr>
          <a:lstStyle/>
          <a:p>
            <a:pPr algn="ctr"/>
            <a:r>
              <a:rPr lang="en-GB" sz="1600" dirty="0">
                <a:latin typeface="Letter-join Plus 36" panose="02000505000000020003" pitchFamily="50" charset="0"/>
              </a:rPr>
              <a:t>      </a:t>
            </a:r>
            <a:r>
              <a:rPr lang="en-GB" u="sng" dirty="0">
                <a:latin typeface="Letter-join Plus 36" panose="02000505000000020003" pitchFamily="50" charset="0"/>
              </a:rPr>
              <a:t>Wider Curriculum</a:t>
            </a:r>
          </a:p>
          <a:p>
            <a:pPr algn="ctr"/>
            <a:endParaRPr lang="en-GB" u="sng" dirty="0">
              <a:latin typeface="Letter-join Plus 36" panose="02000505000000020003" pitchFamily="50" charset="0"/>
            </a:endParaRPr>
          </a:p>
          <a:p>
            <a:pPr>
              <a:spcAft>
                <a:spcPts val="800"/>
              </a:spcAft>
            </a:pPr>
            <a:r>
              <a:rPr lang="en-GB" sz="1400" dirty="0">
                <a:latin typeface="Letter-join Plus 36" panose="02000505000000020003" pitchFamily="50" charset="0"/>
              </a:rPr>
              <a:t>ICT- Digital Literacy (E-Safety) </a:t>
            </a:r>
          </a:p>
          <a:p>
            <a:pPr>
              <a:spcAft>
                <a:spcPts val="800"/>
              </a:spcAft>
            </a:pPr>
            <a:r>
              <a:rPr lang="en-GB" sz="1400" dirty="0">
                <a:latin typeface="Letter-join Plus 36" panose="02000505000000020003" pitchFamily="50" charset="0"/>
              </a:rPr>
              <a:t>PSHE – Relationships</a:t>
            </a:r>
          </a:p>
          <a:p>
            <a:pPr>
              <a:spcAft>
                <a:spcPts val="800"/>
              </a:spcAft>
            </a:pPr>
            <a:r>
              <a:rPr lang="en-GB" sz="1400" dirty="0">
                <a:latin typeface="Letter-join Plus 36" panose="02000505000000020003" pitchFamily="50" charset="0"/>
              </a:rPr>
              <a:t>Music – Singing </a:t>
            </a:r>
          </a:p>
          <a:p>
            <a:pPr>
              <a:spcAft>
                <a:spcPts val="800"/>
              </a:spcAft>
            </a:pPr>
            <a:r>
              <a:rPr lang="en-GB" sz="1400" dirty="0">
                <a:latin typeface="Letter-join Plus 36" panose="02000505000000020003" pitchFamily="50" charset="0"/>
              </a:rPr>
              <a:t>PE – Outdoor Athletics &amp; Cricket </a:t>
            </a:r>
          </a:p>
          <a:p>
            <a:pPr>
              <a:spcAft>
                <a:spcPts val="800"/>
              </a:spcAft>
            </a:pPr>
            <a:endParaRPr lang="en-GB" sz="1100" dirty="0">
              <a:latin typeface="Comic Sans MS" panose="030F0702030302020204" pitchFamily="66" charset="0"/>
            </a:endParaRPr>
          </a:p>
        </p:txBody>
      </p:sp>
      <p:sp>
        <p:nvSpPr>
          <p:cNvPr id="16" name="Rectangle 15"/>
          <p:cNvSpPr/>
          <p:nvPr/>
        </p:nvSpPr>
        <p:spPr>
          <a:xfrm>
            <a:off x="113021" y="4758353"/>
            <a:ext cx="3947268" cy="2038027"/>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131746" y="3370026"/>
            <a:ext cx="3954003" cy="1200329"/>
          </a:xfrm>
          <a:prstGeom prst="rect">
            <a:avLst/>
          </a:prstGeom>
          <a:ln>
            <a:noFill/>
          </a:ln>
        </p:spPr>
        <p:txBody>
          <a:bodyPr wrap="square">
            <a:spAutoFit/>
          </a:bodyPr>
          <a:lstStyle/>
          <a:p>
            <a:pPr algn="ctr"/>
            <a:r>
              <a:rPr lang="en-GB" sz="1200" u="sng" dirty="0">
                <a:latin typeface="Comic Sans MS" panose="030F0702030302020204" pitchFamily="66" charset="0"/>
              </a:rPr>
              <a:t>Our PE Days</a:t>
            </a:r>
            <a:endParaRPr lang="en-GB" sz="1200" dirty="0"/>
          </a:p>
          <a:p>
            <a:r>
              <a:rPr lang="en-GB" sz="1200" dirty="0">
                <a:latin typeface="Letter-join Plus 36" panose="02000505000000020003" pitchFamily="50" charset="0"/>
              </a:rPr>
              <a:t>Our PE morning is every </a:t>
            </a:r>
            <a:r>
              <a:rPr lang="en-GB" sz="1200" b="1" dirty="0">
                <a:latin typeface="Letter-join Plus 36" panose="02000505000000020003" pitchFamily="50" charset="0"/>
              </a:rPr>
              <a:t>Wednesday</a:t>
            </a:r>
            <a:r>
              <a:rPr lang="en-GB" sz="1200" dirty="0">
                <a:latin typeface="Letter-join Plus 36" panose="02000505000000020003" pitchFamily="50" charset="0"/>
              </a:rPr>
              <a:t>. Please ensure that children have correct full outdoor and indoor PE kit in school Long hair should be tied back and </a:t>
            </a:r>
            <a:r>
              <a:rPr lang="en-GB" sz="1200" b="1" dirty="0">
                <a:latin typeface="Letter-join Plus 36" panose="02000505000000020003" pitchFamily="50" charset="0"/>
              </a:rPr>
              <a:t>earrings removed </a:t>
            </a:r>
            <a:r>
              <a:rPr lang="en-GB" sz="1200" dirty="0">
                <a:latin typeface="Letter-join Plus 36" panose="02000505000000020003" pitchFamily="50" charset="0"/>
              </a:rPr>
              <a:t>as outlined in the school’s uniform policy. We would prefer them not to use plasters over earrings for health and safety reasons.</a:t>
            </a:r>
          </a:p>
        </p:txBody>
      </p:sp>
      <p:sp>
        <p:nvSpPr>
          <p:cNvPr id="18" name="Rectangle 17"/>
          <p:cNvSpPr/>
          <p:nvPr/>
        </p:nvSpPr>
        <p:spPr>
          <a:xfrm>
            <a:off x="8424718" y="4420486"/>
            <a:ext cx="3630868" cy="2333764"/>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8481099" y="4433879"/>
            <a:ext cx="3471068" cy="2292935"/>
          </a:xfrm>
          <a:prstGeom prst="rect">
            <a:avLst/>
          </a:prstGeom>
          <a:ln>
            <a:noFill/>
          </a:ln>
        </p:spPr>
        <p:txBody>
          <a:bodyPr wrap="square">
            <a:spAutoFit/>
          </a:bodyPr>
          <a:lstStyle/>
          <a:p>
            <a:pPr algn="ctr"/>
            <a:r>
              <a:rPr lang="en-GB" sz="1300" u="sng" dirty="0">
                <a:latin typeface="Comic Sans MS" panose="030F0702030302020204" pitchFamily="66" charset="0"/>
              </a:rPr>
              <a:t>Reading</a:t>
            </a:r>
          </a:p>
          <a:p>
            <a:pPr>
              <a:tabLst>
                <a:tab pos="177800" algn="l"/>
              </a:tabLst>
            </a:pPr>
            <a:r>
              <a:rPr lang="en-GB" sz="1300" dirty="0">
                <a:latin typeface="Letter-join Plus 36" panose="02000505000000020003" pitchFamily="50" charset="0"/>
              </a:rPr>
              <a:t>Please continue to share the love of books with your child. Encourage them to read/share books at least 5 times per week. This should be recorded on one page per week of the Reading Record with a comment and appropriate details.  Reads will be counted </a:t>
            </a:r>
            <a:r>
              <a:rPr lang="en-GB" sz="1300" b="1" dirty="0">
                <a:latin typeface="Letter-join Plus 36" panose="02000505000000020003" pitchFamily="50" charset="0"/>
              </a:rPr>
              <a:t>every Monday</a:t>
            </a:r>
            <a:r>
              <a:rPr lang="en-GB" sz="1300" dirty="0">
                <a:latin typeface="Letter-join Plus 36" panose="02000505000000020003" pitchFamily="50" charset="0"/>
              </a:rPr>
              <a:t>.</a:t>
            </a:r>
          </a:p>
          <a:p>
            <a:r>
              <a:rPr lang="en-GB" sz="1300" dirty="0">
                <a:latin typeface="Letter-join Plus 36" panose="02000505000000020003" pitchFamily="50" charset="0"/>
              </a:rPr>
              <a:t>Reading should be a delightful experience, and we encourage you to revisit and re-read favourite books and stories. </a:t>
            </a:r>
          </a:p>
          <a:p>
            <a:r>
              <a:rPr lang="en-GB" sz="1300" dirty="0">
                <a:latin typeface="Letter-join Plus 36" panose="02000505000000020003" pitchFamily="50" charset="0"/>
              </a:rPr>
              <a:t>Happy readers become confident readers.</a:t>
            </a:r>
          </a:p>
        </p:txBody>
      </p:sp>
      <p:sp>
        <p:nvSpPr>
          <p:cNvPr id="17" name="Rectangle 16"/>
          <p:cNvSpPr/>
          <p:nvPr/>
        </p:nvSpPr>
        <p:spPr>
          <a:xfrm>
            <a:off x="4269971" y="5166635"/>
            <a:ext cx="4107709" cy="1323439"/>
          </a:xfrm>
          <a:prstGeom prst="rect">
            <a:avLst/>
          </a:prstGeom>
        </p:spPr>
        <p:txBody>
          <a:bodyPr wrap="square">
            <a:spAutoFit/>
          </a:bodyPr>
          <a:lstStyle/>
          <a:p>
            <a:pPr algn="ctr"/>
            <a:r>
              <a:rPr lang="en-GB" sz="1600" b="1" u="sng" dirty="0">
                <a:latin typeface="Letter-join Plus 36" panose="02000505000000020003" pitchFamily="50" charset="0"/>
              </a:rPr>
              <a:t>Homework</a:t>
            </a:r>
            <a:endParaRPr lang="en-GB" sz="1600" u="sng" dirty="0">
              <a:latin typeface="Letter-join Plus 36" panose="02000505000000020003" pitchFamily="50" charset="0"/>
            </a:endParaRPr>
          </a:p>
          <a:p>
            <a:r>
              <a:rPr lang="en-GB" sz="1600" dirty="0">
                <a:latin typeface="Letter-join Plus 36" panose="02000505000000020003" pitchFamily="50" charset="0"/>
              </a:rPr>
              <a:t>Each week the children are asked to return their homework books on a </a:t>
            </a:r>
            <a:r>
              <a:rPr lang="en-GB" sz="1600" b="1" dirty="0">
                <a:latin typeface="Letter-join Plus 36" panose="02000505000000020003" pitchFamily="50" charset="0"/>
              </a:rPr>
              <a:t>Monday. </a:t>
            </a:r>
          </a:p>
          <a:p>
            <a:r>
              <a:rPr lang="en-GB" sz="1600" dirty="0">
                <a:latin typeface="Letter-join Plus 36" panose="02000505000000020003" pitchFamily="50" charset="0"/>
              </a:rPr>
              <a:t>Times tables will also be set on a </a:t>
            </a:r>
            <a:r>
              <a:rPr lang="en-GB" sz="1600" b="1" dirty="0">
                <a:latin typeface="Letter-join Plus 36" panose="02000505000000020003" pitchFamily="50" charset="0"/>
              </a:rPr>
              <a:t>Friday</a:t>
            </a:r>
            <a:r>
              <a:rPr lang="en-GB" sz="1600" dirty="0">
                <a:latin typeface="Letter-join Plus 36" panose="02000505000000020003" pitchFamily="50" charset="0"/>
              </a:rPr>
              <a:t> ready for the following </a:t>
            </a:r>
            <a:r>
              <a:rPr lang="en-GB" sz="1600" b="1" dirty="0">
                <a:latin typeface="Letter-join Plus 36" panose="02000505000000020003" pitchFamily="50" charset="0"/>
              </a:rPr>
              <a:t>Friday</a:t>
            </a:r>
            <a:r>
              <a:rPr lang="en-GB" sz="1600" dirty="0">
                <a:latin typeface="Letter-join Plus 36" panose="02000505000000020003" pitchFamily="50" charset="0"/>
              </a:rPr>
              <a:t>. </a:t>
            </a:r>
          </a:p>
        </p:txBody>
      </p:sp>
      <p:sp>
        <p:nvSpPr>
          <p:cNvPr id="21" name="Rectangle 20"/>
          <p:cNvSpPr/>
          <p:nvPr/>
        </p:nvSpPr>
        <p:spPr>
          <a:xfrm>
            <a:off x="4230429" y="3715041"/>
            <a:ext cx="4026926" cy="1258853"/>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166373" y="74908"/>
            <a:ext cx="4151891" cy="2347793"/>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p:nvSpPr>
        <p:spPr>
          <a:xfrm>
            <a:off x="8422221" y="2920650"/>
            <a:ext cx="3631359" cy="1413606"/>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8459329" y="2897810"/>
            <a:ext cx="3564316" cy="1384995"/>
          </a:xfrm>
          <a:prstGeom prst="rect">
            <a:avLst/>
          </a:prstGeom>
        </p:spPr>
        <p:txBody>
          <a:bodyPr wrap="square">
            <a:spAutoFit/>
          </a:bodyPr>
          <a:lstStyle/>
          <a:p>
            <a:pPr algn="ctr"/>
            <a:r>
              <a:rPr lang="en-GB" sz="1400" u="sng" dirty="0">
                <a:latin typeface="Comic Sans MS" panose="030F0702030302020204" pitchFamily="66" charset="0"/>
              </a:rPr>
              <a:t>Science</a:t>
            </a:r>
          </a:p>
          <a:p>
            <a:r>
              <a:rPr lang="en-GB" sz="1400" dirty="0">
                <a:latin typeface="Letter-join Plus 36" panose="02000505000000020003" pitchFamily="50" charset="0"/>
              </a:rPr>
              <a:t>This half term Year 4 will be learning about Living things and their Habitats. We will learn about the seven different life processes as well as about the different environments they live in. </a:t>
            </a:r>
            <a:r>
              <a:rPr lang="en-GB" sz="1400">
                <a:latin typeface="Letter-join Plus 36" panose="02000505000000020003" pitchFamily="50" charset="0"/>
              </a:rPr>
              <a:t>We </a:t>
            </a:r>
            <a:r>
              <a:rPr lang="en-GB" sz="1400" dirty="0">
                <a:latin typeface="Letter-join Plus 36" panose="02000505000000020003" pitchFamily="50" charset="0"/>
              </a:rPr>
              <a:t>will also learn how to classify animals.</a:t>
            </a:r>
          </a:p>
        </p:txBody>
      </p:sp>
      <p:pic>
        <p:nvPicPr>
          <p:cNvPr id="3" name="Picture 2" descr="Middlethorpe Primary Academy">
            <a:extLst>
              <a:ext uri="{FF2B5EF4-FFF2-40B4-BE49-F238E27FC236}">
                <a16:creationId xmlns:a16="http://schemas.microsoft.com/office/drawing/2014/main" id="{496A6E37-5026-5FF9-B260-BC0C4F047931}"/>
              </a:ext>
            </a:extLst>
          </p:cNvPr>
          <p:cNvPicPr/>
          <p:nvPr/>
        </p:nvPicPr>
        <p:blipFill>
          <a:blip r:embed="rId3" cstate="print">
            <a:alphaModFix amt="50000"/>
            <a:extLst>
              <a:ext uri="{28A0092B-C50C-407E-A947-70E740481C1C}">
                <a14:useLocalDpi xmlns:a14="http://schemas.microsoft.com/office/drawing/2010/main" val="0"/>
              </a:ext>
            </a:extLst>
          </a:blip>
          <a:srcRect/>
          <a:stretch>
            <a:fillRect/>
          </a:stretch>
        </p:blipFill>
        <p:spPr bwMode="auto">
          <a:xfrm>
            <a:off x="4635624" y="2808531"/>
            <a:ext cx="635486" cy="570893"/>
          </a:xfrm>
          <a:prstGeom prst="rect">
            <a:avLst/>
          </a:prstGeom>
          <a:noFill/>
          <a:ln>
            <a:noFill/>
          </a:ln>
        </p:spPr>
      </p:pic>
      <p:pic>
        <p:nvPicPr>
          <p:cNvPr id="20" name="Picture 19" descr="Middlethorpe Primary Academy">
            <a:extLst>
              <a:ext uri="{FF2B5EF4-FFF2-40B4-BE49-F238E27FC236}">
                <a16:creationId xmlns:a16="http://schemas.microsoft.com/office/drawing/2014/main" id="{8790543F-E989-73B2-583E-B8C608F44D43}"/>
              </a:ext>
            </a:extLst>
          </p:cNvPr>
          <p:cNvPicPr/>
          <p:nvPr/>
        </p:nvPicPr>
        <p:blipFill>
          <a:blip r:embed="rId3" cstate="print">
            <a:alphaModFix amt="50000"/>
            <a:extLst>
              <a:ext uri="{28A0092B-C50C-407E-A947-70E740481C1C}">
                <a14:useLocalDpi xmlns:a14="http://schemas.microsoft.com/office/drawing/2010/main" val="0"/>
              </a:ext>
            </a:extLst>
          </a:blip>
          <a:srcRect/>
          <a:stretch>
            <a:fillRect/>
          </a:stretch>
        </p:blipFill>
        <p:spPr bwMode="auto">
          <a:xfrm>
            <a:off x="7107095" y="2775504"/>
            <a:ext cx="635486" cy="570893"/>
          </a:xfrm>
          <a:prstGeom prst="rect">
            <a:avLst/>
          </a:prstGeom>
          <a:noFill/>
          <a:ln>
            <a:noFill/>
          </a:ln>
        </p:spPr>
      </p:pic>
    </p:spTree>
    <p:extLst>
      <p:ext uri="{BB962C8B-B14F-4D97-AF65-F5344CB8AC3E}">
        <p14:creationId xmlns:p14="http://schemas.microsoft.com/office/powerpoint/2010/main" val="24552215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CE2A7EDF09AA4D8123CD991C4270FB" ma:contentTypeVersion="15" ma:contentTypeDescription="Create a new document." ma:contentTypeScope="" ma:versionID="daea3f94d4f766f0375910be9b2ba6fb">
  <xsd:schema xmlns:xsd="http://www.w3.org/2001/XMLSchema" xmlns:xs="http://www.w3.org/2001/XMLSchema" xmlns:p="http://schemas.microsoft.com/office/2006/metadata/properties" xmlns:ns2="fbfaf87b-7bdd-4c4f-a8f3-ec676afede73" xmlns:ns3="597c8b6c-d28d-4116-9221-2285f0b83890" targetNamespace="http://schemas.microsoft.com/office/2006/metadata/properties" ma:root="true" ma:fieldsID="b21c9591371f1f850aced41d961ed5ca" ns2:_="" ns3:_="">
    <xsd:import namespace="fbfaf87b-7bdd-4c4f-a8f3-ec676afede73"/>
    <xsd:import namespace="597c8b6c-d28d-4116-9221-2285f0b83890"/>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af87b-7bdd-4c4f-a8f3-ec676afede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ee90a1c-6484-4b97-8607-00254b61cbd0"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97c8b6c-d28d-4116-9221-2285f0b8389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9d1ace9-3a31-4726-8f57-0b105f78182c}" ma:internalName="TaxCatchAll" ma:showField="CatchAllData" ma:web="597c8b6c-d28d-4116-9221-2285f0b8389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bfaf87b-7bdd-4c4f-a8f3-ec676afede73">
      <Terms xmlns="http://schemas.microsoft.com/office/infopath/2007/PartnerControls"/>
    </lcf76f155ced4ddcb4097134ff3c332f>
    <TaxCatchAll xmlns="597c8b6c-d28d-4116-9221-2285f0b8389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0FAD76-4EE3-4303-BBA8-BF4AD23220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faf87b-7bdd-4c4f-a8f3-ec676afede73"/>
    <ds:schemaRef ds:uri="597c8b6c-d28d-4116-9221-2285f0b83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F87F5D9-EB42-4C98-8AB6-BBAEFD7F0D27}">
  <ds:schemaRefs>
    <ds:schemaRef ds:uri="http://purl.org/dc/elements/1.1/"/>
    <ds:schemaRef ds:uri="http://www.w3.org/XML/1998/namespace"/>
    <ds:schemaRef ds:uri="597c8b6c-d28d-4116-9221-2285f0b83890"/>
    <ds:schemaRef ds:uri="http://schemas.microsoft.com/office/2006/metadata/properties"/>
    <ds:schemaRef ds:uri="fbfaf87b-7bdd-4c4f-a8f3-ec676afede73"/>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A7960560-8276-49D5-BF4E-9AB40BF4FE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785</TotalTime>
  <Words>580</Words>
  <Application>Microsoft Office PowerPoint</Application>
  <PresentationFormat>Widescreen</PresentationFormat>
  <Paragraphs>30</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CCW Cursive Writing 6</vt:lpstr>
      <vt:lpstr>Comic Sans MS</vt:lpstr>
      <vt:lpstr>Letter-join Plus 36</vt:lpstr>
      <vt:lpstr>Office Theme</vt:lpstr>
      <vt:lpstr>PowerPoint Presentation</vt:lpstr>
    </vt:vector>
  </TitlesOfParts>
  <Company>OneIT Services and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Nicky Claassen</dc:creator>
  <cp:lastModifiedBy>Chloe Williams</cp:lastModifiedBy>
  <cp:revision>14</cp:revision>
  <dcterms:created xsi:type="dcterms:W3CDTF">2022-04-09T12:44:16Z</dcterms:created>
  <dcterms:modified xsi:type="dcterms:W3CDTF">2025-04-22T09:19:49Z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0x01010056CE2A7EDF09AA4D8123CD991C4270FB</vt:lpwstr>
  </property>
  <property fmtid="{D5CDD505-2E9C-101B-9397-08002B2CF9AE}" pid="3" name="Order">
    <vt:r8>4546800</vt:r8>
  </property>
  <property fmtid="{D5CDD505-2E9C-101B-9397-08002B2CF9AE}" pid="4" name="MediaServiceImageTags">
    <vt:lpwstr/>
  </property>
</Properties>
</file>