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62ACDD-D559-4D26-A18D-93118DEF7AB3}" v="1" dt="2025-06-09T09:35:37.5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Williams" userId="587de886-4986-4e8c-ae3c-52c1a3979dfc" providerId="ADAL" clId="{98D86882-0471-415B-BB20-9CEE58C8D6E3}"/>
    <pc:docChg chg="custSel modSld">
      <pc:chgData name="Chloe Williams" userId="587de886-4986-4e8c-ae3c-52c1a3979dfc" providerId="ADAL" clId="{98D86882-0471-415B-BB20-9CEE58C8D6E3}" dt="2025-06-09T11:51:58.601" v="134" actId="20577"/>
      <pc:docMkLst>
        <pc:docMk/>
      </pc:docMkLst>
      <pc:sldChg chg="modSp mod">
        <pc:chgData name="Chloe Williams" userId="587de886-4986-4e8c-ae3c-52c1a3979dfc" providerId="ADAL" clId="{98D86882-0471-415B-BB20-9CEE58C8D6E3}" dt="2025-06-09T11:51:58.601" v="134" actId="20577"/>
        <pc:sldMkLst>
          <pc:docMk/>
          <pc:sldMk cId="2455221509" sldId="259"/>
        </pc:sldMkLst>
        <pc:spChg chg="mod">
          <ac:chgData name="Chloe Williams" userId="587de886-4986-4e8c-ae3c-52c1a3979dfc" providerId="ADAL" clId="{98D86882-0471-415B-BB20-9CEE58C8D6E3}" dt="2025-05-19T13:03:38.650" v="37" actId="20577"/>
          <ac:spMkLst>
            <pc:docMk/>
            <pc:sldMk cId="2455221509" sldId="259"/>
            <ac:spMk id="4" creationId="{00000000-0000-0000-0000-000000000000}"/>
          </ac:spMkLst>
        </pc:spChg>
        <pc:spChg chg="mod">
          <ac:chgData name="Chloe Williams" userId="587de886-4986-4e8c-ae3c-52c1a3979dfc" providerId="ADAL" clId="{98D86882-0471-415B-BB20-9CEE58C8D6E3}" dt="2025-05-19T13:01:15.936" v="2" actId="1076"/>
          <ac:spMkLst>
            <pc:docMk/>
            <pc:sldMk cId="2455221509" sldId="259"/>
            <ac:spMk id="5" creationId="{00000000-0000-0000-0000-000000000000}"/>
          </ac:spMkLst>
        </pc:spChg>
        <pc:spChg chg="mod">
          <ac:chgData name="Chloe Williams" userId="587de886-4986-4e8c-ae3c-52c1a3979dfc" providerId="ADAL" clId="{98D86882-0471-415B-BB20-9CEE58C8D6E3}" dt="2025-05-19T13:03:18.894" v="18" actId="20577"/>
          <ac:spMkLst>
            <pc:docMk/>
            <pc:sldMk cId="2455221509" sldId="259"/>
            <ac:spMk id="9" creationId="{00000000-0000-0000-0000-000000000000}"/>
          </ac:spMkLst>
        </pc:spChg>
        <pc:spChg chg="mod">
          <ac:chgData name="Chloe Williams" userId="587de886-4986-4e8c-ae3c-52c1a3979dfc" providerId="ADAL" clId="{98D86882-0471-415B-BB20-9CEE58C8D6E3}" dt="2025-05-19T13:02:19.338" v="7"/>
          <ac:spMkLst>
            <pc:docMk/>
            <pc:sldMk cId="2455221509" sldId="259"/>
            <ac:spMk id="11" creationId="{00000000-0000-0000-0000-000000000000}"/>
          </ac:spMkLst>
        </pc:spChg>
        <pc:spChg chg="mod">
          <ac:chgData name="Chloe Williams" userId="587de886-4986-4e8c-ae3c-52c1a3979dfc" providerId="ADAL" clId="{98D86882-0471-415B-BB20-9CEE58C8D6E3}" dt="2025-05-19T13:03:47.932" v="38" actId="14100"/>
          <ac:spMkLst>
            <pc:docMk/>
            <pc:sldMk cId="2455221509" sldId="259"/>
            <ac:spMk id="13" creationId="{00000000-0000-0000-0000-000000000000}"/>
          </ac:spMkLst>
        </pc:spChg>
        <pc:spChg chg="mod">
          <ac:chgData name="Chloe Williams" userId="587de886-4986-4e8c-ae3c-52c1a3979dfc" providerId="ADAL" clId="{98D86882-0471-415B-BB20-9CEE58C8D6E3}" dt="2025-06-09T11:51:58.601" v="134" actId="20577"/>
          <ac:spMkLst>
            <pc:docMk/>
            <pc:sldMk cId="2455221509" sldId="259"/>
            <ac:spMk id="15" creationId="{00000000-0000-0000-0000-000000000000}"/>
          </ac:spMkLst>
        </pc:spChg>
        <pc:spChg chg="mod">
          <ac:chgData name="Chloe Williams" userId="587de886-4986-4e8c-ae3c-52c1a3979dfc" providerId="ADAL" clId="{98D86882-0471-415B-BB20-9CEE58C8D6E3}" dt="2025-05-19T13:01:38.323" v="3"/>
          <ac:spMkLst>
            <pc:docMk/>
            <pc:sldMk cId="2455221509" sldId="259"/>
            <ac:spMk id="17" creationId="{00000000-0000-0000-0000-000000000000}"/>
          </ac:spMkLst>
        </pc:spChg>
        <pc:spChg chg="mod">
          <ac:chgData name="Chloe Williams" userId="587de886-4986-4e8c-ae3c-52c1a3979dfc" providerId="ADAL" clId="{98D86882-0471-415B-BB20-9CEE58C8D6E3}" dt="2025-06-08T17:17:40.687" v="115" actId="33524"/>
          <ac:spMkLst>
            <pc:docMk/>
            <pc:sldMk cId="2455221509" sldId="259"/>
            <ac:spMk id="1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13885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1059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7039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5081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C91B98-3018-4155-9A72-D01A6B7977D5}"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933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C91B98-3018-4155-9A72-D01A6B7977D5}"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92729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C91B98-3018-4155-9A72-D01A6B7977D5}" type="datetimeFigureOut">
              <a:rPr lang="en-GB" smtClean="0"/>
              <a:t>09/06/2025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2694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C91B98-3018-4155-9A72-D01A6B7977D5}" type="datetimeFigureOut">
              <a:rPr lang="en-GB" smtClean="0"/>
              <a:t>09/06/2025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9644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91B98-3018-4155-9A72-D01A6B7977D5}" type="datetimeFigureOut">
              <a:rPr lang="en-GB" smtClean="0"/>
              <a:t>09/06/2025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812346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69322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66328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91B98-3018-4155-9A72-D01A6B7977D5}" type="datetimeFigureOut">
              <a:rPr lang="en-GB" smtClean="0"/>
              <a:t>09/06/2025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E19B3-FC7B-4697-96D7-4D344AD69121}" type="slidenum">
              <a:rPr lang="en-GB" smtClean="0"/>
              <a:t>‹#›</a:t>
            </a:fld>
            <a:endParaRPr lang="en-GB"/>
          </a:p>
        </p:txBody>
      </p:sp>
    </p:spTree>
    <p:extLst>
      <p:ext uri="{BB962C8B-B14F-4D97-AF65-F5344CB8AC3E}">
        <p14:creationId xmlns:p14="http://schemas.microsoft.com/office/powerpoint/2010/main" val="20971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lickr.com/photos/38986305@N06/14869729347"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extLst>
              <a:ext uri="{837473B0-CC2E-450A-ABE3-18F120FF3D39}">
                <a1611:picAttrSrcUrl xmlns:a1611="http://schemas.microsoft.com/office/drawing/2016/11/main" r:id="rId3"/>
              </a:ext>
            </a:extLst>
          </a:blip>
          <a:srcRect/>
          <a:stretch>
            <a:fillRect t="-11000" b="-11000"/>
          </a:stretch>
        </a:blipFill>
        <a:effectLst/>
      </p:bgPr>
    </p:bg>
    <p:spTree>
      <p:nvGrpSpPr>
        <p:cNvPr id="1" name=""/>
        <p:cNvGrpSpPr/>
        <p:nvPr/>
      </p:nvGrpSpPr>
      <p:grpSpPr>
        <a:xfrm>
          <a:off x="0" y="0"/>
          <a:ext cx="0" cy="0"/>
          <a:chOff x="0" y="0"/>
          <a:chExt cx="0" cy="0"/>
        </a:xfrm>
      </p:grpSpPr>
      <p:sp>
        <p:nvSpPr>
          <p:cNvPr id="8" name="TextBox 7"/>
          <p:cNvSpPr txBox="1"/>
          <p:nvPr/>
        </p:nvSpPr>
        <p:spPr>
          <a:xfrm>
            <a:off x="4199559" y="201200"/>
            <a:ext cx="4159802" cy="2062103"/>
          </a:xfrm>
          <a:prstGeom prst="rect">
            <a:avLst/>
          </a:prstGeom>
          <a:noFill/>
        </p:spPr>
        <p:txBody>
          <a:bodyPr wrap="square" rtlCol="0">
            <a:spAutoFit/>
          </a:bodyPr>
          <a:lstStyle/>
          <a:p>
            <a:r>
              <a:rPr lang="en-GB" sz="1600" u="sng" dirty="0">
                <a:latin typeface="Comic Sans MS" panose="030F0702030302020204" pitchFamily="66" charset="0"/>
              </a:rPr>
              <a:t>Curriculum – Geography</a:t>
            </a:r>
          </a:p>
          <a:p>
            <a:r>
              <a:rPr lang="en-GB" sz="1400" dirty="0">
                <a:latin typeface="Letter-join Plus 36" panose="02000505000000020003" pitchFamily="50" charset="0"/>
              </a:rPr>
              <a:t>This half term in Year 4, our Geography enquiry question will be</a:t>
            </a:r>
            <a:r>
              <a:rPr lang="en-GB" sz="1400" b="1" dirty="0">
                <a:latin typeface="Letter-join Plus 36" panose="02000505000000020003" pitchFamily="50" charset="0"/>
              </a:rPr>
              <a:t>: “What makes Whitby wonderful?” </a:t>
            </a:r>
          </a:p>
          <a:p>
            <a:r>
              <a:rPr lang="en-GB" sz="1400" dirty="0">
                <a:latin typeface="Letter-join Plus 36" panose="02000505000000020003" pitchFamily="50" charset="0"/>
              </a:rPr>
              <a:t>Our learning will involve finding out where Whitby is–relating this to prior learning. We will learn what it is like in Whitby compared to Cleethorpes. We will also look at the area surrounding Whitby. A lot of the fieldwork will be carried out on our visit to Whitby.. Finally, we will research and study the reasons why Whitby is wonderful.</a:t>
            </a:r>
          </a:p>
        </p:txBody>
      </p:sp>
      <p:sp>
        <p:nvSpPr>
          <p:cNvPr id="12" name="Rounded Rectangle 11"/>
          <p:cNvSpPr/>
          <p:nvPr/>
        </p:nvSpPr>
        <p:spPr>
          <a:xfrm>
            <a:off x="4455925" y="2590488"/>
            <a:ext cx="3457138" cy="1015208"/>
          </a:xfrm>
          <a:prstGeom prst="roundRect">
            <a:avLst/>
          </a:prstGeom>
          <a:solidFill>
            <a:srgbClr val="00B0F0"/>
          </a:solid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41653" y="2794756"/>
            <a:ext cx="3115895" cy="646331"/>
          </a:xfrm>
          <a:prstGeom prst="rect">
            <a:avLst/>
          </a:prstGeom>
          <a:noFill/>
        </p:spPr>
        <p:txBody>
          <a:bodyPr wrap="square" rtlCol="0">
            <a:spAutoFit/>
          </a:bodyPr>
          <a:lstStyle/>
          <a:p>
            <a:pPr algn="ctr"/>
            <a:r>
              <a:rPr lang="en-GB" b="1" dirty="0">
                <a:latin typeface="CCW Cursive Writing 6" panose="03050602040000000000" pitchFamily="66" charset="0"/>
              </a:rPr>
              <a:t>Year 4 Newsletter </a:t>
            </a:r>
          </a:p>
          <a:p>
            <a:pPr algn="ctr"/>
            <a:r>
              <a:rPr lang="en-GB" b="1" dirty="0">
                <a:latin typeface="CCW Cursive Writing 6" panose="03050602040000000000" pitchFamily="66" charset="0"/>
              </a:rPr>
              <a:t>Summer 2 2025 </a:t>
            </a:r>
          </a:p>
        </p:txBody>
      </p:sp>
      <p:sp>
        <p:nvSpPr>
          <p:cNvPr id="6" name="TextBox 5"/>
          <p:cNvSpPr txBox="1"/>
          <p:nvPr/>
        </p:nvSpPr>
        <p:spPr>
          <a:xfrm>
            <a:off x="131746" y="102006"/>
            <a:ext cx="3947337" cy="3016210"/>
          </a:xfrm>
          <a:prstGeom prst="rect">
            <a:avLst/>
          </a:prstGeom>
          <a:noFill/>
          <a:ln>
            <a:noFill/>
          </a:ln>
        </p:spPr>
        <p:txBody>
          <a:bodyPr wrap="square" rtlCol="0">
            <a:spAutoFit/>
          </a:bodyPr>
          <a:lstStyle/>
          <a:p>
            <a:pPr algn="ctr"/>
            <a:r>
              <a:rPr lang="en-GB" sz="1400" u="sng" dirty="0">
                <a:latin typeface="Comic Sans MS" panose="030F0702030302020204" pitchFamily="66" charset="0"/>
              </a:rPr>
              <a:t>English</a:t>
            </a:r>
            <a:endParaRPr lang="en-GB" sz="1300" u="sng" dirty="0">
              <a:latin typeface="Comic Sans MS" panose="030F0702030302020204" pitchFamily="66" charset="0"/>
            </a:endParaRPr>
          </a:p>
          <a:p>
            <a:r>
              <a:rPr lang="en-GB" sz="1500" dirty="0">
                <a:latin typeface="Letter-join Plus 36" panose="02000505000000020003" pitchFamily="50" charset="0"/>
              </a:rPr>
              <a:t>In English our focus will be fiction. We will be focusing on the book called ‘Oliver and the Seawigs’ by Philip Reeve., From the study of this book, we will be creating descriptive pieces about a setting as well as writing a biography about a famous explorer. We will develop our skills of using description and a range of sentence structures, as well as including our knowledge of Year 4 spelling, punctuation and </a:t>
            </a:r>
            <a:r>
              <a:rPr lang="en-GB" sz="1400" dirty="0">
                <a:latin typeface="Letter-join Plus 36" panose="02000505000000020003" pitchFamily="50" charset="0"/>
              </a:rPr>
              <a:t>grammar. </a:t>
            </a:r>
          </a:p>
          <a:p>
            <a:r>
              <a:rPr lang="en-GB" sz="1400" dirty="0">
                <a:latin typeface="Letter-join Plus 36" panose="02000505000000020003" pitchFamily="50" charset="0"/>
              </a:rPr>
              <a:t>We will continue to practise the Year 3/4 words.  During all lessons, we will continue to focus on a high standard of presentation, including joined handwriting. </a:t>
            </a:r>
            <a:endParaRPr lang="en-GB" sz="1400" dirty="0">
              <a:solidFill>
                <a:schemeClr val="bg1"/>
              </a:solidFill>
              <a:latin typeface="Letter-join Plus 36" panose="02000505000000020003" pitchFamily="50" charset="0"/>
            </a:endParaRPr>
          </a:p>
        </p:txBody>
      </p:sp>
      <p:sp>
        <p:nvSpPr>
          <p:cNvPr id="7" name="TextBox 6"/>
          <p:cNvSpPr txBox="1"/>
          <p:nvPr/>
        </p:nvSpPr>
        <p:spPr>
          <a:xfrm>
            <a:off x="4199559" y="3575383"/>
            <a:ext cx="4008993" cy="1269578"/>
          </a:xfrm>
          <a:prstGeom prst="rect">
            <a:avLst/>
          </a:prstGeom>
          <a:noFill/>
        </p:spPr>
        <p:txBody>
          <a:bodyPr wrap="square" rtlCol="0">
            <a:spAutoFit/>
          </a:bodyPr>
          <a:lstStyle/>
          <a:p>
            <a:pPr algn="ctr"/>
            <a:r>
              <a:rPr lang="en-GB" sz="1300" dirty="0">
                <a:solidFill>
                  <a:srgbClr val="6C320A"/>
                </a:solidFill>
                <a:latin typeface="Comic Sans MS" panose="030F0702030302020204" pitchFamily="66" charset="0"/>
              </a:rPr>
              <a:t>      </a:t>
            </a:r>
          </a:p>
          <a:p>
            <a:pPr algn="ctr"/>
            <a:r>
              <a:rPr lang="en-GB" sz="1400" u="sng" dirty="0">
                <a:latin typeface="Comic Sans MS" panose="030F0702030302020204" pitchFamily="66" charset="0"/>
              </a:rPr>
              <a:t>Learning Outcome</a:t>
            </a:r>
          </a:p>
          <a:p>
            <a:r>
              <a:rPr lang="en-GB" sz="1300" dirty="0">
                <a:latin typeface="Letter-join Plus 36" panose="02000505000000020003" pitchFamily="50" charset="0"/>
              </a:rPr>
              <a:t>After this unit of Geography learning, children will have      an understanding of what Whitby is like and how it compares to Cleethorpes. Through investigation and actual </a:t>
            </a:r>
            <a:r>
              <a:rPr lang="en-GB" sz="1100" dirty="0">
                <a:latin typeface="Letter-join Plus 36" panose="02000505000000020003" pitchFamily="50" charset="0"/>
              </a:rPr>
              <a:t>study of the area, the children can decide if Whitby is wonderful.</a:t>
            </a:r>
          </a:p>
        </p:txBody>
      </p:sp>
      <p:sp>
        <p:nvSpPr>
          <p:cNvPr id="9" name="TextBox 8"/>
          <p:cNvSpPr txBox="1"/>
          <p:nvPr/>
        </p:nvSpPr>
        <p:spPr>
          <a:xfrm>
            <a:off x="8452158" y="95440"/>
            <a:ext cx="3571487" cy="2677656"/>
          </a:xfrm>
          <a:prstGeom prst="rect">
            <a:avLst/>
          </a:prstGeom>
          <a:noFill/>
          <a:ln w="57150">
            <a:noFill/>
          </a:ln>
        </p:spPr>
        <p:txBody>
          <a:bodyPr wrap="square" rtlCol="0">
            <a:spAutoFit/>
          </a:bodyPr>
          <a:lstStyle/>
          <a:p>
            <a:pPr algn="ctr"/>
            <a:r>
              <a:rPr lang="en-GB" sz="1400" u="sng" dirty="0">
                <a:latin typeface="Comic Sans MS" panose="030F0702030302020204" pitchFamily="66" charset="0"/>
              </a:rPr>
              <a:t>Maths</a:t>
            </a:r>
            <a:endParaRPr lang="en-GB" sz="1400" dirty="0"/>
          </a:p>
          <a:p>
            <a:pPr algn="ctr"/>
            <a:endParaRPr lang="en-GB" sz="1400" dirty="0">
              <a:latin typeface="Letter-join Plus 36" panose="02000505000000020003" pitchFamily="50" charset="0"/>
            </a:endParaRPr>
          </a:p>
          <a:p>
            <a:pPr algn="ctr"/>
            <a:r>
              <a:rPr lang="en-GB" sz="1400" dirty="0">
                <a:latin typeface="Letter-join Plus 36" panose="02000505000000020003" pitchFamily="50" charset="0"/>
              </a:rPr>
              <a:t>In </a:t>
            </a:r>
            <a:r>
              <a:rPr lang="en-GB" sz="1400" b="1" dirty="0">
                <a:latin typeface="Letter-join Plus 36" panose="02000505000000020003" pitchFamily="50" charset="0"/>
              </a:rPr>
              <a:t>Year 4 </a:t>
            </a:r>
            <a:r>
              <a:rPr lang="en-GB" sz="1400" dirty="0">
                <a:latin typeface="Letter-join Plus 36" panose="02000505000000020003" pitchFamily="50" charset="0"/>
              </a:rPr>
              <a:t>this term we will continue to  consolidate our previous maths learning every day. New learning will consist of statistics and position and direction. In preparation for the Multiplication Tables Check in June, we will do daily practise using Timestables.co.uk, as well as TTRS. Please continue to support your child to practise their recall of all times tables up to 12 x 12. The ability to recall these facts more confidently would be hugely beneficial.  </a:t>
            </a:r>
            <a:endParaRPr lang="en-GB" sz="1400" dirty="0">
              <a:solidFill>
                <a:schemeClr val="accent6">
                  <a:lumMod val="75000"/>
                </a:schemeClr>
              </a:solidFill>
              <a:latin typeface="Letter-join Plus 36" panose="02000505000000020003" pitchFamily="50" charset="0"/>
            </a:endParaRPr>
          </a:p>
        </p:txBody>
      </p:sp>
      <p:sp>
        <p:nvSpPr>
          <p:cNvPr id="2" name="Rectangle 1"/>
          <p:cNvSpPr/>
          <p:nvPr/>
        </p:nvSpPr>
        <p:spPr>
          <a:xfrm>
            <a:off x="112739" y="51006"/>
            <a:ext cx="3944536" cy="3229921"/>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27342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112739" y="3376591"/>
            <a:ext cx="3955547" cy="1378429"/>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05538" y="5113552"/>
            <a:ext cx="4026926" cy="171181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12739" y="4784480"/>
            <a:ext cx="3909102" cy="2051844"/>
          </a:xfrm>
          <a:prstGeom prst="rect">
            <a:avLst/>
          </a:prstGeom>
          <a:noFill/>
          <a:ln>
            <a:noFill/>
          </a:ln>
        </p:spPr>
        <p:txBody>
          <a:bodyPr wrap="square" rtlCol="0">
            <a:spAutoFit/>
          </a:bodyPr>
          <a:lstStyle/>
          <a:p>
            <a:pPr algn="ctr"/>
            <a:r>
              <a:rPr lang="en-GB" sz="1200" dirty="0">
                <a:latin typeface="Comic Sans MS" panose="030F0702030302020204" pitchFamily="66" charset="0"/>
              </a:rPr>
              <a:t>      </a:t>
            </a:r>
            <a:r>
              <a:rPr lang="en-GB" sz="1400" u="sng" dirty="0">
                <a:latin typeface="Comic Sans MS" panose="030F0702030302020204" pitchFamily="66" charset="0"/>
              </a:rPr>
              <a:t>Wider Curriculum</a:t>
            </a:r>
          </a:p>
          <a:p>
            <a:pPr algn="ctr"/>
            <a:endParaRPr lang="en-GB" sz="1400" u="sng" dirty="0">
              <a:latin typeface="Comic Sans MS" panose="030F0702030302020204" pitchFamily="66" charset="0"/>
            </a:endParaRPr>
          </a:p>
          <a:p>
            <a:pPr>
              <a:spcAft>
                <a:spcPts val="800"/>
              </a:spcAft>
            </a:pPr>
            <a:r>
              <a:rPr lang="en-GB" sz="1100" dirty="0">
                <a:latin typeface="Comic Sans MS" panose="030F0702030302020204" pitchFamily="66" charset="0"/>
              </a:rPr>
              <a:t>ICT – Information Technology </a:t>
            </a:r>
          </a:p>
          <a:p>
            <a:pPr>
              <a:spcAft>
                <a:spcPts val="800"/>
              </a:spcAft>
            </a:pPr>
            <a:r>
              <a:rPr lang="en-GB" sz="1100" dirty="0">
                <a:latin typeface="Comic Sans MS" panose="030F0702030302020204" pitchFamily="66" charset="0"/>
              </a:rPr>
              <a:t>PSHE – Changing Me</a:t>
            </a:r>
          </a:p>
          <a:p>
            <a:pPr>
              <a:spcAft>
                <a:spcPts val="800"/>
              </a:spcAft>
            </a:pPr>
            <a:r>
              <a:rPr lang="en-GB" sz="1100" dirty="0">
                <a:latin typeface="Comic Sans MS" panose="030F0702030302020204" pitchFamily="66" charset="0"/>
              </a:rPr>
              <a:t>Music </a:t>
            </a:r>
            <a:r>
              <a:rPr lang="en-GB" sz="1100">
                <a:latin typeface="Comic Sans MS" panose="030F0702030302020204" pitchFamily="66" charset="0"/>
              </a:rPr>
              <a:t>–  Recorders</a:t>
            </a:r>
            <a:endParaRPr lang="en-GB" sz="1100" dirty="0">
              <a:latin typeface="Comic Sans MS" panose="030F0702030302020204" pitchFamily="66" charset="0"/>
            </a:endParaRPr>
          </a:p>
          <a:p>
            <a:pPr>
              <a:spcAft>
                <a:spcPts val="800"/>
              </a:spcAft>
            </a:pPr>
            <a:r>
              <a:rPr lang="en-GB" sz="1100" dirty="0">
                <a:latin typeface="Comic Sans MS" panose="030F0702030302020204" pitchFamily="66" charset="0"/>
              </a:rPr>
              <a:t>PE – Cricket &amp; Tennis </a:t>
            </a:r>
          </a:p>
          <a:p>
            <a:pPr>
              <a:spcAft>
                <a:spcPts val="800"/>
              </a:spcAft>
            </a:pPr>
            <a:r>
              <a:rPr lang="en-GB" sz="1100" dirty="0">
                <a:latin typeface="Comic Sans MS" panose="030F0702030302020204" pitchFamily="66" charset="0"/>
              </a:rPr>
              <a:t>DT – How can we create a healthy food item?</a:t>
            </a:r>
          </a:p>
          <a:p>
            <a:pPr>
              <a:spcAft>
                <a:spcPts val="800"/>
              </a:spcAft>
            </a:pPr>
            <a:endParaRPr lang="en-GB" sz="1100" dirty="0">
              <a:latin typeface="Comic Sans MS" panose="030F0702030302020204" pitchFamily="66" charset="0"/>
            </a:endParaRPr>
          </a:p>
        </p:txBody>
      </p:sp>
      <p:sp>
        <p:nvSpPr>
          <p:cNvPr id="16" name="Rectangle 15"/>
          <p:cNvSpPr/>
          <p:nvPr/>
        </p:nvSpPr>
        <p:spPr>
          <a:xfrm>
            <a:off x="113021" y="4758353"/>
            <a:ext cx="3947268" cy="2038027"/>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31746" y="3370026"/>
            <a:ext cx="3954003" cy="1384995"/>
          </a:xfrm>
          <a:prstGeom prst="rect">
            <a:avLst/>
          </a:prstGeom>
          <a:ln>
            <a:noFill/>
          </a:ln>
        </p:spPr>
        <p:txBody>
          <a:bodyPr wrap="square">
            <a:spAutoFit/>
          </a:bodyPr>
          <a:lstStyle/>
          <a:p>
            <a:pPr algn="ctr"/>
            <a:r>
              <a:rPr lang="en-GB" sz="1200" u="sng" dirty="0">
                <a:latin typeface="Comic Sans MS" panose="030F0702030302020204" pitchFamily="66" charset="0"/>
              </a:rPr>
              <a:t>Our PE Days</a:t>
            </a:r>
            <a:endParaRPr lang="en-GB" sz="1200" dirty="0"/>
          </a:p>
          <a:p>
            <a:r>
              <a:rPr lang="en-GB" sz="1200" dirty="0">
                <a:latin typeface="Letter-join Plus 36" panose="02000505000000020003" pitchFamily="50" charset="0"/>
              </a:rPr>
              <a:t>Our PE morning is every </a:t>
            </a:r>
            <a:r>
              <a:rPr lang="en-GB" sz="1200" b="1" dirty="0">
                <a:latin typeface="Letter-join Plus 36" panose="02000505000000020003" pitchFamily="50" charset="0"/>
              </a:rPr>
              <a:t>Wednesday</a:t>
            </a:r>
            <a:r>
              <a:rPr lang="en-GB" sz="1200" dirty="0">
                <a:latin typeface="Letter-join Plus 36" panose="02000505000000020003" pitchFamily="50" charset="0"/>
              </a:rPr>
              <a:t>. Please ensure that children have correct full outdoor and indoor PE kit in school Long hair should be tied back and </a:t>
            </a:r>
            <a:r>
              <a:rPr lang="en-GB" sz="1200" b="1" dirty="0">
                <a:latin typeface="Letter-join Plus 36" panose="02000505000000020003" pitchFamily="50" charset="0"/>
              </a:rPr>
              <a:t>earrings removed </a:t>
            </a:r>
            <a:r>
              <a:rPr lang="en-GB" sz="1200" dirty="0">
                <a:latin typeface="Letter-join Plus 36" panose="02000505000000020003" pitchFamily="50" charset="0"/>
              </a:rPr>
              <a:t>as outlined in the school’s uniform policy on our website. We would prefer them not to use plasters over earrings for health and safety reasons.</a:t>
            </a:r>
          </a:p>
        </p:txBody>
      </p:sp>
      <p:sp>
        <p:nvSpPr>
          <p:cNvPr id="18" name="Rectangle 17"/>
          <p:cNvSpPr/>
          <p:nvPr/>
        </p:nvSpPr>
        <p:spPr>
          <a:xfrm>
            <a:off x="8424718" y="4420486"/>
            <a:ext cx="3630868" cy="233376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481099" y="4433879"/>
            <a:ext cx="3471068" cy="2492990"/>
          </a:xfrm>
          <a:prstGeom prst="rect">
            <a:avLst/>
          </a:prstGeom>
          <a:ln>
            <a:noFill/>
          </a:ln>
        </p:spPr>
        <p:txBody>
          <a:bodyPr wrap="square">
            <a:spAutoFit/>
          </a:bodyPr>
          <a:lstStyle/>
          <a:p>
            <a:pPr algn="ctr"/>
            <a:r>
              <a:rPr lang="en-GB" sz="1300" u="sng" dirty="0">
                <a:latin typeface="Comic Sans MS" panose="030F0702030302020204" pitchFamily="66" charset="0"/>
              </a:rPr>
              <a:t>Reading</a:t>
            </a:r>
          </a:p>
          <a:p>
            <a:pPr>
              <a:tabLst>
                <a:tab pos="177800" algn="l"/>
              </a:tabLst>
            </a:pPr>
            <a:r>
              <a:rPr lang="en-GB" sz="1300" dirty="0">
                <a:latin typeface="Letter-join Plus 36" panose="02000505000000020003" pitchFamily="50" charset="0"/>
              </a:rPr>
              <a:t>Please continue to share the love of books with your child. Encourage them to read/share books at least 5 times per week. This should be recorded on one page per week of the Reading Record with a comment and appropriate details.  Reads will be counted </a:t>
            </a:r>
            <a:r>
              <a:rPr lang="en-GB" sz="1300" b="1" dirty="0">
                <a:latin typeface="Letter-join Plus 36" panose="02000505000000020003" pitchFamily="50" charset="0"/>
              </a:rPr>
              <a:t>every Monday</a:t>
            </a:r>
            <a:r>
              <a:rPr lang="en-GB" sz="1300" dirty="0">
                <a:latin typeface="Letter-join Plus 36" panose="02000505000000020003" pitchFamily="50" charset="0"/>
              </a:rPr>
              <a:t>.</a:t>
            </a:r>
          </a:p>
          <a:p>
            <a:r>
              <a:rPr lang="en-GB" sz="1300" dirty="0">
                <a:latin typeface="Letter-join Plus 36" panose="02000505000000020003" pitchFamily="50" charset="0"/>
              </a:rPr>
              <a:t>Reading should be a delightful experience, and we encourage you to revisit and re-read favourite books and stories. </a:t>
            </a:r>
          </a:p>
          <a:p>
            <a:r>
              <a:rPr lang="en-GB" sz="1300" dirty="0">
                <a:latin typeface="Letter-join Plus 36" panose="02000505000000020003" pitchFamily="50" charset="0"/>
              </a:rPr>
              <a:t>Happy readers become confident readers.</a:t>
            </a:r>
          </a:p>
          <a:p>
            <a:pPr algn="ctr"/>
            <a:endParaRPr lang="en-GB" sz="1300" u="sng" dirty="0">
              <a:latin typeface="Comic Sans MS" panose="030F0702030302020204" pitchFamily="66" charset="0"/>
            </a:endParaRPr>
          </a:p>
        </p:txBody>
      </p:sp>
      <p:sp>
        <p:nvSpPr>
          <p:cNvPr id="17" name="Rectangle 16"/>
          <p:cNvSpPr/>
          <p:nvPr/>
        </p:nvSpPr>
        <p:spPr>
          <a:xfrm>
            <a:off x="4242485" y="5139174"/>
            <a:ext cx="4107709" cy="1508105"/>
          </a:xfrm>
          <a:prstGeom prst="rect">
            <a:avLst/>
          </a:prstGeom>
        </p:spPr>
        <p:txBody>
          <a:bodyPr wrap="square">
            <a:spAutoFit/>
          </a:bodyPr>
          <a:lstStyle/>
          <a:p>
            <a:pPr algn="ctr"/>
            <a:r>
              <a:rPr lang="en-GB" sz="1400" u="sng" dirty="0">
                <a:latin typeface="Comic Sans MS" panose="030F0702030302020204" pitchFamily="66" charset="0"/>
              </a:rPr>
              <a:t>Homework</a:t>
            </a:r>
          </a:p>
          <a:p>
            <a:pPr algn="ctr"/>
            <a:endParaRPr lang="en-GB" sz="1400" u="sng" dirty="0">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Letter-join Plus 36" panose="02000505000000020003" pitchFamily="50" charset="0"/>
                <a:ea typeface="+mn-ea"/>
                <a:cs typeface="+mn-cs"/>
              </a:rPr>
              <a:t>Each week the children are asked to return their homework books on a </a:t>
            </a:r>
            <a:r>
              <a:rPr kumimoji="0" lang="en-GB" sz="1600" b="1" i="0" u="none" strike="noStrike" kern="1200" cap="none" spc="0" normalizeH="0" baseline="0" noProof="0" dirty="0">
                <a:ln>
                  <a:noFill/>
                </a:ln>
                <a:solidFill>
                  <a:prstClr val="black"/>
                </a:solidFill>
                <a:effectLst/>
                <a:uLnTx/>
                <a:uFillTx/>
                <a:latin typeface="Letter-join Plus 36" panose="02000505000000020003" pitchFamily="50" charset="0"/>
                <a:ea typeface="+mn-ea"/>
                <a:cs typeface="+mn-cs"/>
              </a:rPr>
              <a:t>Monday.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Letter-join Plus 36" panose="02000505000000020003" pitchFamily="50" charset="0"/>
                <a:ea typeface="+mn-ea"/>
                <a:cs typeface="+mn-cs"/>
              </a:rPr>
              <a:t>Times tables will also be set on a </a:t>
            </a:r>
            <a:r>
              <a:rPr kumimoji="0" lang="en-GB" sz="1600" b="1" i="0" u="none" strike="noStrike" kern="1200" cap="none" spc="0" normalizeH="0" baseline="0" noProof="0" dirty="0">
                <a:ln>
                  <a:noFill/>
                </a:ln>
                <a:solidFill>
                  <a:prstClr val="black"/>
                </a:solidFill>
                <a:effectLst/>
                <a:uLnTx/>
                <a:uFillTx/>
                <a:latin typeface="Letter-join Plus 36" panose="02000505000000020003" pitchFamily="50" charset="0"/>
                <a:ea typeface="+mn-ea"/>
                <a:cs typeface="+mn-cs"/>
              </a:rPr>
              <a:t>Friday</a:t>
            </a:r>
            <a:r>
              <a:rPr kumimoji="0" lang="en-GB" sz="1600" b="0" i="0" u="none" strike="noStrike" kern="1200" cap="none" spc="0" normalizeH="0" baseline="0" noProof="0" dirty="0">
                <a:ln>
                  <a:noFill/>
                </a:ln>
                <a:solidFill>
                  <a:prstClr val="black"/>
                </a:solidFill>
                <a:effectLst/>
                <a:uLnTx/>
                <a:uFillTx/>
                <a:latin typeface="Letter-join Plus 36" panose="02000505000000020003" pitchFamily="50" charset="0"/>
                <a:ea typeface="+mn-ea"/>
                <a:cs typeface="+mn-cs"/>
              </a:rPr>
              <a:t> ready for the following </a:t>
            </a:r>
            <a:r>
              <a:rPr kumimoji="0" lang="en-GB" sz="1600" b="1" i="0" u="none" strike="noStrike" kern="1200" cap="none" spc="0" normalizeH="0" baseline="0" noProof="0" dirty="0">
                <a:ln>
                  <a:noFill/>
                </a:ln>
                <a:solidFill>
                  <a:prstClr val="black"/>
                </a:solidFill>
                <a:effectLst/>
                <a:uLnTx/>
                <a:uFillTx/>
                <a:latin typeface="Letter-join Plus 36" panose="02000505000000020003" pitchFamily="50" charset="0"/>
                <a:ea typeface="+mn-ea"/>
                <a:cs typeface="+mn-cs"/>
              </a:rPr>
              <a:t>Friday</a:t>
            </a:r>
            <a:r>
              <a:rPr kumimoji="0" lang="en-GB" sz="1600" b="0" i="0" u="none" strike="noStrike" kern="1200" cap="none" spc="0" normalizeH="0" baseline="0" noProof="0" dirty="0">
                <a:ln>
                  <a:noFill/>
                </a:ln>
                <a:solidFill>
                  <a:prstClr val="black"/>
                </a:solidFill>
                <a:effectLst/>
                <a:uLnTx/>
                <a:uFillTx/>
                <a:latin typeface="Letter-join Plus 36" panose="02000505000000020003" pitchFamily="50" charset="0"/>
                <a:ea typeface="+mn-ea"/>
                <a:cs typeface="+mn-cs"/>
              </a:rPr>
              <a:t>. </a:t>
            </a:r>
          </a:p>
        </p:txBody>
      </p:sp>
      <p:sp>
        <p:nvSpPr>
          <p:cNvPr id="21" name="Rectangle 20"/>
          <p:cNvSpPr/>
          <p:nvPr/>
        </p:nvSpPr>
        <p:spPr>
          <a:xfrm>
            <a:off x="4230429" y="3715041"/>
            <a:ext cx="4026926" cy="125885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8"/>
            <a:ext cx="4151891" cy="234779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22221" y="2920650"/>
            <a:ext cx="3631359" cy="14136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59329" y="2897810"/>
            <a:ext cx="3564316" cy="1384995"/>
          </a:xfrm>
          <a:prstGeom prst="rect">
            <a:avLst/>
          </a:prstGeom>
        </p:spPr>
        <p:txBody>
          <a:bodyPr wrap="square">
            <a:spAutoFit/>
          </a:bodyPr>
          <a:lstStyle/>
          <a:p>
            <a:pPr algn="ctr"/>
            <a:r>
              <a:rPr lang="en-GB" sz="1400" u="sng" dirty="0">
                <a:latin typeface="Comic Sans MS" panose="030F0702030302020204" pitchFamily="66" charset="0"/>
              </a:rPr>
              <a:t>Science</a:t>
            </a:r>
          </a:p>
          <a:p>
            <a:r>
              <a:rPr lang="en-GB" sz="1400" dirty="0">
                <a:latin typeface="Letter-join Plus 36" panose="02000505000000020003" pitchFamily="50" charset="0"/>
              </a:rPr>
              <a:t>This half term Year 4 will be learning about Sound. We will learn about how sounds make it to our ears, how we can classify different sounds, what sounds we can hear, and we will be making a string telephone and seeing how it works</a:t>
            </a:r>
          </a:p>
        </p:txBody>
      </p:sp>
      <p:pic>
        <p:nvPicPr>
          <p:cNvPr id="3" name="Picture 2" descr="Middlethorpe Primary Academy">
            <a:extLst>
              <a:ext uri="{FF2B5EF4-FFF2-40B4-BE49-F238E27FC236}">
                <a16:creationId xmlns:a16="http://schemas.microsoft.com/office/drawing/2014/main" id="{496A6E37-5026-5FF9-B260-BC0C4F04793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5624" y="2808531"/>
            <a:ext cx="635486" cy="570893"/>
          </a:xfrm>
          <a:prstGeom prst="rect">
            <a:avLst/>
          </a:prstGeom>
          <a:noFill/>
          <a:ln>
            <a:noFill/>
          </a:ln>
        </p:spPr>
      </p:pic>
      <p:pic>
        <p:nvPicPr>
          <p:cNvPr id="20" name="Picture 19" descr="Middlethorpe Primary Academy">
            <a:extLst>
              <a:ext uri="{FF2B5EF4-FFF2-40B4-BE49-F238E27FC236}">
                <a16:creationId xmlns:a16="http://schemas.microsoft.com/office/drawing/2014/main" id="{8790543F-E989-73B2-583E-B8C608F44D4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07095" y="2775504"/>
            <a:ext cx="635486" cy="570893"/>
          </a:xfrm>
          <a:prstGeom prst="rect">
            <a:avLst/>
          </a:prstGeom>
          <a:noFill/>
          <a:ln>
            <a:noFill/>
          </a:ln>
        </p:spPr>
      </p:pic>
    </p:spTree>
    <p:extLst>
      <p:ext uri="{BB962C8B-B14F-4D97-AF65-F5344CB8AC3E}">
        <p14:creationId xmlns:p14="http://schemas.microsoft.com/office/powerpoint/2010/main" val="2455221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6" ma:contentTypeDescription="Create a new document." ma:contentTypeScope="" ma:versionID="5c45a97292897e57d9889067e382471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2fe332fc5a6aed461336888d3ec1e4b9"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Props1.xml><?xml version="1.0" encoding="utf-8"?>
<ds:datastoreItem xmlns:ds="http://schemas.openxmlformats.org/officeDocument/2006/customXml" ds:itemID="{5DD6AC4D-9453-4C59-8594-9E0E7A539A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960560-8276-49D5-BF4E-9AB40BF4FE6B}">
  <ds:schemaRefs>
    <ds:schemaRef ds:uri="http://schemas.microsoft.com/sharepoint/v3/contenttype/forms"/>
  </ds:schemaRefs>
</ds:datastoreItem>
</file>

<file path=customXml/itemProps3.xml><?xml version="1.0" encoding="utf-8"?>
<ds:datastoreItem xmlns:ds="http://schemas.openxmlformats.org/officeDocument/2006/customXml" ds:itemID="{7F87F5D9-EB42-4C98-8AB6-BBAEFD7F0D27}">
  <ds:schemaRefs>
    <ds:schemaRef ds:uri="http://purl.org/dc/dcmitype/"/>
    <ds:schemaRef ds:uri="fbfaf87b-7bdd-4c4f-a8f3-ec676afede73"/>
    <ds:schemaRef ds:uri="http://www.w3.org/XML/1998/namespace"/>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597c8b6c-d28d-4116-9221-2285f0b83890"/>
    <ds:schemaRef ds:uri="http://purl.org/dc/terms/"/>
  </ds:schemaRefs>
</ds:datastoreItem>
</file>

<file path=docProps/app.xml><?xml version="1.0" encoding="utf-8"?>
<Properties xmlns="http://schemas.openxmlformats.org/officeDocument/2006/extended-properties" xmlns:vt="http://schemas.openxmlformats.org/officeDocument/2006/docPropsVTypes">
  <TotalTime>750</TotalTime>
  <Words>596</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CCW Cursive Writing 6</vt:lpstr>
      <vt:lpstr>Comic Sans MS</vt:lpstr>
      <vt:lpstr>Letter-join Plus 36</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Nicky Claassen</dc:creator>
  <cp:lastModifiedBy>Chloe Williams</cp:lastModifiedBy>
  <cp:revision>13</cp:revision>
  <dcterms:created xsi:type="dcterms:W3CDTF">2022-04-09T12:44:16Z</dcterms:created>
  <dcterms:modified xsi:type="dcterms:W3CDTF">2025-06-09T11:52:01Z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4546800</vt:r8>
  </property>
  <property fmtid="{D5CDD505-2E9C-101B-9397-08002B2CF9AE}" pid="4" name="MediaServiceImageTags">
    <vt:lpwstr/>
  </property>
</Properties>
</file>