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6"/>
  </p:notesMasterIdLst>
  <p:handoutMasterIdLst>
    <p:handoutMasterId r:id="rId7"/>
  </p:handoutMasterIdLst>
  <p:sldIdLst>
    <p:sldId id="258" r:id="rId5"/>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a:srgbClr val="FF6600"/>
    <a:srgbClr val="CC66FF"/>
    <a:srgbClr val="00CC00"/>
    <a:srgbClr val="891B79"/>
    <a:srgbClr val="AA229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3" autoAdjust="0"/>
    <p:restoredTop sz="94660"/>
  </p:normalViewPr>
  <p:slideViewPr>
    <p:cSldViewPr snapToGrid="0">
      <p:cViewPr varScale="1">
        <p:scale>
          <a:sx n="67" d="100"/>
          <a:sy n="67" d="100"/>
        </p:scale>
        <p:origin x="811"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handoutMaster" Target="handoutMasters/handoutMaster1.xml"/><Relationship Id="rId12" Type="http://schemas.microsoft.com/office/2016/11/relationships/changesInfo" Target="changesInfos/changesInfo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te Whittaker" userId="acc078b7-a223-46fa-8cc3-712b629dc67e" providerId="ADAL" clId="{3D9CDC7E-1BDB-4738-94BA-002214B36E3E}"/>
    <pc:docChg chg="undo redo custSel modSld">
      <pc:chgData name="Kate Whittaker" userId="acc078b7-a223-46fa-8cc3-712b629dc67e" providerId="ADAL" clId="{3D9CDC7E-1BDB-4738-94BA-002214B36E3E}" dt="2023-09-01T17:35:26.951" v="1090" actId="20577"/>
      <pc:docMkLst>
        <pc:docMk/>
      </pc:docMkLst>
      <pc:sldChg chg="delSp modSp mod">
        <pc:chgData name="Kate Whittaker" userId="acc078b7-a223-46fa-8cc3-712b629dc67e" providerId="ADAL" clId="{3D9CDC7E-1BDB-4738-94BA-002214B36E3E}" dt="2023-09-01T17:35:26.951" v="1090" actId="20577"/>
        <pc:sldMkLst>
          <pc:docMk/>
          <pc:sldMk cId="2408622756" sldId="258"/>
        </pc:sldMkLst>
        <pc:spChg chg="mod">
          <ac:chgData name="Kate Whittaker" userId="acc078b7-a223-46fa-8cc3-712b629dc67e" providerId="ADAL" clId="{3D9CDC7E-1BDB-4738-94BA-002214B36E3E}" dt="2023-09-01T17:14:04.113" v="334" actId="20577"/>
          <ac:spMkLst>
            <pc:docMk/>
            <pc:sldMk cId="2408622756" sldId="258"/>
            <ac:spMk id="7" creationId="{00000000-0000-0000-0000-000000000000}"/>
          </ac:spMkLst>
        </pc:spChg>
        <pc:spChg chg="mod">
          <ac:chgData name="Kate Whittaker" userId="acc078b7-a223-46fa-8cc3-712b629dc67e" providerId="ADAL" clId="{3D9CDC7E-1BDB-4738-94BA-002214B36E3E}" dt="2023-09-01T17:19:59.977" v="530" actId="114"/>
          <ac:spMkLst>
            <pc:docMk/>
            <pc:sldMk cId="2408622756" sldId="258"/>
            <ac:spMk id="13" creationId="{00000000-0000-0000-0000-000000000000}"/>
          </ac:spMkLst>
        </pc:spChg>
        <pc:spChg chg="mod">
          <ac:chgData name="Kate Whittaker" userId="acc078b7-a223-46fa-8cc3-712b629dc67e" providerId="ADAL" clId="{3D9CDC7E-1BDB-4738-94BA-002214B36E3E}" dt="2023-09-01T17:25:26.026" v="834" actId="1076"/>
          <ac:spMkLst>
            <pc:docMk/>
            <pc:sldMk cId="2408622756" sldId="258"/>
            <ac:spMk id="15" creationId="{00000000-0000-0000-0000-000000000000}"/>
          </ac:spMkLst>
        </pc:spChg>
        <pc:spChg chg="mod">
          <ac:chgData name="Kate Whittaker" userId="acc078b7-a223-46fa-8cc3-712b629dc67e" providerId="ADAL" clId="{3D9CDC7E-1BDB-4738-94BA-002214B36E3E}" dt="2023-09-01T17:26:59.540" v="935" actId="20577"/>
          <ac:spMkLst>
            <pc:docMk/>
            <pc:sldMk cId="2408622756" sldId="258"/>
            <ac:spMk id="18" creationId="{00000000-0000-0000-0000-000000000000}"/>
          </ac:spMkLst>
        </pc:spChg>
        <pc:spChg chg="mod">
          <ac:chgData name="Kate Whittaker" userId="acc078b7-a223-46fa-8cc3-712b629dc67e" providerId="ADAL" clId="{3D9CDC7E-1BDB-4738-94BA-002214B36E3E}" dt="2023-09-01T17:25:26.026" v="834" actId="1076"/>
          <ac:spMkLst>
            <pc:docMk/>
            <pc:sldMk cId="2408622756" sldId="258"/>
            <ac:spMk id="20" creationId="{00000000-0000-0000-0000-000000000000}"/>
          </ac:spMkLst>
        </pc:spChg>
        <pc:spChg chg="mod">
          <ac:chgData name="Kate Whittaker" userId="acc078b7-a223-46fa-8cc3-712b629dc67e" providerId="ADAL" clId="{3D9CDC7E-1BDB-4738-94BA-002214B36E3E}" dt="2023-09-01T17:25:26.026" v="834" actId="1076"/>
          <ac:spMkLst>
            <pc:docMk/>
            <pc:sldMk cId="2408622756" sldId="258"/>
            <ac:spMk id="21" creationId="{00000000-0000-0000-0000-000000000000}"/>
          </ac:spMkLst>
        </pc:spChg>
        <pc:spChg chg="del">
          <ac:chgData name="Kate Whittaker" userId="acc078b7-a223-46fa-8cc3-712b629dc67e" providerId="ADAL" clId="{3D9CDC7E-1BDB-4738-94BA-002214B36E3E}" dt="2023-09-01T17:24:51.536" v="830" actId="478"/>
          <ac:spMkLst>
            <pc:docMk/>
            <pc:sldMk cId="2408622756" sldId="258"/>
            <ac:spMk id="23" creationId="{00000000-0000-0000-0000-000000000000}"/>
          </ac:spMkLst>
        </pc:spChg>
        <pc:spChg chg="del">
          <ac:chgData name="Kate Whittaker" userId="acc078b7-a223-46fa-8cc3-712b629dc67e" providerId="ADAL" clId="{3D9CDC7E-1BDB-4738-94BA-002214B36E3E}" dt="2023-09-01T17:24:54.828" v="831" actId="478"/>
          <ac:spMkLst>
            <pc:docMk/>
            <pc:sldMk cId="2408622756" sldId="258"/>
            <ac:spMk id="25" creationId="{00000000-0000-0000-0000-000000000000}"/>
          </ac:spMkLst>
        </pc:spChg>
        <pc:spChg chg="mod">
          <ac:chgData name="Kate Whittaker" userId="acc078b7-a223-46fa-8cc3-712b629dc67e" providerId="ADAL" clId="{3D9CDC7E-1BDB-4738-94BA-002214B36E3E}" dt="2023-09-01T17:24:11.610" v="811" actId="14100"/>
          <ac:spMkLst>
            <pc:docMk/>
            <pc:sldMk cId="2408622756" sldId="258"/>
            <ac:spMk id="27" creationId="{00000000-0000-0000-0000-000000000000}"/>
          </ac:spMkLst>
        </pc:spChg>
        <pc:spChg chg="mod">
          <ac:chgData name="Kate Whittaker" userId="acc078b7-a223-46fa-8cc3-712b629dc67e" providerId="ADAL" clId="{3D9CDC7E-1BDB-4738-94BA-002214B36E3E}" dt="2023-09-01T17:24:24.114" v="823" actId="20577"/>
          <ac:spMkLst>
            <pc:docMk/>
            <pc:sldMk cId="2408622756" sldId="258"/>
            <ac:spMk id="33" creationId="{00000000-0000-0000-0000-000000000000}"/>
          </ac:spMkLst>
        </pc:spChg>
        <pc:spChg chg="mod">
          <ac:chgData name="Kate Whittaker" userId="acc078b7-a223-46fa-8cc3-712b629dc67e" providerId="ADAL" clId="{3D9CDC7E-1BDB-4738-94BA-002214B36E3E}" dt="2023-09-01T17:30:31.052" v="942" actId="33524"/>
          <ac:spMkLst>
            <pc:docMk/>
            <pc:sldMk cId="2408622756" sldId="258"/>
            <ac:spMk id="35" creationId="{00000000-0000-0000-0000-000000000000}"/>
          </ac:spMkLst>
        </pc:spChg>
        <pc:spChg chg="mod">
          <ac:chgData name="Kate Whittaker" userId="acc078b7-a223-46fa-8cc3-712b629dc67e" providerId="ADAL" clId="{3D9CDC7E-1BDB-4738-94BA-002214B36E3E}" dt="2023-09-01T17:35:26.951" v="1090" actId="20577"/>
          <ac:spMkLst>
            <pc:docMk/>
            <pc:sldMk cId="2408622756" sldId="258"/>
            <ac:spMk id="38" creationId="{00000000-0000-0000-0000-000000000000}"/>
          </ac:spMkLst>
        </pc:spChg>
        <pc:grpChg chg="mod">
          <ac:chgData name="Kate Whittaker" userId="acc078b7-a223-46fa-8cc3-712b629dc67e" providerId="ADAL" clId="{3D9CDC7E-1BDB-4738-94BA-002214B36E3E}" dt="2023-09-01T17:25:32.786" v="835" actId="14100"/>
          <ac:grpSpMkLst>
            <pc:docMk/>
            <pc:sldMk cId="2408622756" sldId="258"/>
            <ac:grpSpMk id="4" creationId="{00000000-0000-0000-0000-000000000000}"/>
          </ac:grpSpMkLst>
        </pc:grpChg>
        <pc:grpChg chg="mod">
          <ac:chgData name="Kate Whittaker" userId="acc078b7-a223-46fa-8cc3-712b629dc67e" providerId="ADAL" clId="{3D9CDC7E-1BDB-4738-94BA-002214B36E3E}" dt="2023-09-01T17:20:31.174" v="531" actId="14100"/>
          <ac:grpSpMkLst>
            <pc:docMk/>
            <pc:sldMk cId="2408622756" sldId="258"/>
            <ac:grpSpMk id="10" creationId="{00000000-0000-0000-0000-000000000000}"/>
          </ac:grpSpMkLst>
        </pc:grpChg>
      </pc:sldChg>
    </pc:docChg>
  </pc:docChgLst>
  <pc:docChgLst>
    <pc:chgData name="Natalie Message" userId="27f54424-76a5-46f5-a0fc-45d769aeb86a" providerId="ADAL" clId="{394E9D4C-8D9E-4F45-AE77-B0AEE88E7174}"/>
    <pc:docChg chg="modSld">
      <pc:chgData name="Natalie Message" userId="27f54424-76a5-46f5-a0fc-45d769aeb86a" providerId="ADAL" clId="{394E9D4C-8D9E-4F45-AE77-B0AEE88E7174}" dt="2023-09-10T14:21:50.399" v="0" actId="20577"/>
      <pc:docMkLst>
        <pc:docMk/>
      </pc:docMkLst>
      <pc:sldChg chg="modSp mod">
        <pc:chgData name="Natalie Message" userId="27f54424-76a5-46f5-a0fc-45d769aeb86a" providerId="ADAL" clId="{394E9D4C-8D9E-4F45-AE77-B0AEE88E7174}" dt="2023-09-10T14:21:50.399" v="0" actId="20577"/>
        <pc:sldMkLst>
          <pc:docMk/>
          <pc:sldMk cId="2408622756" sldId="258"/>
        </pc:sldMkLst>
        <pc:spChg chg="mod">
          <ac:chgData name="Natalie Message" userId="27f54424-76a5-46f5-a0fc-45d769aeb86a" providerId="ADAL" clId="{394E9D4C-8D9E-4F45-AE77-B0AEE88E7174}" dt="2023-09-10T14:21:50.399" v="0" actId="20577"/>
          <ac:spMkLst>
            <pc:docMk/>
            <pc:sldMk cId="2408622756" sldId="258"/>
            <ac:spMk id="18"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35600213-85CD-4088-9C4A-A6A434E8AAE1}" type="datetimeFigureOut">
              <a:rPr lang="en-GB" smtClean="0"/>
              <a:t>10/09/2023</a:t>
            </a:fld>
            <a:endParaRPr lang="en-GB"/>
          </a:p>
        </p:txBody>
      </p:sp>
      <p:sp>
        <p:nvSpPr>
          <p:cNvPr id="4" name="Footer Placeholder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6ECBE19B-354C-499E-AD31-DA8F15539456}" type="slidenum">
              <a:rPr lang="en-GB" smtClean="0"/>
              <a:t>‹#›</a:t>
            </a:fld>
            <a:endParaRPr lang="en-GB"/>
          </a:p>
        </p:txBody>
      </p:sp>
    </p:spTree>
    <p:extLst>
      <p:ext uri="{BB962C8B-B14F-4D97-AF65-F5344CB8AC3E}">
        <p14:creationId xmlns:p14="http://schemas.microsoft.com/office/powerpoint/2010/main" val="38029616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018BB27D-327C-4E3C-B74B-B5BB10576A8D}" type="datetimeFigureOut">
              <a:rPr lang="en-GB" smtClean="0"/>
              <a:t>10/09/2023</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27AD6ECD-41B8-4313-9F70-0070E8AD58D1}" type="slidenum">
              <a:rPr lang="en-GB" smtClean="0"/>
              <a:t>‹#›</a:t>
            </a:fld>
            <a:endParaRPr lang="en-GB"/>
          </a:p>
        </p:txBody>
      </p:sp>
    </p:spTree>
    <p:extLst>
      <p:ext uri="{BB962C8B-B14F-4D97-AF65-F5344CB8AC3E}">
        <p14:creationId xmlns:p14="http://schemas.microsoft.com/office/powerpoint/2010/main" val="6956924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7AD6ECD-41B8-4313-9F70-0070E8AD58D1}" type="slidenum">
              <a:rPr lang="en-GB" smtClean="0"/>
              <a:t>1</a:t>
            </a:fld>
            <a:endParaRPr lang="en-GB"/>
          </a:p>
        </p:txBody>
      </p:sp>
    </p:spTree>
    <p:extLst>
      <p:ext uri="{BB962C8B-B14F-4D97-AF65-F5344CB8AC3E}">
        <p14:creationId xmlns:p14="http://schemas.microsoft.com/office/powerpoint/2010/main" val="12322258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C34F6958-6787-47A2-80AE-16ADDD2A9F68}" type="datetimeFigureOut">
              <a:rPr lang="en-GB" smtClean="0"/>
              <a:t>10/09/2023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E80A5C6-E410-4487-A0CB-367A719EAF81}" type="slidenum">
              <a:rPr lang="en-GB" smtClean="0"/>
              <a:t>‹#›</a:t>
            </a:fld>
            <a:endParaRPr lang="en-GB"/>
          </a:p>
        </p:txBody>
      </p:sp>
    </p:spTree>
    <p:extLst>
      <p:ext uri="{BB962C8B-B14F-4D97-AF65-F5344CB8AC3E}">
        <p14:creationId xmlns:p14="http://schemas.microsoft.com/office/powerpoint/2010/main" val="8656106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34F6958-6787-47A2-80AE-16ADDD2A9F68}" type="datetimeFigureOut">
              <a:rPr lang="en-GB" smtClean="0"/>
              <a:t>10/09/2023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E80A5C6-E410-4487-A0CB-367A719EAF81}" type="slidenum">
              <a:rPr lang="en-GB" smtClean="0"/>
              <a:t>‹#›</a:t>
            </a:fld>
            <a:endParaRPr lang="en-GB"/>
          </a:p>
        </p:txBody>
      </p:sp>
    </p:spTree>
    <p:extLst>
      <p:ext uri="{BB962C8B-B14F-4D97-AF65-F5344CB8AC3E}">
        <p14:creationId xmlns:p14="http://schemas.microsoft.com/office/powerpoint/2010/main" val="947973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34F6958-6787-47A2-80AE-16ADDD2A9F68}" type="datetimeFigureOut">
              <a:rPr lang="en-GB" smtClean="0"/>
              <a:t>10/09/2023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E80A5C6-E410-4487-A0CB-367A719EAF81}" type="slidenum">
              <a:rPr lang="en-GB" smtClean="0"/>
              <a:t>‹#›</a:t>
            </a:fld>
            <a:endParaRPr lang="en-GB"/>
          </a:p>
        </p:txBody>
      </p:sp>
    </p:spTree>
    <p:extLst>
      <p:ext uri="{BB962C8B-B14F-4D97-AF65-F5344CB8AC3E}">
        <p14:creationId xmlns:p14="http://schemas.microsoft.com/office/powerpoint/2010/main" val="5807175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34F6958-6787-47A2-80AE-16ADDD2A9F68}" type="datetimeFigureOut">
              <a:rPr lang="en-GB" smtClean="0"/>
              <a:t>10/09/2023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E80A5C6-E410-4487-A0CB-367A719EAF81}" type="slidenum">
              <a:rPr lang="en-GB" smtClean="0"/>
              <a:t>‹#›</a:t>
            </a:fld>
            <a:endParaRPr lang="en-GB"/>
          </a:p>
        </p:txBody>
      </p:sp>
    </p:spTree>
    <p:extLst>
      <p:ext uri="{BB962C8B-B14F-4D97-AF65-F5344CB8AC3E}">
        <p14:creationId xmlns:p14="http://schemas.microsoft.com/office/powerpoint/2010/main" val="3335691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34F6958-6787-47A2-80AE-16ADDD2A9F68}" type="datetimeFigureOut">
              <a:rPr lang="en-GB" smtClean="0"/>
              <a:t>10/09/2023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E80A5C6-E410-4487-A0CB-367A719EAF81}" type="slidenum">
              <a:rPr lang="en-GB" smtClean="0"/>
              <a:t>‹#›</a:t>
            </a:fld>
            <a:endParaRPr lang="en-GB"/>
          </a:p>
        </p:txBody>
      </p:sp>
    </p:spTree>
    <p:extLst>
      <p:ext uri="{BB962C8B-B14F-4D97-AF65-F5344CB8AC3E}">
        <p14:creationId xmlns:p14="http://schemas.microsoft.com/office/powerpoint/2010/main" val="18733252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C34F6958-6787-47A2-80AE-16ADDD2A9F68}" type="datetimeFigureOut">
              <a:rPr lang="en-GB" smtClean="0"/>
              <a:t>10/09/2023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E80A5C6-E410-4487-A0CB-367A719EAF81}" type="slidenum">
              <a:rPr lang="en-GB" smtClean="0"/>
              <a:t>‹#›</a:t>
            </a:fld>
            <a:endParaRPr lang="en-GB"/>
          </a:p>
        </p:txBody>
      </p:sp>
    </p:spTree>
    <p:extLst>
      <p:ext uri="{BB962C8B-B14F-4D97-AF65-F5344CB8AC3E}">
        <p14:creationId xmlns:p14="http://schemas.microsoft.com/office/powerpoint/2010/main" val="6338059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C34F6958-6787-47A2-80AE-16ADDD2A9F68}" type="datetimeFigureOut">
              <a:rPr lang="en-GB" smtClean="0"/>
              <a:t>10/09/2023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E80A5C6-E410-4487-A0CB-367A719EAF81}" type="slidenum">
              <a:rPr lang="en-GB" smtClean="0"/>
              <a:t>‹#›</a:t>
            </a:fld>
            <a:endParaRPr lang="en-GB"/>
          </a:p>
        </p:txBody>
      </p:sp>
    </p:spTree>
    <p:extLst>
      <p:ext uri="{BB962C8B-B14F-4D97-AF65-F5344CB8AC3E}">
        <p14:creationId xmlns:p14="http://schemas.microsoft.com/office/powerpoint/2010/main" val="6955519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C34F6958-6787-47A2-80AE-16ADDD2A9F68}" type="datetimeFigureOut">
              <a:rPr lang="en-GB" smtClean="0"/>
              <a:t>10/09/2023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E80A5C6-E410-4487-A0CB-367A719EAF81}" type="slidenum">
              <a:rPr lang="en-GB" smtClean="0"/>
              <a:t>‹#›</a:t>
            </a:fld>
            <a:endParaRPr lang="en-GB"/>
          </a:p>
        </p:txBody>
      </p:sp>
    </p:spTree>
    <p:extLst>
      <p:ext uri="{BB962C8B-B14F-4D97-AF65-F5344CB8AC3E}">
        <p14:creationId xmlns:p14="http://schemas.microsoft.com/office/powerpoint/2010/main" val="13059811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34F6958-6787-47A2-80AE-16ADDD2A9F68}" type="datetimeFigureOut">
              <a:rPr lang="en-GB" smtClean="0"/>
              <a:t>10/09/2023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E80A5C6-E410-4487-A0CB-367A719EAF81}" type="slidenum">
              <a:rPr lang="en-GB" smtClean="0"/>
              <a:t>‹#›</a:t>
            </a:fld>
            <a:endParaRPr lang="en-GB"/>
          </a:p>
        </p:txBody>
      </p:sp>
    </p:spTree>
    <p:extLst>
      <p:ext uri="{BB962C8B-B14F-4D97-AF65-F5344CB8AC3E}">
        <p14:creationId xmlns:p14="http://schemas.microsoft.com/office/powerpoint/2010/main" val="22755675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34F6958-6787-47A2-80AE-16ADDD2A9F68}" type="datetimeFigureOut">
              <a:rPr lang="en-GB" smtClean="0"/>
              <a:t>10/09/2023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E80A5C6-E410-4487-A0CB-367A719EAF81}" type="slidenum">
              <a:rPr lang="en-GB" smtClean="0"/>
              <a:t>‹#›</a:t>
            </a:fld>
            <a:endParaRPr lang="en-GB"/>
          </a:p>
        </p:txBody>
      </p:sp>
    </p:spTree>
    <p:extLst>
      <p:ext uri="{BB962C8B-B14F-4D97-AF65-F5344CB8AC3E}">
        <p14:creationId xmlns:p14="http://schemas.microsoft.com/office/powerpoint/2010/main" val="21922344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34F6958-6787-47A2-80AE-16ADDD2A9F68}" type="datetimeFigureOut">
              <a:rPr lang="en-GB" smtClean="0"/>
              <a:t>10/09/2023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E80A5C6-E410-4487-A0CB-367A719EAF81}" type="slidenum">
              <a:rPr lang="en-GB" smtClean="0"/>
              <a:t>‹#›</a:t>
            </a:fld>
            <a:endParaRPr lang="en-GB"/>
          </a:p>
        </p:txBody>
      </p:sp>
    </p:spTree>
    <p:extLst>
      <p:ext uri="{BB962C8B-B14F-4D97-AF65-F5344CB8AC3E}">
        <p14:creationId xmlns:p14="http://schemas.microsoft.com/office/powerpoint/2010/main" val="7362757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34F6958-6787-47A2-80AE-16ADDD2A9F68}" type="datetimeFigureOut">
              <a:rPr lang="en-GB" smtClean="0"/>
              <a:t>10/09/2023</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80A5C6-E410-4487-A0CB-367A719EAF81}" type="slidenum">
              <a:rPr lang="en-GB" smtClean="0"/>
              <a:t>‹#›</a:t>
            </a:fld>
            <a:endParaRPr lang="en-GB"/>
          </a:p>
        </p:txBody>
      </p:sp>
    </p:spTree>
    <p:extLst>
      <p:ext uri="{BB962C8B-B14F-4D97-AF65-F5344CB8AC3E}">
        <p14:creationId xmlns:p14="http://schemas.microsoft.com/office/powerpoint/2010/main" val="9661048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0000"/>
            <a:lum/>
          </a:blip>
          <a:srcRect/>
          <a:stretch>
            <a:fillRect l="-2000" r="-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4115912" y="404977"/>
            <a:ext cx="3887622" cy="2005395"/>
            <a:chOff x="3962542" y="2709161"/>
            <a:chExt cx="3918000" cy="2210983"/>
          </a:xfrm>
        </p:grpSpPr>
        <p:sp>
          <p:nvSpPr>
            <p:cNvPr id="2" name="Rectangle 1"/>
            <p:cNvSpPr/>
            <p:nvPr/>
          </p:nvSpPr>
          <p:spPr>
            <a:xfrm>
              <a:off x="3962542" y="2709161"/>
              <a:ext cx="3918000" cy="2210983"/>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 name="Rectangle 2"/>
            <p:cNvSpPr/>
            <p:nvPr/>
          </p:nvSpPr>
          <p:spPr>
            <a:xfrm>
              <a:off x="3984623" y="2745926"/>
              <a:ext cx="3865541" cy="2137772"/>
            </a:xfrm>
            <a:prstGeom prst="rect">
              <a:avLst/>
            </a:prstGeom>
          </p:spPr>
          <p:txBody>
            <a:bodyPr wrap="square">
              <a:spAutoFit/>
            </a:bodyPr>
            <a:lstStyle/>
            <a:p>
              <a:pPr algn="ctr"/>
              <a:r>
                <a:rPr lang="en-GB" sz="1200" b="1" u="sng" dirty="0">
                  <a:latin typeface="Comic Sans MS" panose="030F0702030302020204" pitchFamily="66" charset="0"/>
                </a:rPr>
                <a:t>Curriculum - History</a:t>
              </a:r>
            </a:p>
            <a:p>
              <a:pPr algn="ctr"/>
              <a:r>
                <a:rPr lang="en-GB" sz="1200" dirty="0">
                  <a:latin typeface="Comic Sans MS" panose="030F0702030302020204" pitchFamily="66" charset="0"/>
                </a:rPr>
                <a:t>This half term, our History </a:t>
              </a:r>
            </a:p>
            <a:p>
              <a:pPr algn="ctr"/>
              <a:r>
                <a:rPr lang="en-GB" sz="1200" dirty="0">
                  <a:latin typeface="Comic Sans MS" panose="030F0702030302020204" pitchFamily="66" charset="0"/>
                </a:rPr>
                <a:t>focus enquiry question will be,</a:t>
              </a:r>
            </a:p>
            <a:p>
              <a:pPr algn="ctr"/>
              <a:r>
                <a:rPr lang="en-GB" sz="1200" dirty="0">
                  <a:latin typeface="Comic Sans MS" panose="030F0702030302020204" pitchFamily="66" charset="0"/>
                </a:rPr>
                <a:t> </a:t>
              </a:r>
              <a:r>
                <a:rPr lang="en-GB" sz="1200" b="1" dirty="0">
                  <a:solidFill>
                    <a:srgbClr val="0070C0"/>
                  </a:solidFill>
                  <a:latin typeface="Comic Sans MS" panose="030F0702030302020204" pitchFamily="66" charset="0"/>
                </a:rPr>
                <a:t>‘How has transport </a:t>
              </a:r>
            </a:p>
            <a:p>
              <a:pPr algn="ctr"/>
              <a:r>
                <a:rPr lang="en-GB" sz="1200" b="1" dirty="0">
                  <a:solidFill>
                    <a:srgbClr val="0070C0"/>
                  </a:solidFill>
                  <a:latin typeface="Comic Sans MS" panose="030F0702030302020204" pitchFamily="66" charset="0"/>
                </a:rPr>
                <a:t>changed over time?’</a:t>
              </a:r>
              <a:endParaRPr lang="en-GB" sz="1200" dirty="0">
                <a:latin typeface="Comic Sans MS" panose="030F0702030302020204" pitchFamily="66" charset="0"/>
              </a:endParaRPr>
            </a:p>
            <a:p>
              <a:pPr algn="ctr"/>
              <a:r>
                <a:rPr lang="en-GB" sz="1200" dirty="0">
                  <a:latin typeface="Comic Sans MS" panose="030F0702030302020204" pitchFamily="66" charset="0"/>
                </a:rPr>
                <a:t>We shall learn about the different types of transport past and present and find out about events from history by creating transport timelines. We will also discover some important people who have shaped how we travel. </a:t>
              </a:r>
            </a:p>
          </p:txBody>
        </p:sp>
      </p:grpSp>
      <p:sp>
        <p:nvSpPr>
          <p:cNvPr id="5" name="Rectangle 4"/>
          <p:cNvSpPr/>
          <p:nvPr/>
        </p:nvSpPr>
        <p:spPr>
          <a:xfrm>
            <a:off x="65947" y="83265"/>
            <a:ext cx="3938320" cy="2676676"/>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AA2297"/>
              </a:solidFill>
            </a:endParaRPr>
          </a:p>
        </p:txBody>
      </p:sp>
      <p:sp>
        <p:nvSpPr>
          <p:cNvPr id="7" name="TextBox 6"/>
          <p:cNvSpPr txBox="1"/>
          <p:nvPr/>
        </p:nvSpPr>
        <p:spPr>
          <a:xfrm>
            <a:off x="130158" y="105515"/>
            <a:ext cx="3921525" cy="2631490"/>
          </a:xfrm>
          <a:prstGeom prst="rect">
            <a:avLst/>
          </a:prstGeom>
          <a:noFill/>
        </p:spPr>
        <p:txBody>
          <a:bodyPr wrap="square" rtlCol="0">
            <a:spAutoFit/>
          </a:bodyPr>
          <a:lstStyle/>
          <a:p>
            <a:pPr algn="ctr"/>
            <a:r>
              <a:rPr lang="en-GB" sz="1100" b="1" u="sng" dirty="0">
                <a:latin typeface="Comic Sans MS" panose="030F0702030302020204" pitchFamily="66" charset="0"/>
              </a:rPr>
              <a:t>English</a:t>
            </a:r>
          </a:p>
          <a:p>
            <a:r>
              <a:rPr lang="en-GB" sz="1100" dirty="0">
                <a:latin typeface="Comic Sans MS" panose="030F0702030302020204" pitchFamily="66" charset="0"/>
              </a:rPr>
              <a:t>Our text at the start of this term will be ‘The Secret Sky Garden’. We will use this delightful story to appreciate the need and benefit of maintaining and improving our environment. </a:t>
            </a:r>
          </a:p>
          <a:p>
            <a:r>
              <a:rPr lang="en-GB" sz="1100" dirty="0">
                <a:latin typeface="Comic Sans MS" panose="030F0702030302020204" pitchFamily="66" charset="0"/>
              </a:rPr>
              <a:t>We will be focussing on honing on our sentence writing skills, consistently using full stops and capital letters.</a:t>
            </a:r>
            <a:endParaRPr lang="en-GB" sz="800" dirty="0">
              <a:latin typeface="Comic Sans MS" panose="030F0702030302020204" pitchFamily="66" charset="0"/>
            </a:endParaRPr>
          </a:p>
          <a:p>
            <a:r>
              <a:rPr lang="en-GB" sz="1100" dirty="0">
                <a:latin typeface="Comic Sans MS" panose="030F0702030302020204" pitchFamily="66" charset="0"/>
              </a:rPr>
              <a:t>We will continue to develop our phonics skills through Little </a:t>
            </a:r>
            <a:r>
              <a:rPr lang="en-GB" sz="1100" dirty="0" err="1">
                <a:latin typeface="Comic Sans MS" panose="030F0702030302020204" pitchFamily="66" charset="0"/>
              </a:rPr>
              <a:t>Wandle</a:t>
            </a:r>
            <a:r>
              <a:rPr lang="en-GB" sz="1100" dirty="0">
                <a:latin typeface="Comic Sans MS" panose="030F0702030302020204" pitchFamily="66" charset="0"/>
              </a:rPr>
              <a:t> which includes whole class phonic sessions, small group work and guided reading sessions in Year 1. </a:t>
            </a:r>
          </a:p>
          <a:p>
            <a:r>
              <a:rPr lang="en-GB" sz="1100" dirty="0">
                <a:latin typeface="Comic Sans MS" panose="030F0702030302020204" pitchFamily="66" charset="0"/>
              </a:rPr>
              <a:t>Handwriting will be a real focus for us this term and we will focus on improving our gross and fine motor skills using regular movement and routines. We will be using Letter Join to practise our handwriting daily, focussing on the printed form. </a:t>
            </a:r>
            <a:endParaRPr lang="en-GB" dirty="0">
              <a:latin typeface="Comic Sans MS" panose="030F0702030302020204" pitchFamily="66" charset="0"/>
            </a:endParaRPr>
          </a:p>
        </p:txBody>
      </p:sp>
      <p:grpSp>
        <p:nvGrpSpPr>
          <p:cNvPr id="10" name="Group 9"/>
          <p:cNvGrpSpPr/>
          <p:nvPr/>
        </p:nvGrpSpPr>
        <p:grpSpPr>
          <a:xfrm>
            <a:off x="72669" y="2878685"/>
            <a:ext cx="3936472" cy="2334099"/>
            <a:chOff x="3982222" y="2676257"/>
            <a:chExt cx="3936472" cy="2322456"/>
          </a:xfrm>
        </p:grpSpPr>
        <p:sp>
          <p:nvSpPr>
            <p:cNvPr id="11" name="Rectangle 10"/>
            <p:cNvSpPr/>
            <p:nvPr/>
          </p:nvSpPr>
          <p:spPr>
            <a:xfrm>
              <a:off x="3982222" y="2676257"/>
              <a:ext cx="3918000" cy="2322456"/>
            </a:xfrm>
            <a:prstGeom prst="rect">
              <a:avLst/>
            </a:prstGeom>
            <a:noFill/>
            <a:ln w="57150">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2" name="Rectangle 11"/>
            <p:cNvSpPr/>
            <p:nvPr/>
          </p:nvSpPr>
          <p:spPr>
            <a:xfrm>
              <a:off x="4000693" y="2772192"/>
              <a:ext cx="3918001" cy="288429"/>
            </a:xfrm>
            <a:prstGeom prst="rect">
              <a:avLst/>
            </a:prstGeom>
          </p:spPr>
          <p:txBody>
            <a:bodyPr wrap="square">
              <a:spAutoFit/>
            </a:bodyPr>
            <a:lstStyle/>
            <a:p>
              <a:pPr algn="ctr"/>
              <a:endParaRPr lang="en-GB" sz="1100" dirty="0">
                <a:latin typeface="Comic Sans MS" panose="030F0702030302020204" pitchFamily="66" charset="0"/>
              </a:endParaRPr>
            </a:p>
          </p:txBody>
        </p:sp>
      </p:grpSp>
      <p:sp>
        <p:nvSpPr>
          <p:cNvPr id="13" name="TextBox 12"/>
          <p:cNvSpPr txBox="1"/>
          <p:nvPr/>
        </p:nvSpPr>
        <p:spPr>
          <a:xfrm>
            <a:off x="105204" y="2919849"/>
            <a:ext cx="3921525" cy="2292935"/>
          </a:xfrm>
          <a:prstGeom prst="rect">
            <a:avLst/>
          </a:prstGeom>
          <a:noFill/>
        </p:spPr>
        <p:txBody>
          <a:bodyPr wrap="square" rtlCol="0">
            <a:spAutoFit/>
          </a:bodyPr>
          <a:lstStyle/>
          <a:p>
            <a:pPr algn="ctr"/>
            <a:r>
              <a:rPr lang="en-GB" sz="1100" b="1" u="sng" dirty="0">
                <a:latin typeface="Comic Sans MS" panose="030F0702030302020204" pitchFamily="66" charset="0"/>
              </a:rPr>
              <a:t>Reading</a:t>
            </a:r>
          </a:p>
          <a:p>
            <a:r>
              <a:rPr lang="en-GB" sz="1100" dirty="0">
                <a:latin typeface="Comic Sans MS" panose="030F0702030302020204" pitchFamily="66" charset="0"/>
              </a:rPr>
              <a:t>Please continue to share the love of books with your child. Reading has such a positive impact on our children’s writing and spelling. Their Little Wandle e-book should be read 5 times per week to improve their fluency and recognition of words. </a:t>
            </a:r>
            <a:r>
              <a:rPr lang="en-GB" sz="1100" b="1" dirty="0">
                <a:latin typeface="Comic Sans MS" panose="030F0702030302020204" pitchFamily="66" charset="0"/>
              </a:rPr>
              <a:t>Please write these read into their Reading Record. </a:t>
            </a:r>
            <a:r>
              <a:rPr lang="en-GB" sz="1100" dirty="0">
                <a:latin typeface="Comic Sans MS" panose="030F0702030302020204" pitchFamily="66" charset="0"/>
              </a:rPr>
              <a:t>These Reading Records are to be brought back every </a:t>
            </a:r>
            <a:r>
              <a:rPr lang="en-GB" sz="1100" b="1" dirty="0">
                <a:latin typeface="Comic Sans MS" panose="030F0702030302020204" pitchFamily="66" charset="0"/>
              </a:rPr>
              <a:t>Thursday</a:t>
            </a:r>
            <a:r>
              <a:rPr lang="en-GB" sz="1100" dirty="0">
                <a:latin typeface="Comic Sans MS" panose="030F0702030302020204" pitchFamily="66" charset="0"/>
              </a:rPr>
              <a:t>. </a:t>
            </a:r>
          </a:p>
          <a:p>
            <a:r>
              <a:rPr lang="en-GB" sz="1100" dirty="0">
                <a:latin typeface="Comic Sans MS" panose="030F0702030302020204" pitchFamily="66" charset="0"/>
              </a:rPr>
              <a:t>We encourage the children to read and re-read books that contain sounds that they know. </a:t>
            </a:r>
          </a:p>
          <a:p>
            <a:r>
              <a:rPr lang="en-GB" sz="1100" dirty="0">
                <a:latin typeface="Comic Sans MS" panose="030F0702030302020204" pitchFamily="66" charset="0"/>
              </a:rPr>
              <a:t>To develop a love of books, please continue to share, revisit and reread favourite stories as, </a:t>
            </a:r>
            <a:r>
              <a:rPr lang="en-GB" sz="1100" b="1" i="1" dirty="0">
                <a:latin typeface="Comic Sans MS" panose="030F0702030302020204" pitchFamily="66" charset="0"/>
              </a:rPr>
              <a:t>happy readers become confident readers. </a:t>
            </a:r>
          </a:p>
        </p:txBody>
      </p:sp>
      <p:sp>
        <p:nvSpPr>
          <p:cNvPr id="15" name="Rectangle 14"/>
          <p:cNvSpPr/>
          <p:nvPr/>
        </p:nvSpPr>
        <p:spPr>
          <a:xfrm>
            <a:off x="4140287" y="4511785"/>
            <a:ext cx="3901205" cy="1943952"/>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8" name="Rectangle 17"/>
          <p:cNvSpPr/>
          <p:nvPr/>
        </p:nvSpPr>
        <p:spPr>
          <a:xfrm>
            <a:off x="4154811" y="4481428"/>
            <a:ext cx="3982280" cy="1785104"/>
          </a:xfrm>
          <a:prstGeom prst="rect">
            <a:avLst/>
          </a:prstGeom>
        </p:spPr>
        <p:txBody>
          <a:bodyPr wrap="square">
            <a:spAutoFit/>
          </a:bodyPr>
          <a:lstStyle/>
          <a:p>
            <a:pPr algn="ctr"/>
            <a:r>
              <a:rPr lang="en-GB" sz="1100" b="1" u="sng" dirty="0">
                <a:latin typeface="Comic Sans MS" panose="030F0702030302020204" pitchFamily="66" charset="0"/>
              </a:rPr>
              <a:t>P.E.</a:t>
            </a:r>
          </a:p>
          <a:p>
            <a:r>
              <a:rPr lang="en-GB" sz="1100" dirty="0">
                <a:latin typeface="Comic Sans MS" panose="030F0702030302020204" pitchFamily="66" charset="0"/>
              </a:rPr>
              <a:t>Year 1 will have PE every </a:t>
            </a:r>
            <a:r>
              <a:rPr lang="en-GB" sz="1100" b="1">
                <a:latin typeface="Comic Sans MS" panose="030F0702030302020204" pitchFamily="66" charset="0"/>
              </a:rPr>
              <a:t>Thursday </a:t>
            </a:r>
            <a:r>
              <a:rPr lang="en-GB" sz="1100">
                <a:latin typeface="Comic Sans MS" panose="030F0702030302020204" pitchFamily="66" charset="0"/>
              </a:rPr>
              <a:t>morning</a:t>
            </a:r>
            <a:r>
              <a:rPr lang="en-GB" sz="1100" dirty="0">
                <a:latin typeface="Comic Sans MS" panose="030F0702030302020204" pitchFamily="66" charset="0"/>
              </a:rPr>
              <a:t>. Please ensure that children bring a full outdoor and indoor PE kit.  As often as weather allows PE will be outside.  Children will be expected to come to school in their normal school uniform and will get changed for PE once in school.</a:t>
            </a:r>
          </a:p>
          <a:p>
            <a:r>
              <a:rPr lang="en-GB" sz="1100" dirty="0">
                <a:latin typeface="Comic Sans MS" panose="030F0702030302020204" pitchFamily="66" charset="0"/>
              </a:rPr>
              <a:t>Long hair should be tied back and earrings removed where possible otherwise please provide plasters.  Please remember to label all the children’s uniform, this really helps us to identify mislaid items. </a:t>
            </a:r>
          </a:p>
        </p:txBody>
      </p:sp>
      <p:sp>
        <p:nvSpPr>
          <p:cNvPr id="20" name="Rectangle 19"/>
          <p:cNvSpPr/>
          <p:nvPr/>
        </p:nvSpPr>
        <p:spPr>
          <a:xfrm>
            <a:off x="4121847" y="2859133"/>
            <a:ext cx="3912065" cy="1032087"/>
          </a:xfrm>
          <a:prstGeom prst="rect">
            <a:avLst/>
          </a:prstGeom>
          <a:noFill/>
          <a:ln w="57150">
            <a:solidFill>
              <a:srgbClr val="00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AA2297"/>
              </a:solidFill>
            </a:endParaRPr>
          </a:p>
        </p:txBody>
      </p:sp>
      <p:sp>
        <p:nvSpPr>
          <p:cNvPr id="21" name="Rectangle 20"/>
          <p:cNvSpPr/>
          <p:nvPr/>
        </p:nvSpPr>
        <p:spPr>
          <a:xfrm>
            <a:off x="4114150" y="2883901"/>
            <a:ext cx="3889384" cy="923330"/>
          </a:xfrm>
          <a:prstGeom prst="rect">
            <a:avLst/>
          </a:prstGeom>
        </p:spPr>
        <p:txBody>
          <a:bodyPr wrap="square">
            <a:spAutoFit/>
          </a:bodyPr>
          <a:lstStyle/>
          <a:p>
            <a:pPr algn="ctr"/>
            <a:r>
              <a:rPr lang="en-GB" dirty="0">
                <a:latin typeface="CCW Cursive Writing 6" panose="03050602040000000000" pitchFamily="66" charset="0"/>
              </a:rPr>
              <a:t>Bluebell Class</a:t>
            </a:r>
          </a:p>
          <a:p>
            <a:pPr algn="ctr"/>
            <a:r>
              <a:rPr lang="en-GB" dirty="0">
                <a:latin typeface="CCW Cursive Writing 6" panose="03050602040000000000" pitchFamily="66" charset="0"/>
              </a:rPr>
              <a:t>Newsletter </a:t>
            </a:r>
          </a:p>
          <a:p>
            <a:pPr algn="ctr"/>
            <a:r>
              <a:rPr lang="en-GB" dirty="0">
                <a:latin typeface="CCW Cursive Writing 6" panose="03050602040000000000" pitchFamily="66" charset="0"/>
              </a:rPr>
              <a:t>Autumn 1 2023</a:t>
            </a:r>
          </a:p>
        </p:txBody>
      </p:sp>
      <p:sp>
        <p:nvSpPr>
          <p:cNvPr id="27" name="Rectangle 26"/>
          <p:cNvSpPr/>
          <p:nvPr/>
        </p:nvSpPr>
        <p:spPr>
          <a:xfrm>
            <a:off x="82743" y="5309200"/>
            <a:ext cx="3921524" cy="1459773"/>
          </a:xfrm>
          <a:prstGeom prst="rect">
            <a:avLst/>
          </a:prstGeom>
          <a:no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3" name="Rectangle 32"/>
          <p:cNvSpPr/>
          <p:nvPr/>
        </p:nvSpPr>
        <p:spPr>
          <a:xfrm>
            <a:off x="69635" y="5315811"/>
            <a:ext cx="3961010" cy="1446550"/>
          </a:xfrm>
          <a:prstGeom prst="rect">
            <a:avLst/>
          </a:prstGeom>
        </p:spPr>
        <p:txBody>
          <a:bodyPr wrap="square">
            <a:spAutoFit/>
          </a:bodyPr>
          <a:lstStyle/>
          <a:p>
            <a:pPr algn="ctr"/>
            <a:r>
              <a:rPr lang="en-GB" sz="1100" b="1" u="sng" dirty="0">
                <a:latin typeface="Comic Sans MS" panose="030F0702030302020204" pitchFamily="66" charset="0"/>
              </a:rPr>
              <a:t>Homework</a:t>
            </a:r>
          </a:p>
          <a:p>
            <a:r>
              <a:rPr lang="en-GB" sz="1100" dirty="0">
                <a:latin typeface="Comic Sans MS" panose="030F0702030302020204" pitchFamily="66" charset="0"/>
              </a:rPr>
              <a:t>Every </a:t>
            </a:r>
            <a:r>
              <a:rPr lang="en-GB" sz="1100" b="1" dirty="0">
                <a:latin typeface="Comic Sans MS" panose="030F0702030302020204" pitchFamily="66" charset="0"/>
              </a:rPr>
              <a:t>Friday</a:t>
            </a:r>
            <a:r>
              <a:rPr lang="en-GB" sz="1100" dirty="0">
                <a:latin typeface="Comic Sans MS" panose="030F0702030302020204" pitchFamily="66" charset="0"/>
              </a:rPr>
              <a:t> the children will be set one piece of homework linked to their History or Science Knowledge Organisers.  This should be returned by the following </a:t>
            </a:r>
            <a:r>
              <a:rPr lang="en-GB" sz="1100" b="1" dirty="0">
                <a:latin typeface="Comic Sans MS" panose="030F0702030302020204" pitchFamily="66" charset="0"/>
              </a:rPr>
              <a:t>Thursday</a:t>
            </a:r>
            <a:r>
              <a:rPr lang="en-GB" sz="1100" dirty="0">
                <a:latin typeface="Comic Sans MS" panose="030F0702030302020204" pitchFamily="66" charset="0"/>
              </a:rPr>
              <a:t>. Some creative homework will occasionally be included.</a:t>
            </a:r>
          </a:p>
          <a:p>
            <a:r>
              <a:rPr lang="en-GB" sz="1100" dirty="0">
                <a:latin typeface="Comic Sans MS" panose="030F0702030302020204" pitchFamily="66" charset="0"/>
              </a:rPr>
              <a:t>Please send any out of school achievements or extra learning done over Class Dojo, we love to celebrate these! </a:t>
            </a:r>
          </a:p>
        </p:txBody>
      </p:sp>
      <p:sp>
        <p:nvSpPr>
          <p:cNvPr id="34" name="Rectangle 33"/>
          <p:cNvSpPr/>
          <p:nvPr/>
        </p:nvSpPr>
        <p:spPr>
          <a:xfrm>
            <a:off x="8108858" y="73330"/>
            <a:ext cx="4034877" cy="2449153"/>
          </a:xfrm>
          <a:prstGeom prst="rect">
            <a:avLst/>
          </a:prstGeom>
          <a:noFill/>
          <a:ln w="57150">
            <a:solidFill>
              <a:srgbClr val="CC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AA2297"/>
              </a:solidFill>
            </a:endParaRPr>
          </a:p>
        </p:txBody>
      </p:sp>
      <p:sp>
        <p:nvSpPr>
          <p:cNvPr id="35" name="Rectangle 34"/>
          <p:cNvSpPr/>
          <p:nvPr/>
        </p:nvSpPr>
        <p:spPr>
          <a:xfrm>
            <a:off x="8147009" y="55763"/>
            <a:ext cx="4026951" cy="2492990"/>
          </a:xfrm>
          <a:prstGeom prst="rect">
            <a:avLst/>
          </a:prstGeom>
        </p:spPr>
        <p:txBody>
          <a:bodyPr wrap="square">
            <a:spAutoFit/>
          </a:bodyPr>
          <a:lstStyle/>
          <a:p>
            <a:pPr algn="ctr"/>
            <a:r>
              <a:rPr lang="en-GB" sz="1200" b="1" u="sng" dirty="0">
                <a:latin typeface="Comic Sans MS" panose="030F0702030302020204" pitchFamily="66" charset="0"/>
              </a:rPr>
              <a:t>Maths</a:t>
            </a:r>
            <a:endParaRPr lang="en-GB" sz="1200" dirty="0">
              <a:latin typeface="Comic Sans MS" panose="030F0702030302020204" pitchFamily="66" charset="0"/>
            </a:endParaRPr>
          </a:p>
          <a:p>
            <a:r>
              <a:rPr lang="en-GB" sz="1200" dirty="0">
                <a:latin typeface="Comic Sans MS" panose="030F0702030302020204" pitchFamily="66" charset="0"/>
              </a:rPr>
              <a:t>In </a:t>
            </a:r>
            <a:r>
              <a:rPr lang="en-GB" sz="1200" b="1" dirty="0">
                <a:latin typeface="Comic Sans MS" panose="030F0702030302020204" pitchFamily="66" charset="0"/>
              </a:rPr>
              <a:t>Year 1 </a:t>
            </a:r>
            <a:r>
              <a:rPr lang="en-GB" sz="1200" dirty="0">
                <a:latin typeface="Comic Sans MS" panose="030F0702030302020204" pitchFamily="66" charset="0"/>
              </a:rPr>
              <a:t>this term we will continue to  consolidate our understanding of place value, especially understanding numbers up to 20, and begin to develop our problem-solving skills. We will be sorting objects in various ways and learning how to share our reasons for doing so  with our peers. Encouraging your child to have a go at this practically and explain their thinking and reasoning will develop their confidence and be hugely beneficial within their Maths lessons. </a:t>
            </a:r>
          </a:p>
          <a:p>
            <a:r>
              <a:rPr lang="en-GB" sz="1200" dirty="0">
                <a:latin typeface="Comic Sans MS" panose="030F0702030302020204" pitchFamily="66" charset="0"/>
              </a:rPr>
              <a:t>We will also work on addition and subtraction. </a:t>
            </a:r>
          </a:p>
          <a:p>
            <a:r>
              <a:rPr lang="en-GB" sz="1200" dirty="0">
                <a:latin typeface="Comic Sans MS" panose="030F0702030302020204" pitchFamily="66" charset="0"/>
              </a:rPr>
              <a:t>We will also use Letter-Join to ensure that we form all numerals correctly.</a:t>
            </a:r>
          </a:p>
        </p:txBody>
      </p:sp>
      <p:sp>
        <p:nvSpPr>
          <p:cNvPr id="37" name="Rectangle 36"/>
          <p:cNvSpPr/>
          <p:nvPr/>
        </p:nvSpPr>
        <p:spPr>
          <a:xfrm>
            <a:off x="8169611" y="2701029"/>
            <a:ext cx="3970460" cy="1515208"/>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8" name="Rectangle 37"/>
          <p:cNvSpPr/>
          <p:nvPr/>
        </p:nvSpPr>
        <p:spPr>
          <a:xfrm>
            <a:off x="8170034" y="2759941"/>
            <a:ext cx="3957874" cy="1354217"/>
          </a:xfrm>
          <a:prstGeom prst="rect">
            <a:avLst/>
          </a:prstGeom>
        </p:spPr>
        <p:txBody>
          <a:bodyPr wrap="square">
            <a:spAutoFit/>
          </a:bodyPr>
          <a:lstStyle/>
          <a:p>
            <a:pPr algn="ctr"/>
            <a:r>
              <a:rPr lang="en-GB" sz="1100" b="1" u="sng" dirty="0">
                <a:latin typeface="Comic Sans MS" panose="030F0702030302020204" pitchFamily="66" charset="0"/>
              </a:rPr>
              <a:t>Science</a:t>
            </a:r>
          </a:p>
          <a:p>
            <a:pPr algn="ctr"/>
            <a:endParaRPr lang="en-GB" sz="1100" dirty="0">
              <a:latin typeface="Comic Sans MS" panose="030F0702030302020204" pitchFamily="66" charset="0"/>
            </a:endParaRPr>
          </a:p>
          <a:p>
            <a:r>
              <a:rPr lang="en-GB" sz="1200" dirty="0">
                <a:latin typeface="Comic Sans MS" panose="030F0702030302020204" pitchFamily="66" charset="0"/>
              </a:rPr>
              <a:t>This half term Year 1 will learn about ‘Everyday Materials’. We will learn about different materials and how we can sort and categorise them. We will observe their properties and investigate their suitability to design a </a:t>
            </a:r>
            <a:r>
              <a:rPr lang="en-GB" sz="1200">
                <a:latin typeface="Comic Sans MS" panose="030F0702030302020204" pitchFamily="66" charset="0"/>
              </a:rPr>
              <a:t>moving vehicle. </a:t>
            </a:r>
            <a:endParaRPr lang="en-GB" sz="1100" dirty="0">
              <a:latin typeface="Comic Sans MS" panose="030F0702030302020204" pitchFamily="66" charset="0"/>
            </a:endParaRPr>
          </a:p>
        </p:txBody>
      </p:sp>
      <p:sp>
        <p:nvSpPr>
          <p:cNvPr id="40" name="Rectangle 39"/>
          <p:cNvSpPr/>
          <p:nvPr/>
        </p:nvSpPr>
        <p:spPr>
          <a:xfrm>
            <a:off x="8154208" y="4338230"/>
            <a:ext cx="3989527" cy="2429554"/>
          </a:xfrm>
          <a:prstGeom prst="rect">
            <a:avLst/>
          </a:prstGeom>
          <a:noFill/>
          <a:ln w="5715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3300"/>
              </a:solidFill>
            </a:endParaRPr>
          </a:p>
        </p:txBody>
      </p:sp>
      <p:sp>
        <p:nvSpPr>
          <p:cNvPr id="41" name="Rectangle 40"/>
          <p:cNvSpPr/>
          <p:nvPr/>
        </p:nvSpPr>
        <p:spPr>
          <a:xfrm>
            <a:off x="8150684" y="4338230"/>
            <a:ext cx="3957874" cy="2177519"/>
          </a:xfrm>
          <a:prstGeom prst="rect">
            <a:avLst/>
          </a:prstGeom>
        </p:spPr>
        <p:txBody>
          <a:bodyPr wrap="square">
            <a:spAutoFit/>
          </a:bodyPr>
          <a:lstStyle/>
          <a:p>
            <a:pPr algn="ctr"/>
            <a:r>
              <a:rPr lang="en-GB" sz="1100" b="1" u="sng" dirty="0">
                <a:latin typeface="Comic Sans MS" panose="030F0702030302020204" pitchFamily="66" charset="0"/>
              </a:rPr>
              <a:t>Wider Curriculum</a:t>
            </a:r>
            <a:endParaRPr lang="en-GB" sz="1100" dirty="0">
              <a:latin typeface="Comic Sans MS" panose="030F0702030302020204" pitchFamily="66" charset="0"/>
            </a:endParaRPr>
          </a:p>
          <a:p>
            <a:pPr>
              <a:lnSpc>
                <a:spcPct val="150000"/>
              </a:lnSpc>
            </a:pPr>
            <a:r>
              <a:rPr lang="en-GB" sz="1200" dirty="0">
                <a:latin typeface="Comic Sans MS" panose="030F0702030302020204" pitchFamily="66" charset="0"/>
              </a:rPr>
              <a:t>Computing – Digital Literacy including E-Safety</a:t>
            </a:r>
          </a:p>
          <a:p>
            <a:pPr>
              <a:lnSpc>
                <a:spcPct val="150000"/>
              </a:lnSpc>
            </a:pPr>
            <a:r>
              <a:rPr lang="en-GB" sz="1200" dirty="0">
                <a:latin typeface="Comic Sans MS" panose="030F0702030302020204" pitchFamily="66" charset="0"/>
              </a:rPr>
              <a:t>PHSE – Being me in my world.</a:t>
            </a:r>
          </a:p>
          <a:p>
            <a:pPr>
              <a:lnSpc>
                <a:spcPct val="150000"/>
              </a:lnSpc>
            </a:pPr>
            <a:r>
              <a:rPr lang="en-GB" sz="1200" dirty="0">
                <a:latin typeface="Comic Sans MS" panose="030F0702030302020204" pitchFamily="66" charset="0"/>
              </a:rPr>
              <a:t>Music – ‘Hey You!’ learn the song, whilst learning about and finding the pulse and the rhythm.</a:t>
            </a:r>
          </a:p>
          <a:p>
            <a:pPr>
              <a:lnSpc>
                <a:spcPct val="150000"/>
              </a:lnSpc>
            </a:pPr>
            <a:r>
              <a:rPr lang="en-GB" sz="1200" dirty="0">
                <a:latin typeface="Comic Sans MS" panose="030F0702030302020204" pitchFamily="66" charset="0"/>
              </a:rPr>
              <a:t>PE – Gymnastics and Games. </a:t>
            </a:r>
          </a:p>
          <a:p>
            <a:pPr>
              <a:lnSpc>
                <a:spcPct val="150000"/>
              </a:lnSpc>
            </a:pPr>
            <a:r>
              <a:rPr lang="en-GB" sz="1200" dirty="0">
                <a:latin typeface="Comic Sans MS" panose="030F0702030302020204" pitchFamily="66" charset="0"/>
              </a:rPr>
              <a:t>DT – Mechanisms and Design a moving vehicle.</a:t>
            </a:r>
          </a:p>
          <a:p>
            <a:pPr>
              <a:lnSpc>
                <a:spcPct val="150000"/>
              </a:lnSpc>
            </a:pPr>
            <a:endParaRPr lang="en-GB" sz="1100" dirty="0">
              <a:latin typeface="Comic Sans MS" panose="030F0702030302020204" pitchFamily="66" charset="0"/>
            </a:endParaRPr>
          </a:p>
        </p:txBody>
      </p:sp>
    </p:spTree>
    <p:extLst>
      <p:ext uri="{BB962C8B-B14F-4D97-AF65-F5344CB8AC3E}">
        <p14:creationId xmlns:p14="http://schemas.microsoft.com/office/powerpoint/2010/main" val="240862275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fbfaf87b-7bdd-4c4f-a8f3-ec676afede73">
      <Terms xmlns="http://schemas.microsoft.com/office/infopath/2007/PartnerControls"/>
    </lcf76f155ced4ddcb4097134ff3c332f>
    <TaxCatchAll xmlns="597c8b6c-d28d-4116-9221-2285f0b83890"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56CE2A7EDF09AA4D8123CD991C4270FB" ma:contentTypeVersion="14" ma:contentTypeDescription="Create a new document." ma:contentTypeScope="" ma:versionID="edfcf39255ccf83fd378684607e2ef21">
  <xsd:schema xmlns:xsd="http://www.w3.org/2001/XMLSchema" xmlns:xs="http://www.w3.org/2001/XMLSchema" xmlns:p="http://schemas.microsoft.com/office/2006/metadata/properties" xmlns:ns2="fbfaf87b-7bdd-4c4f-a8f3-ec676afede73" xmlns:ns3="597c8b6c-d28d-4116-9221-2285f0b83890" targetNamespace="http://schemas.microsoft.com/office/2006/metadata/properties" ma:root="true" ma:fieldsID="594668823eadc93deee512efff969ff2" ns2:_="" ns3:_="">
    <xsd:import namespace="fbfaf87b-7bdd-4c4f-a8f3-ec676afede73"/>
    <xsd:import namespace="597c8b6c-d28d-4116-9221-2285f0b83890"/>
    <xsd:element name="properties">
      <xsd:complexType>
        <xsd:sequence>
          <xsd:element name="documentManagement">
            <xsd:complexType>
              <xsd:all>
                <xsd:element ref="ns2:MediaServiceMetadata" minOccurs="0"/>
                <xsd:element ref="ns2:MediaServiceFastMetadata" minOccurs="0"/>
                <xsd:element ref="ns2:MediaLengthInSeconds" minOccurs="0"/>
                <xsd:element ref="ns2:MediaServiceDateTaken"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Location" minOccurs="0"/>
                <xsd:element ref="ns2:MediaServiceObjectDetectorVersion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bfaf87b-7bdd-4c4f-a8f3-ec676afede7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LengthInSeconds" ma:index="10" nillable="true" ma:displayName="MediaLengthInSeconds" ma:hidden="true" ma:internalName="MediaLengthInSeconds" ma:readOnly="true">
      <xsd:simpleType>
        <xsd:restriction base="dms:Unknown"/>
      </xsd:simpleType>
    </xsd:element>
    <xsd:element name="MediaServiceDateTaken" ma:index="11" nillable="true" ma:displayName="MediaServiceDateTaken" ma:hidden="true" ma:internalName="MediaServiceDateTaken"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6ee90a1c-6484-4b97-8607-00254b61cbd0"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element name="MediaServiceObjectDetectorVersions" ma:index="19"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97c8b6c-d28d-4116-9221-2285f0b83890"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b9d1ace9-3a31-4726-8f57-0b105f78182c}" ma:internalName="TaxCatchAll" ma:showField="CatchAllData" ma:web="597c8b6c-d28d-4116-9221-2285f0b83890">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20A8EED-731D-4BD5-829D-F8CC919F21A5}">
  <ds:schemaRefs>
    <ds:schemaRef ds:uri="http://schemas.microsoft.com/office/2006/metadata/properties"/>
    <ds:schemaRef ds:uri="http://schemas.microsoft.com/office/2006/documentManagement/types"/>
    <ds:schemaRef ds:uri="http://schemas.microsoft.com/office/infopath/2007/PartnerControls"/>
    <ds:schemaRef ds:uri="http://purl.org/dc/dcmitype/"/>
    <ds:schemaRef ds:uri="fbfaf87b-7bdd-4c4f-a8f3-ec676afede73"/>
    <ds:schemaRef ds:uri="http://schemas.openxmlformats.org/package/2006/metadata/core-properties"/>
    <ds:schemaRef ds:uri="http://purl.org/dc/elements/1.1/"/>
    <ds:schemaRef ds:uri="http://www.w3.org/XML/1998/namespace"/>
    <ds:schemaRef ds:uri="597c8b6c-d28d-4116-9221-2285f0b83890"/>
    <ds:schemaRef ds:uri="http://purl.org/dc/terms/"/>
  </ds:schemaRefs>
</ds:datastoreItem>
</file>

<file path=customXml/itemProps2.xml><?xml version="1.0" encoding="utf-8"?>
<ds:datastoreItem xmlns:ds="http://schemas.openxmlformats.org/officeDocument/2006/customXml" ds:itemID="{6B46AA97-1E2C-40B7-9005-721D11F3772B}"/>
</file>

<file path=customXml/itemProps3.xml><?xml version="1.0" encoding="utf-8"?>
<ds:datastoreItem xmlns:ds="http://schemas.openxmlformats.org/officeDocument/2006/customXml" ds:itemID="{AB686904-9674-49C5-803D-BCA6B30D962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1201</TotalTime>
  <Words>660</Words>
  <Application>Microsoft Office PowerPoint</Application>
  <PresentationFormat>Widescreen</PresentationFormat>
  <Paragraphs>38</Paragraphs>
  <Slides>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Calibri Light</vt:lpstr>
      <vt:lpstr>CCW Cursive Writing 6</vt:lpstr>
      <vt:lpstr>Comic Sans MS</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Kelly Smith</dc:creator>
  <cp:lastModifiedBy>Natalie Message</cp:lastModifiedBy>
  <cp:revision>187</cp:revision>
  <cp:lastPrinted>2019-09-13T07:19:10Z</cp:lastPrinted>
  <dcterms:created xsi:type="dcterms:W3CDTF">2018-01-04T15:55:01Z</dcterms:created>
  <dcterms:modified xsi:type="dcterms:W3CDTF">2023-09-10T14:21:55Z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0x01010056CE2A7EDF09AA4D8123CD991C4270FB</vt:lpwstr>
  </property>
  <property fmtid="{D5CDD505-2E9C-101B-9397-08002B2CF9AE}" pid="3" name="Order">
    <vt:r8>510600</vt:r8>
  </property>
  <property fmtid="{D5CDD505-2E9C-101B-9397-08002B2CF9AE}" pid="4" name="MediaServiceImageTags">
    <vt:lpwstr/>
  </property>
</Properties>
</file>