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8"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CC66FF"/>
    <a:srgbClr val="00CC00"/>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p:scale>
          <a:sx n="66" d="100"/>
          <a:sy n="66" d="100"/>
        </p:scale>
        <p:origin x="1253"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Whittaker" userId="acc078b7-a223-46fa-8cc3-712b629dc67e" providerId="ADAL" clId="{F96ED7C7-7873-455C-B005-C944704624F8}"/>
    <pc:docChg chg="undo custSel modSld">
      <pc:chgData name="Kate Whittaker" userId="acc078b7-a223-46fa-8cc3-712b629dc67e" providerId="ADAL" clId="{F96ED7C7-7873-455C-B005-C944704624F8}" dt="2023-10-30T14:33:34.303" v="444" actId="20577"/>
      <pc:docMkLst>
        <pc:docMk/>
      </pc:docMkLst>
      <pc:sldChg chg="modSp mod">
        <pc:chgData name="Kate Whittaker" userId="acc078b7-a223-46fa-8cc3-712b629dc67e" providerId="ADAL" clId="{F96ED7C7-7873-455C-B005-C944704624F8}" dt="2023-10-30T14:33:34.303" v="444" actId="20577"/>
        <pc:sldMkLst>
          <pc:docMk/>
          <pc:sldMk cId="2408622756" sldId="258"/>
        </pc:sldMkLst>
        <pc:spChg chg="mod">
          <ac:chgData name="Kate Whittaker" userId="acc078b7-a223-46fa-8cc3-712b629dc67e" providerId="ADAL" clId="{F96ED7C7-7873-455C-B005-C944704624F8}" dt="2023-10-30T14:27:28.696" v="8" actId="2711"/>
          <ac:spMkLst>
            <pc:docMk/>
            <pc:sldMk cId="2408622756" sldId="258"/>
            <ac:spMk id="2" creationId="{00000000-0000-0000-0000-000000000000}"/>
          </ac:spMkLst>
        </pc:spChg>
        <pc:spChg chg="mod">
          <ac:chgData name="Kate Whittaker" userId="acc078b7-a223-46fa-8cc3-712b629dc67e" providerId="ADAL" clId="{F96ED7C7-7873-455C-B005-C944704624F8}" dt="2023-10-30T14:27:43.607" v="12" actId="255"/>
          <ac:spMkLst>
            <pc:docMk/>
            <pc:sldMk cId="2408622756" sldId="258"/>
            <ac:spMk id="3"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5" creationId="{00000000-0000-0000-0000-000000000000}"/>
          </ac:spMkLst>
        </pc:spChg>
        <pc:spChg chg="mod">
          <ac:chgData name="Kate Whittaker" userId="acc078b7-a223-46fa-8cc3-712b629dc67e" providerId="ADAL" clId="{F96ED7C7-7873-455C-B005-C944704624F8}" dt="2023-10-30T14:28:48.806" v="79" actId="404"/>
          <ac:spMkLst>
            <pc:docMk/>
            <pc:sldMk cId="2408622756" sldId="258"/>
            <ac:spMk id="7"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11"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12"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13"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15" creationId="{00000000-0000-0000-0000-000000000000}"/>
          </ac:spMkLst>
        </pc:spChg>
        <pc:spChg chg="mod">
          <ac:chgData name="Kate Whittaker" userId="acc078b7-a223-46fa-8cc3-712b629dc67e" providerId="ADAL" clId="{F96ED7C7-7873-455C-B005-C944704624F8}" dt="2023-10-30T14:28:21.416" v="74" actId="113"/>
          <ac:spMkLst>
            <pc:docMk/>
            <pc:sldMk cId="2408622756" sldId="258"/>
            <ac:spMk id="18"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20" creationId="{00000000-0000-0000-0000-000000000000}"/>
          </ac:spMkLst>
        </pc:spChg>
        <pc:spChg chg="mod">
          <ac:chgData name="Kate Whittaker" userId="acc078b7-a223-46fa-8cc3-712b629dc67e" providerId="ADAL" clId="{F96ED7C7-7873-455C-B005-C944704624F8}" dt="2023-10-30T14:33:34.303" v="444" actId="20577"/>
          <ac:spMkLst>
            <pc:docMk/>
            <pc:sldMk cId="2408622756" sldId="258"/>
            <ac:spMk id="21"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23"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25"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27"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33" creationId="{00000000-0000-0000-0000-000000000000}"/>
          </ac:spMkLst>
        </pc:spChg>
        <pc:spChg chg="mod">
          <ac:chgData name="Kate Whittaker" userId="acc078b7-a223-46fa-8cc3-712b629dc67e" providerId="ADAL" clId="{F96ED7C7-7873-455C-B005-C944704624F8}" dt="2023-10-30T14:27:28.696" v="8" actId="2711"/>
          <ac:spMkLst>
            <pc:docMk/>
            <pc:sldMk cId="2408622756" sldId="258"/>
            <ac:spMk id="34" creationId="{00000000-0000-0000-0000-000000000000}"/>
          </ac:spMkLst>
        </pc:spChg>
        <pc:spChg chg="mod">
          <ac:chgData name="Kate Whittaker" userId="acc078b7-a223-46fa-8cc3-712b629dc67e" providerId="ADAL" clId="{F96ED7C7-7873-455C-B005-C944704624F8}" dt="2023-10-30T14:28:35.592" v="76" actId="255"/>
          <ac:spMkLst>
            <pc:docMk/>
            <pc:sldMk cId="2408622756" sldId="258"/>
            <ac:spMk id="35" creationId="{00000000-0000-0000-0000-000000000000}"/>
          </ac:spMkLst>
        </pc:spChg>
        <pc:spChg chg="mod">
          <ac:chgData name="Kate Whittaker" userId="acc078b7-a223-46fa-8cc3-712b629dc67e" providerId="ADAL" clId="{F96ED7C7-7873-455C-B005-C944704624F8}" dt="2023-10-30T14:33:02.713" v="434" actId="14100"/>
          <ac:spMkLst>
            <pc:docMk/>
            <pc:sldMk cId="2408622756" sldId="258"/>
            <ac:spMk id="37" creationId="{00000000-0000-0000-0000-000000000000}"/>
          </ac:spMkLst>
        </pc:spChg>
        <pc:spChg chg="mod">
          <ac:chgData name="Kate Whittaker" userId="acc078b7-a223-46fa-8cc3-712b629dc67e" providerId="ADAL" clId="{F96ED7C7-7873-455C-B005-C944704624F8}" dt="2023-10-30T14:33:10.753" v="442" actId="20577"/>
          <ac:spMkLst>
            <pc:docMk/>
            <pc:sldMk cId="2408622756" sldId="258"/>
            <ac:spMk id="38" creationId="{00000000-0000-0000-0000-000000000000}"/>
          </ac:spMkLst>
        </pc:spChg>
        <pc:spChg chg="mod">
          <ac:chgData name="Kate Whittaker" userId="acc078b7-a223-46fa-8cc3-712b629dc67e" providerId="ADAL" clId="{F96ED7C7-7873-455C-B005-C944704624F8}" dt="2023-10-30T14:32:56.040" v="433" actId="14100"/>
          <ac:spMkLst>
            <pc:docMk/>
            <pc:sldMk cId="2408622756" sldId="258"/>
            <ac:spMk id="40" creationId="{00000000-0000-0000-0000-000000000000}"/>
          </ac:spMkLst>
        </pc:spChg>
        <pc:spChg chg="mod">
          <ac:chgData name="Kate Whittaker" userId="acc078b7-a223-46fa-8cc3-712b629dc67e" providerId="ADAL" clId="{F96ED7C7-7873-455C-B005-C944704624F8}" dt="2023-10-30T14:32:51.798" v="432" actId="1076"/>
          <ac:spMkLst>
            <pc:docMk/>
            <pc:sldMk cId="2408622756" sldId="258"/>
            <ac:spMk id="4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600213-85CD-4088-9C4A-A6A434E8AAE1}" type="datetimeFigureOut">
              <a:rPr lang="en-GB" smtClean="0"/>
              <a:t>30/10/2023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CBE19B-354C-499E-AD31-DA8F15539456}" type="slidenum">
              <a:rPr lang="en-GB" smtClean="0"/>
              <a:t>‹#›</a:t>
            </a:fld>
            <a:endParaRPr lang="en-GB"/>
          </a:p>
        </p:txBody>
      </p:sp>
    </p:spTree>
    <p:extLst>
      <p:ext uri="{BB962C8B-B14F-4D97-AF65-F5344CB8AC3E}">
        <p14:creationId xmlns:p14="http://schemas.microsoft.com/office/powerpoint/2010/main" val="380296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18BB27D-327C-4E3C-B74B-B5BB10576A8D}" type="datetimeFigureOut">
              <a:rPr lang="en-GB" smtClean="0"/>
              <a:t>30/10/2023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AD6ECD-41B8-4313-9F70-0070E8AD58D1}" type="slidenum">
              <a:rPr lang="en-GB" smtClean="0"/>
              <a:t>‹#›</a:t>
            </a:fld>
            <a:endParaRPr lang="en-GB"/>
          </a:p>
        </p:txBody>
      </p:sp>
    </p:spTree>
    <p:extLst>
      <p:ext uri="{BB962C8B-B14F-4D97-AF65-F5344CB8AC3E}">
        <p14:creationId xmlns:p14="http://schemas.microsoft.com/office/powerpoint/2010/main" val="6956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AD6ECD-41B8-4313-9F70-0070E8AD58D1}" type="slidenum">
              <a:rPr lang="en-GB" smtClean="0"/>
              <a:t>1</a:t>
            </a:fld>
            <a:endParaRPr lang="en-GB"/>
          </a:p>
        </p:txBody>
      </p:sp>
    </p:spTree>
    <p:extLst>
      <p:ext uri="{BB962C8B-B14F-4D97-AF65-F5344CB8AC3E}">
        <p14:creationId xmlns:p14="http://schemas.microsoft.com/office/powerpoint/2010/main" val="123222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30/10/2023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15687" y="94597"/>
            <a:ext cx="3918000" cy="2005395"/>
            <a:chOff x="3962542" y="2709161"/>
            <a:chExt cx="3918000" cy="2210983"/>
          </a:xfrm>
        </p:grpSpPr>
        <p:sp>
          <p:nvSpPr>
            <p:cNvPr id="2" name="Rectangle 1"/>
            <p:cNvSpPr/>
            <p:nvPr/>
          </p:nvSpPr>
          <p:spPr>
            <a:xfrm>
              <a:off x="3962542" y="2709161"/>
              <a:ext cx="3918000" cy="22109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3" name="Rectangle 2"/>
            <p:cNvSpPr/>
            <p:nvPr/>
          </p:nvSpPr>
          <p:spPr>
            <a:xfrm>
              <a:off x="3984623" y="2745926"/>
              <a:ext cx="3865541" cy="1934175"/>
            </a:xfrm>
            <a:prstGeom prst="rect">
              <a:avLst/>
            </a:prstGeom>
          </p:spPr>
          <p:txBody>
            <a:bodyPr wrap="square">
              <a:spAutoFit/>
            </a:bodyPr>
            <a:lstStyle/>
            <a:p>
              <a:pPr algn="ctr"/>
              <a:r>
                <a:rPr lang="en-GB" sz="1200" b="1" u="sng" dirty="0">
                  <a:latin typeface="Letter-join Print" panose="02000503000000020003" pitchFamily="50" charset="0"/>
                </a:rPr>
                <a:t>Curriculum – R.E.</a:t>
              </a:r>
            </a:p>
            <a:p>
              <a:r>
                <a:rPr lang="en-GB" sz="1200" dirty="0">
                  <a:latin typeface="Letter-join Print" panose="02000503000000020003" pitchFamily="50" charset="0"/>
                </a:rPr>
                <a:t>This half term, our R.E. focus enquiry question will be, </a:t>
              </a:r>
              <a:r>
                <a:rPr lang="en-GB" sz="1200" b="1" dirty="0">
                  <a:solidFill>
                    <a:srgbClr val="0070C0"/>
                  </a:solidFill>
                  <a:latin typeface="Letter-join Print" panose="02000503000000020003" pitchFamily="50" charset="0"/>
                </a:rPr>
                <a:t>‘Are all celebrations the same?’</a:t>
              </a:r>
              <a:endParaRPr lang="en-GB" sz="1200" dirty="0">
                <a:latin typeface="Letter-join Print" panose="02000503000000020003" pitchFamily="50" charset="0"/>
              </a:endParaRPr>
            </a:p>
            <a:p>
              <a:r>
                <a:rPr lang="en-GB" sz="1200" dirty="0">
                  <a:latin typeface="Letter-join Print" panose="02000503000000020003" pitchFamily="50" charset="0"/>
                </a:rPr>
                <a:t>We shall learn about some of the events celebrated in Judaism i.e. Shabbat and Chanukah,  and in Christianity i.e. the Creation Story and Christmas. We will also learn about the different  beliefs which underpin these celebrations. We will then use our knowledge of these celebrations to  decide whether all celebrations are the same.</a:t>
              </a:r>
            </a:p>
          </p:txBody>
        </p:sp>
      </p:grpSp>
      <p:sp>
        <p:nvSpPr>
          <p:cNvPr id="5" name="Rectangle 4"/>
          <p:cNvSpPr/>
          <p:nvPr/>
        </p:nvSpPr>
        <p:spPr>
          <a:xfrm>
            <a:off x="65947" y="83265"/>
            <a:ext cx="3938320" cy="26766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latin typeface="Letter-join Print" panose="02000503000000020003" pitchFamily="50" charset="0"/>
            </a:endParaRPr>
          </a:p>
        </p:txBody>
      </p:sp>
      <p:sp>
        <p:nvSpPr>
          <p:cNvPr id="7" name="TextBox 6"/>
          <p:cNvSpPr txBox="1"/>
          <p:nvPr/>
        </p:nvSpPr>
        <p:spPr>
          <a:xfrm>
            <a:off x="130158" y="105515"/>
            <a:ext cx="3921525" cy="2631490"/>
          </a:xfrm>
          <a:prstGeom prst="rect">
            <a:avLst/>
          </a:prstGeom>
          <a:noFill/>
        </p:spPr>
        <p:txBody>
          <a:bodyPr wrap="square" rtlCol="0">
            <a:spAutoFit/>
          </a:bodyPr>
          <a:lstStyle/>
          <a:p>
            <a:pPr algn="ctr"/>
            <a:r>
              <a:rPr lang="en-GB" sz="1100" b="1" u="sng" dirty="0">
                <a:latin typeface="Letter-join Print" panose="02000503000000020003" pitchFamily="50" charset="0"/>
              </a:rPr>
              <a:t>English</a:t>
            </a:r>
          </a:p>
          <a:p>
            <a:r>
              <a:rPr lang="en-GB" sz="1100" dirty="0">
                <a:latin typeface="Letter-join Print" panose="02000503000000020003" pitchFamily="50" charset="0"/>
              </a:rPr>
              <a:t>Our text this half term will be ‘The Robot and the Bluebird’. We will use this beautiful story to think about the world around us and appreciate the changing seasons. It also carries on our theme of friendship within stories.</a:t>
            </a:r>
          </a:p>
          <a:p>
            <a:endParaRPr lang="en-GB" sz="1100" dirty="0">
              <a:latin typeface="Letter-join Print" panose="02000503000000020003" pitchFamily="50" charset="0"/>
            </a:endParaRPr>
          </a:p>
          <a:p>
            <a:r>
              <a:rPr lang="en-GB" sz="1100" dirty="0">
                <a:latin typeface="Letter-join Print" panose="02000503000000020003" pitchFamily="50" charset="0"/>
              </a:rPr>
              <a:t>We will continue to develop our phonics skills through Little </a:t>
            </a:r>
            <a:r>
              <a:rPr lang="en-GB" sz="1100" dirty="0" err="1">
                <a:latin typeface="Letter-join Print" panose="02000503000000020003" pitchFamily="50" charset="0"/>
              </a:rPr>
              <a:t>Wandle</a:t>
            </a:r>
            <a:r>
              <a:rPr lang="en-GB" sz="1100" dirty="0">
                <a:latin typeface="Letter-join Print" panose="02000503000000020003" pitchFamily="50" charset="0"/>
              </a:rPr>
              <a:t>, which includes whole class phonic sessions, small group work and guided reading sessions in Year 1. </a:t>
            </a:r>
          </a:p>
          <a:p>
            <a:endParaRPr lang="en-GB" sz="1100" dirty="0">
              <a:latin typeface="Letter-join Print" panose="02000503000000020003" pitchFamily="50" charset="0"/>
            </a:endParaRPr>
          </a:p>
          <a:p>
            <a:r>
              <a:rPr lang="en-GB" sz="1100" dirty="0">
                <a:latin typeface="Letter-join Print" panose="02000503000000020003" pitchFamily="50" charset="0"/>
              </a:rPr>
              <a:t>Handwriting will remain a focus for us this term and we will work on improving our gross and fine motor skills, using regular movement and routines. We will work hard to form pre-cursive letters correctly, using Letter-join resources, both paper and computer based.  </a:t>
            </a:r>
          </a:p>
        </p:txBody>
      </p:sp>
      <p:grpSp>
        <p:nvGrpSpPr>
          <p:cNvPr id="10" name="Group 9"/>
          <p:cNvGrpSpPr/>
          <p:nvPr/>
        </p:nvGrpSpPr>
        <p:grpSpPr>
          <a:xfrm>
            <a:off x="72669" y="2878685"/>
            <a:ext cx="3936472" cy="2462260"/>
            <a:chOff x="3982222" y="2676257"/>
            <a:chExt cx="3936472" cy="2322456"/>
          </a:xfrm>
        </p:grpSpPr>
        <p:sp>
          <p:nvSpPr>
            <p:cNvPr id="11" name="Rectangle 10"/>
            <p:cNvSpPr/>
            <p:nvPr/>
          </p:nvSpPr>
          <p:spPr>
            <a:xfrm>
              <a:off x="3982222" y="2676257"/>
              <a:ext cx="3918000" cy="232245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12" name="Rectangle 11"/>
            <p:cNvSpPr/>
            <p:nvPr/>
          </p:nvSpPr>
          <p:spPr>
            <a:xfrm>
              <a:off x="4000693" y="2772192"/>
              <a:ext cx="3918001" cy="246756"/>
            </a:xfrm>
            <a:prstGeom prst="rect">
              <a:avLst/>
            </a:prstGeom>
          </p:spPr>
          <p:txBody>
            <a:bodyPr wrap="square">
              <a:spAutoFit/>
            </a:bodyPr>
            <a:lstStyle/>
            <a:p>
              <a:pPr algn="ctr"/>
              <a:endParaRPr lang="en-GB" sz="1100" dirty="0">
                <a:latin typeface="Letter-join Print" panose="02000503000000020003" pitchFamily="50" charset="0"/>
              </a:endParaRPr>
            </a:p>
          </p:txBody>
        </p:sp>
      </p:grpSp>
      <p:sp>
        <p:nvSpPr>
          <p:cNvPr id="13" name="TextBox 12"/>
          <p:cNvSpPr txBox="1"/>
          <p:nvPr/>
        </p:nvSpPr>
        <p:spPr>
          <a:xfrm>
            <a:off x="105204" y="2919849"/>
            <a:ext cx="3921525" cy="2123658"/>
          </a:xfrm>
          <a:prstGeom prst="rect">
            <a:avLst/>
          </a:prstGeom>
          <a:noFill/>
        </p:spPr>
        <p:txBody>
          <a:bodyPr wrap="square" rtlCol="0">
            <a:spAutoFit/>
          </a:bodyPr>
          <a:lstStyle/>
          <a:p>
            <a:pPr algn="ctr"/>
            <a:r>
              <a:rPr lang="en-GB" sz="1100" b="1" u="sng" dirty="0">
                <a:latin typeface="Letter-join Print" panose="02000503000000020003" pitchFamily="50" charset="0"/>
              </a:rPr>
              <a:t>Reading</a:t>
            </a:r>
          </a:p>
          <a:p>
            <a:r>
              <a:rPr lang="en-GB" sz="1100" dirty="0">
                <a:latin typeface="Letter-join Print" panose="02000503000000020003" pitchFamily="50" charset="0"/>
              </a:rPr>
              <a:t>Please continue to share the love of books with your child. Reading has such a positive impact on our children’s writing and spelling. </a:t>
            </a:r>
          </a:p>
          <a:p>
            <a:r>
              <a:rPr lang="en-GB" sz="1100" dirty="0">
                <a:latin typeface="Letter-join Print" panose="02000503000000020003" pitchFamily="50" charset="0"/>
              </a:rPr>
              <a:t>Your child’s  Little </a:t>
            </a:r>
            <a:r>
              <a:rPr lang="en-GB" sz="1100" dirty="0" err="1">
                <a:latin typeface="Letter-join Print" panose="02000503000000020003" pitchFamily="50" charset="0"/>
              </a:rPr>
              <a:t>Wandle</a:t>
            </a:r>
            <a:r>
              <a:rPr lang="en-GB" sz="1100" dirty="0">
                <a:latin typeface="Letter-join Print" panose="02000503000000020003" pitchFamily="50" charset="0"/>
              </a:rPr>
              <a:t> e-book should be read 5 times per week to improve their fluency and recognition of words. We encourage the children to read and re-read books that contain sounds that they know.  </a:t>
            </a:r>
          </a:p>
          <a:p>
            <a:r>
              <a:rPr lang="en-GB" sz="1100" dirty="0">
                <a:latin typeface="Letter-join Print" panose="02000503000000020003" pitchFamily="50" charset="0"/>
              </a:rPr>
              <a:t>In addition to this, please encourage your child to share online or real books. Any reading/sharing of books should be recorded on their Reading Record, one entry per day, and brought into school every </a:t>
            </a:r>
            <a:r>
              <a:rPr lang="en-GB" sz="1100" b="1" dirty="0">
                <a:latin typeface="Letter-join Print" panose="02000503000000020003" pitchFamily="50" charset="0"/>
              </a:rPr>
              <a:t>Thursday. </a:t>
            </a:r>
            <a:r>
              <a:rPr lang="en-GB" sz="1100" dirty="0">
                <a:latin typeface="Letter-join Print" panose="02000503000000020003" pitchFamily="50" charset="0"/>
              </a:rPr>
              <a:t>Certificates are given for 25 reads, then 50, 75 and 100 reads.</a:t>
            </a:r>
          </a:p>
        </p:txBody>
      </p:sp>
      <p:sp>
        <p:nvSpPr>
          <p:cNvPr id="15" name="Rectangle 14"/>
          <p:cNvSpPr/>
          <p:nvPr/>
        </p:nvSpPr>
        <p:spPr>
          <a:xfrm>
            <a:off x="4121622" y="4821451"/>
            <a:ext cx="3901205" cy="19439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18" name="Rectangle 17"/>
          <p:cNvSpPr/>
          <p:nvPr/>
        </p:nvSpPr>
        <p:spPr>
          <a:xfrm>
            <a:off x="4142983" y="4861169"/>
            <a:ext cx="3982280" cy="1785104"/>
          </a:xfrm>
          <a:prstGeom prst="rect">
            <a:avLst/>
          </a:prstGeom>
        </p:spPr>
        <p:txBody>
          <a:bodyPr wrap="square">
            <a:spAutoFit/>
          </a:bodyPr>
          <a:lstStyle/>
          <a:p>
            <a:pPr algn="ctr"/>
            <a:r>
              <a:rPr lang="en-GB" sz="1100" b="1" u="sng" dirty="0">
                <a:latin typeface="Letter-join Print" panose="02000503000000020003" pitchFamily="50" charset="0"/>
              </a:rPr>
              <a:t>P.E.</a:t>
            </a:r>
          </a:p>
          <a:p>
            <a:r>
              <a:rPr lang="en-GB" sz="1100" dirty="0">
                <a:latin typeface="Letter-join Print" panose="02000503000000020003" pitchFamily="50" charset="0"/>
              </a:rPr>
              <a:t>Year 1 will have PE every Thursday Morning. Please ensure that children bring a full outdoor and indoor PE kit.  As often as weather allows PE will be outside.  Children will be expected to come to school in their normal school uniform and we will teach them how to get changed for their lessons.  </a:t>
            </a:r>
          </a:p>
          <a:p>
            <a:r>
              <a:rPr lang="en-GB" sz="1100" dirty="0">
                <a:latin typeface="Letter-join Print" panose="02000503000000020003" pitchFamily="50" charset="0"/>
              </a:rPr>
              <a:t>Long hair should be tied back and earrings removed where possible otherwise please provide plasters.  </a:t>
            </a:r>
          </a:p>
          <a:p>
            <a:r>
              <a:rPr lang="en-GB" sz="1100" b="1" dirty="0">
                <a:latin typeface="Letter-join Print" panose="02000503000000020003" pitchFamily="50" charset="0"/>
              </a:rPr>
              <a:t>Please remember to label all the children’s uniform, this really helps us to identify mislaid items. </a:t>
            </a:r>
          </a:p>
        </p:txBody>
      </p:sp>
      <p:sp>
        <p:nvSpPr>
          <p:cNvPr id="20" name="Rectangle 19"/>
          <p:cNvSpPr/>
          <p:nvPr/>
        </p:nvSpPr>
        <p:spPr>
          <a:xfrm>
            <a:off x="4121622" y="2232889"/>
            <a:ext cx="3912065" cy="1578651"/>
          </a:xfrm>
          <a:prstGeom prst="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latin typeface="Letter-join Print" panose="02000503000000020003" pitchFamily="50" charset="0"/>
            </a:endParaRPr>
          </a:p>
        </p:txBody>
      </p:sp>
      <p:sp>
        <p:nvSpPr>
          <p:cNvPr id="21" name="Rectangle 20"/>
          <p:cNvSpPr/>
          <p:nvPr/>
        </p:nvSpPr>
        <p:spPr>
          <a:xfrm>
            <a:off x="4084312" y="2319355"/>
            <a:ext cx="3889384" cy="1200329"/>
          </a:xfrm>
          <a:prstGeom prst="rect">
            <a:avLst/>
          </a:prstGeom>
        </p:spPr>
        <p:txBody>
          <a:bodyPr wrap="square">
            <a:spAutoFit/>
          </a:bodyPr>
          <a:lstStyle/>
          <a:p>
            <a:pPr algn="ctr"/>
            <a:r>
              <a:rPr lang="en-GB" dirty="0">
                <a:latin typeface="Letter-join Print" panose="02000503000000020003" pitchFamily="50" charset="0"/>
              </a:rPr>
              <a:t>Bluebell Class</a:t>
            </a:r>
          </a:p>
          <a:p>
            <a:pPr algn="ctr"/>
            <a:r>
              <a:rPr lang="en-GB" dirty="0">
                <a:latin typeface="Letter-join Print" panose="02000503000000020003" pitchFamily="50" charset="0"/>
              </a:rPr>
              <a:t>Newsletter </a:t>
            </a:r>
          </a:p>
          <a:p>
            <a:pPr algn="ctr"/>
            <a:r>
              <a:rPr lang="en-GB" dirty="0">
                <a:latin typeface="Letter-join Print" panose="02000503000000020003" pitchFamily="50" charset="0"/>
              </a:rPr>
              <a:t>Autumn 2 2023</a:t>
            </a:r>
          </a:p>
          <a:p>
            <a:pPr algn="ctr"/>
            <a:r>
              <a:rPr lang="en-GB" dirty="0">
                <a:latin typeface="Letter-join Print" panose="02000503000000020003" pitchFamily="50" charset="0"/>
              </a:rPr>
              <a:t>Miss Whittaker and Mrs Fenwick</a:t>
            </a:r>
          </a:p>
        </p:txBody>
      </p:sp>
      <p:sp>
        <p:nvSpPr>
          <p:cNvPr id="23" name="Rectangle 22"/>
          <p:cNvSpPr/>
          <p:nvPr/>
        </p:nvSpPr>
        <p:spPr>
          <a:xfrm>
            <a:off x="4122738" y="3923451"/>
            <a:ext cx="3918000" cy="7717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25" name="Rectangle 24"/>
          <p:cNvSpPr/>
          <p:nvPr/>
        </p:nvSpPr>
        <p:spPr>
          <a:xfrm>
            <a:off x="4228450" y="3752808"/>
            <a:ext cx="3922660" cy="892552"/>
          </a:xfrm>
          <a:prstGeom prst="rect">
            <a:avLst/>
          </a:prstGeom>
        </p:spPr>
        <p:txBody>
          <a:bodyPr wrap="square">
            <a:spAutoFit/>
          </a:bodyPr>
          <a:lstStyle/>
          <a:p>
            <a:pPr algn="ctr"/>
            <a:endParaRPr lang="en-GB" sz="1100" b="1" u="sng" dirty="0">
              <a:latin typeface="Letter-join Print" panose="02000503000000020003" pitchFamily="50" charset="0"/>
            </a:endParaRPr>
          </a:p>
          <a:p>
            <a:pPr algn="ctr"/>
            <a:r>
              <a:rPr lang="en-GB" sz="1100" b="1" u="sng" dirty="0">
                <a:latin typeface="Letter-join Print" panose="02000503000000020003" pitchFamily="50" charset="0"/>
              </a:rPr>
              <a:t>Learning Outcome</a:t>
            </a:r>
          </a:p>
          <a:p>
            <a:pPr algn="ctr"/>
            <a:endParaRPr lang="en-GB" sz="800" dirty="0">
              <a:latin typeface="Letter-join Print" panose="02000503000000020003" pitchFamily="50" charset="0"/>
            </a:endParaRPr>
          </a:p>
          <a:p>
            <a:r>
              <a:rPr lang="en-GB" sz="1100" dirty="0">
                <a:latin typeface="Letter-join Print" panose="02000503000000020003" pitchFamily="50" charset="0"/>
              </a:rPr>
              <a:t>At the end of this term we will create a quiz, to challenge the children in Year 1.</a:t>
            </a:r>
          </a:p>
        </p:txBody>
      </p:sp>
      <p:sp>
        <p:nvSpPr>
          <p:cNvPr id="27" name="Rectangle 26"/>
          <p:cNvSpPr/>
          <p:nvPr/>
        </p:nvSpPr>
        <p:spPr>
          <a:xfrm>
            <a:off x="82743" y="5456881"/>
            <a:ext cx="3921524" cy="131209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33" name="Rectangle 32"/>
          <p:cNvSpPr/>
          <p:nvPr/>
        </p:nvSpPr>
        <p:spPr>
          <a:xfrm>
            <a:off x="91140" y="5488130"/>
            <a:ext cx="3961010" cy="1107996"/>
          </a:xfrm>
          <a:prstGeom prst="rect">
            <a:avLst/>
          </a:prstGeom>
        </p:spPr>
        <p:txBody>
          <a:bodyPr wrap="square">
            <a:spAutoFit/>
          </a:bodyPr>
          <a:lstStyle/>
          <a:p>
            <a:pPr algn="ctr"/>
            <a:r>
              <a:rPr lang="en-GB" sz="1100" b="1" u="sng" dirty="0">
                <a:latin typeface="Letter-join Print" panose="02000503000000020003" pitchFamily="50" charset="0"/>
              </a:rPr>
              <a:t>Homework</a:t>
            </a:r>
          </a:p>
          <a:p>
            <a:r>
              <a:rPr lang="en-GB" sz="1100" dirty="0">
                <a:latin typeface="Letter-join Print" panose="02000503000000020003" pitchFamily="50" charset="0"/>
              </a:rPr>
              <a:t>Every </a:t>
            </a:r>
            <a:r>
              <a:rPr lang="en-GB" sz="1100" b="1" dirty="0">
                <a:latin typeface="Letter-join Print" panose="02000503000000020003" pitchFamily="50" charset="0"/>
              </a:rPr>
              <a:t>Friday</a:t>
            </a:r>
            <a:r>
              <a:rPr lang="en-GB" sz="1100" dirty="0">
                <a:latin typeface="Letter-join Print" panose="02000503000000020003" pitchFamily="50" charset="0"/>
              </a:rPr>
              <a:t> the children will be set one piece of homework linked to their R.E. or Science Knowledge Organisers.  This should be returned by the following </a:t>
            </a:r>
            <a:r>
              <a:rPr lang="en-GB" sz="1100" b="1" dirty="0">
                <a:latin typeface="Letter-join Print" panose="02000503000000020003" pitchFamily="50" charset="0"/>
              </a:rPr>
              <a:t>Thursday</a:t>
            </a:r>
            <a:r>
              <a:rPr lang="en-GB" sz="1100" dirty="0">
                <a:latin typeface="Letter-join Print" panose="02000503000000020003" pitchFamily="50" charset="0"/>
              </a:rPr>
              <a:t>. Some creative homework will occasionally be included. Remember that any additional learning your child completes will be welcomed and celebrated. </a:t>
            </a:r>
          </a:p>
        </p:txBody>
      </p:sp>
      <p:sp>
        <p:nvSpPr>
          <p:cNvPr id="34" name="Rectangle 33"/>
          <p:cNvSpPr/>
          <p:nvPr/>
        </p:nvSpPr>
        <p:spPr>
          <a:xfrm>
            <a:off x="8108858" y="73330"/>
            <a:ext cx="4034877" cy="2449153"/>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2297"/>
              </a:solidFill>
              <a:latin typeface="Letter-join Print" panose="02000503000000020003" pitchFamily="50" charset="0"/>
            </a:endParaRPr>
          </a:p>
        </p:txBody>
      </p:sp>
      <p:sp>
        <p:nvSpPr>
          <p:cNvPr id="35" name="Rectangle 34"/>
          <p:cNvSpPr/>
          <p:nvPr/>
        </p:nvSpPr>
        <p:spPr>
          <a:xfrm>
            <a:off x="8147009" y="55763"/>
            <a:ext cx="4026951" cy="2277547"/>
          </a:xfrm>
          <a:prstGeom prst="rect">
            <a:avLst/>
          </a:prstGeom>
        </p:spPr>
        <p:txBody>
          <a:bodyPr wrap="square">
            <a:spAutoFit/>
          </a:bodyPr>
          <a:lstStyle/>
          <a:p>
            <a:pPr algn="ctr"/>
            <a:r>
              <a:rPr lang="en-GB" sz="1200" b="1" u="sng" dirty="0">
                <a:latin typeface="Letter-join Print" panose="02000503000000020003" pitchFamily="50" charset="0"/>
              </a:rPr>
              <a:t>Maths</a:t>
            </a:r>
            <a:endParaRPr lang="en-GB" sz="1200" dirty="0">
              <a:latin typeface="Letter-join Print" panose="02000503000000020003" pitchFamily="50" charset="0"/>
            </a:endParaRPr>
          </a:p>
          <a:p>
            <a:r>
              <a:rPr lang="en-GB" sz="1300" dirty="0">
                <a:latin typeface="Letter-join Print" panose="02000503000000020003" pitchFamily="50" charset="0"/>
              </a:rPr>
              <a:t>In </a:t>
            </a:r>
            <a:r>
              <a:rPr lang="en-GB" sz="1300" b="1" dirty="0">
                <a:latin typeface="Letter-join Print" panose="02000503000000020003" pitchFamily="50" charset="0"/>
              </a:rPr>
              <a:t>Year 1 </a:t>
            </a:r>
            <a:r>
              <a:rPr lang="en-GB" sz="1300" dirty="0">
                <a:latin typeface="Letter-join Print" panose="02000503000000020003" pitchFamily="50" charset="0"/>
              </a:rPr>
              <a:t>this term we will apply our understanding of place value to addition and subtraction. We will consider part-whole models and bar models to support our thinking and knowledge around the components of a number sentence.  We will use this knowledge in a variety of situations including measures, time and money. Encouraging your child to have a go at this practically and explain their thinking and reasoning will develop their confidence and be hugely beneficial within their Maths lessons. </a:t>
            </a:r>
          </a:p>
          <a:p>
            <a:r>
              <a:rPr lang="en-GB" sz="1300" dirty="0">
                <a:latin typeface="Letter-join Print" panose="02000503000000020003" pitchFamily="50" charset="0"/>
              </a:rPr>
              <a:t>We are also focusing on spotting reversals in our numerals. </a:t>
            </a:r>
          </a:p>
        </p:txBody>
      </p:sp>
      <p:sp>
        <p:nvSpPr>
          <p:cNvPr id="37" name="Rectangle 36"/>
          <p:cNvSpPr/>
          <p:nvPr/>
        </p:nvSpPr>
        <p:spPr>
          <a:xfrm>
            <a:off x="8169611" y="2701028"/>
            <a:ext cx="3970460" cy="17235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Letter-join Print" panose="02000503000000020003" pitchFamily="50" charset="0"/>
            </a:endParaRPr>
          </a:p>
        </p:txBody>
      </p:sp>
      <p:sp>
        <p:nvSpPr>
          <p:cNvPr id="38" name="Rectangle 37"/>
          <p:cNvSpPr/>
          <p:nvPr/>
        </p:nvSpPr>
        <p:spPr>
          <a:xfrm>
            <a:off x="8170034" y="2759941"/>
            <a:ext cx="3957874" cy="1723549"/>
          </a:xfrm>
          <a:prstGeom prst="rect">
            <a:avLst/>
          </a:prstGeom>
        </p:spPr>
        <p:txBody>
          <a:bodyPr wrap="square">
            <a:spAutoFit/>
          </a:bodyPr>
          <a:lstStyle/>
          <a:p>
            <a:pPr algn="ctr"/>
            <a:r>
              <a:rPr lang="en-GB" sz="1100" b="1" u="sng" dirty="0">
                <a:latin typeface="Letter-join Print" panose="02000503000000020003" pitchFamily="50" charset="0"/>
              </a:rPr>
              <a:t>Science</a:t>
            </a:r>
          </a:p>
          <a:p>
            <a:r>
              <a:rPr lang="en-GB" sz="1200" dirty="0">
                <a:latin typeface="Letter-join Print" panose="02000503000000020003" pitchFamily="50" charset="0"/>
              </a:rPr>
              <a:t>This half term, Year 1 will learn about ‘Animals Including Humans’. We will learn about body parts, our senses and look into a range of different animals and how to categorise them looking at similarities and differences and finally the three types of animals.   </a:t>
            </a:r>
          </a:p>
          <a:p>
            <a:r>
              <a:rPr lang="en-GB" sz="1200" dirty="0">
                <a:latin typeface="Letter-join Print" panose="02000503000000020003" pitchFamily="50" charset="0"/>
              </a:rPr>
              <a:t>We will also be learning about the change of season from autumn to winter.</a:t>
            </a:r>
          </a:p>
          <a:p>
            <a:endParaRPr lang="en-GB" sz="1100" dirty="0">
              <a:latin typeface="Letter-join Print" panose="02000503000000020003" pitchFamily="50" charset="0"/>
            </a:endParaRPr>
          </a:p>
        </p:txBody>
      </p:sp>
      <p:sp>
        <p:nvSpPr>
          <p:cNvPr id="40" name="Rectangle 39"/>
          <p:cNvSpPr/>
          <p:nvPr/>
        </p:nvSpPr>
        <p:spPr>
          <a:xfrm>
            <a:off x="8154208" y="4542402"/>
            <a:ext cx="3989527" cy="2225382"/>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300"/>
              </a:solidFill>
              <a:latin typeface="Letter-join Print" panose="02000503000000020003" pitchFamily="50" charset="0"/>
            </a:endParaRPr>
          </a:p>
        </p:txBody>
      </p:sp>
      <p:sp>
        <p:nvSpPr>
          <p:cNvPr id="41" name="Rectangle 40"/>
          <p:cNvSpPr/>
          <p:nvPr/>
        </p:nvSpPr>
        <p:spPr>
          <a:xfrm>
            <a:off x="8151383" y="4645360"/>
            <a:ext cx="3957874" cy="2050561"/>
          </a:xfrm>
          <a:prstGeom prst="rect">
            <a:avLst/>
          </a:prstGeom>
        </p:spPr>
        <p:txBody>
          <a:bodyPr wrap="square">
            <a:spAutoFit/>
          </a:bodyPr>
          <a:lstStyle/>
          <a:p>
            <a:pPr algn="ctr"/>
            <a:r>
              <a:rPr lang="en-GB" sz="1200" b="1" u="sng" dirty="0">
                <a:latin typeface="Letter-join Print" panose="02000503000000020003" pitchFamily="50" charset="0"/>
              </a:rPr>
              <a:t>Wider Curriculum</a:t>
            </a:r>
          </a:p>
          <a:p>
            <a:pPr algn="ctr"/>
            <a:endParaRPr lang="en-GB" sz="1200" dirty="0">
              <a:latin typeface="Letter-join Print" panose="02000503000000020003" pitchFamily="50" charset="0"/>
            </a:endParaRPr>
          </a:p>
          <a:p>
            <a:pPr>
              <a:lnSpc>
                <a:spcPct val="150000"/>
              </a:lnSpc>
            </a:pPr>
            <a:r>
              <a:rPr lang="en-GB" sz="1400" dirty="0">
                <a:latin typeface="Letter-join Print" panose="02000503000000020003" pitchFamily="50" charset="0"/>
              </a:rPr>
              <a:t>Computing – Algorithms </a:t>
            </a:r>
          </a:p>
          <a:p>
            <a:pPr>
              <a:lnSpc>
                <a:spcPct val="150000"/>
              </a:lnSpc>
            </a:pPr>
            <a:r>
              <a:rPr lang="en-GB" sz="1400" dirty="0">
                <a:latin typeface="Letter-join Print" panose="02000503000000020003" pitchFamily="50" charset="0"/>
              </a:rPr>
              <a:t>PHSE – Celebrating Difference</a:t>
            </a:r>
          </a:p>
          <a:p>
            <a:pPr>
              <a:lnSpc>
                <a:spcPct val="150000"/>
              </a:lnSpc>
            </a:pPr>
            <a:r>
              <a:rPr lang="en-GB" sz="1400" dirty="0">
                <a:latin typeface="Letter-join Print" panose="02000503000000020003" pitchFamily="50" charset="0"/>
              </a:rPr>
              <a:t>Music – Singing with Mrs Gooch</a:t>
            </a:r>
          </a:p>
          <a:p>
            <a:pPr>
              <a:lnSpc>
                <a:spcPct val="150000"/>
              </a:lnSpc>
            </a:pPr>
            <a:r>
              <a:rPr lang="en-GB" sz="1400" dirty="0">
                <a:latin typeface="Letter-join Print" panose="02000503000000020003" pitchFamily="50" charset="0"/>
              </a:rPr>
              <a:t>PE – Indoor Athletics and Object Control</a:t>
            </a:r>
          </a:p>
          <a:p>
            <a:pPr>
              <a:lnSpc>
                <a:spcPct val="150000"/>
              </a:lnSpc>
            </a:pPr>
            <a:r>
              <a:rPr lang="en-GB" sz="1400" dirty="0">
                <a:latin typeface="Letter-join Print" panose="02000503000000020003" pitchFamily="50" charset="0"/>
              </a:rPr>
              <a:t>DT – Mechanisms and Design a moving vehicle</a:t>
            </a:r>
            <a:r>
              <a:rPr lang="en-GB" sz="1200" dirty="0">
                <a:latin typeface="Letter-join Print" panose="02000503000000020003" pitchFamily="50" charset="0"/>
              </a:rPr>
              <a:t>.</a:t>
            </a:r>
          </a:p>
        </p:txBody>
      </p:sp>
    </p:spTree>
    <p:extLst>
      <p:ext uri="{BB962C8B-B14F-4D97-AF65-F5344CB8AC3E}">
        <p14:creationId xmlns:p14="http://schemas.microsoft.com/office/powerpoint/2010/main" val="240862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4" ma:contentTypeDescription="Create a new document." ma:contentTypeScope="" ma:versionID="edfcf39255ccf83fd378684607e2ef21">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594668823eadc93deee512efff969ff2"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3AAFF-D771-4E8B-8C32-7E6E08A440B0}">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http://purl.org/dc/terms/"/>
    <ds:schemaRef ds:uri="fbfaf87b-7bdd-4c4f-a8f3-ec676afede73"/>
    <ds:schemaRef ds:uri="http://schemas.microsoft.com/office/infopath/2007/PartnerControls"/>
    <ds:schemaRef ds:uri="597c8b6c-d28d-4116-9221-2285f0b83890"/>
  </ds:schemaRefs>
</ds:datastoreItem>
</file>

<file path=customXml/itemProps2.xml><?xml version="1.0" encoding="utf-8"?>
<ds:datastoreItem xmlns:ds="http://schemas.openxmlformats.org/officeDocument/2006/customXml" ds:itemID="{293BB1A2-1EF4-4320-BB5B-4011D36FCB0A}">
  <ds:schemaRefs>
    <ds:schemaRef ds:uri="http://schemas.microsoft.com/sharepoint/v3/contenttype/forms"/>
  </ds:schemaRefs>
</ds:datastoreItem>
</file>

<file path=customXml/itemProps3.xml><?xml version="1.0" encoding="utf-8"?>
<ds:datastoreItem xmlns:ds="http://schemas.openxmlformats.org/officeDocument/2006/customXml" ds:itemID="{CF553661-ED1E-414F-9D6B-F945C01BF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1217</TotalTime>
  <Words>713</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Letter-join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Kate Whittaker</cp:lastModifiedBy>
  <cp:revision>188</cp:revision>
  <cp:lastPrinted>2019-09-13T07:19:10Z</cp:lastPrinted>
  <dcterms:created xsi:type="dcterms:W3CDTF">2018-01-04T15:55:01Z</dcterms:created>
  <dcterms:modified xsi:type="dcterms:W3CDTF">2023-10-30T14:33:38Z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512400</vt:r8>
  </property>
  <property fmtid="{D5CDD505-2E9C-101B-9397-08002B2CF9AE}" pid="4" name="MediaServiceImageTags">
    <vt:lpwstr/>
  </property>
</Properties>
</file>