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8"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CC66FF"/>
    <a:srgbClr val="00CC00"/>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snapToGrid="0">
      <p:cViewPr>
        <p:scale>
          <a:sx n="66" d="100"/>
          <a:sy n="66" d="100"/>
        </p:scale>
        <p:origin x="-1498"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Whittaker" userId="acc078b7-a223-46fa-8cc3-712b629dc67e" providerId="ADAL" clId="{2F70C292-00C4-4BAB-B777-8DEF1A5641A4}"/>
    <pc:docChg chg="modSld">
      <pc:chgData name="Kate Whittaker" userId="acc078b7-a223-46fa-8cc3-712b629dc67e" providerId="ADAL" clId="{2F70C292-00C4-4BAB-B777-8DEF1A5641A4}" dt="2024-03-28T09:19:46.763" v="237" actId="20577"/>
      <pc:docMkLst>
        <pc:docMk/>
      </pc:docMkLst>
      <pc:sldChg chg="modSp mod">
        <pc:chgData name="Kate Whittaker" userId="acc078b7-a223-46fa-8cc3-712b629dc67e" providerId="ADAL" clId="{2F70C292-00C4-4BAB-B777-8DEF1A5641A4}" dt="2024-03-28T09:19:46.763" v="237" actId="20577"/>
        <pc:sldMkLst>
          <pc:docMk/>
          <pc:sldMk cId="2408622756" sldId="258"/>
        </pc:sldMkLst>
        <pc:spChg chg="mod">
          <ac:chgData name="Kate Whittaker" userId="acc078b7-a223-46fa-8cc3-712b629dc67e" providerId="ADAL" clId="{2F70C292-00C4-4BAB-B777-8DEF1A5641A4}" dt="2024-03-28T09:09:16.063" v="76" actId="20577"/>
          <ac:spMkLst>
            <pc:docMk/>
            <pc:sldMk cId="2408622756" sldId="258"/>
            <ac:spMk id="7" creationId="{00000000-0000-0000-0000-000000000000}"/>
          </ac:spMkLst>
        </pc:spChg>
        <pc:spChg chg="mod">
          <ac:chgData name="Kate Whittaker" userId="acc078b7-a223-46fa-8cc3-712b629dc67e" providerId="ADAL" clId="{2F70C292-00C4-4BAB-B777-8DEF1A5641A4}" dt="2024-03-28T09:10:06.637" v="195" actId="113"/>
          <ac:spMkLst>
            <pc:docMk/>
            <pc:sldMk cId="2408622756" sldId="258"/>
            <ac:spMk id="13" creationId="{00000000-0000-0000-0000-000000000000}"/>
          </ac:spMkLst>
        </pc:spChg>
        <pc:spChg chg="mod">
          <ac:chgData name="Kate Whittaker" userId="acc078b7-a223-46fa-8cc3-712b629dc67e" providerId="ADAL" clId="{2F70C292-00C4-4BAB-B777-8DEF1A5641A4}" dt="2024-03-28T09:15:57.757" v="230" actId="113"/>
          <ac:spMkLst>
            <pc:docMk/>
            <pc:sldMk cId="2408622756" sldId="258"/>
            <ac:spMk id="18" creationId="{00000000-0000-0000-0000-000000000000}"/>
          </ac:spMkLst>
        </pc:spChg>
        <pc:spChg chg="mod">
          <ac:chgData name="Kate Whittaker" userId="acc078b7-a223-46fa-8cc3-712b629dc67e" providerId="ADAL" clId="{2F70C292-00C4-4BAB-B777-8DEF1A5641A4}" dt="2024-03-28T09:07:57.721" v="26" actId="20577"/>
          <ac:spMkLst>
            <pc:docMk/>
            <pc:sldMk cId="2408622756" sldId="258"/>
            <ac:spMk id="21" creationId="{00000000-0000-0000-0000-000000000000}"/>
          </ac:spMkLst>
        </pc:spChg>
        <pc:spChg chg="mod">
          <ac:chgData name="Kate Whittaker" userId="acc078b7-a223-46fa-8cc3-712b629dc67e" providerId="ADAL" clId="{2F70C292-00C4-4BAB-B777-8DEF1A5641A4}" dt="2024-03-28T09:10:16.230" v="203" actId="20577"/>
          <ac:spMkLst>
            <pc:docMk/>
            <pc:sldMk cId="2408622756" sldId="258"/>
            <ac:spMk id="33" creationId="{00000000-0000-0000-0000-000000000000}"/>
          </ac:spMkLst>
        </pc:spChg>
        <pc:spChg chg="mod">
          <ac:chgData name="Kate Whittaker" userId="acc078b7-a223-46fa-8cc3-712b629dc67e" providerId="ADAL" clId="{2F70C292-00C4-4BAB-B777-8DEF1A5641A4}" dt="2024-03-28T09:19:46.763" v="237" actId="20577"/>
          <ac:spMkLst>
            <pc:docMk/>
            <pc:sldMk cId="2408622756" sldId="258"/>
            <ac:spMk id="4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5600213-85CD-4088-9C4A-A6A434E8AAE1}" type="datetimeFigureOut">
              <a:rPr lang="en-GB" smtClean="0"/>
              <a:t>28/03/2024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ECBE19B-354C-499E-AD31-DA8F15539456}" type="slidenum">
              <a:rPr lang="en-GB" smtClean="0"/>
              <a:t>‹#›</a:t>
            </a:fld>
            <a:endParaRPr lang="en-GB"/>
          </a:p>
        </p:txBody>
      </p:sp>
    </p:spTree>
    <p:extLst>
      <p:ext uri="{BB962C8B-B14F-4D97-AF65-F5344CB8AC3E}">
        <p14:creationId xmlns:p14="http://schemas.microsoft.com/office/powerpoint/2010/main" val="3802961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18BB27D-327C-4E3C-B74B-B5BB10576A8D}" type="datetimeFigureOut">
              <a:rPr lang="en-GB" smtClean="0"/>
              <a:t>28/03/2024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7AD6ECD-41B8-4313-9F70-0070E8AD58D1}" type="slidenum">
              <a:rPr lang="en-GB" smtClean="0"/>
              <a:t>‹#›</a:t>
            </a:fld>
            <a:endParaRPr lang="en-GB"/>
          </a:p>
        </p:txBody>
      </p:sp>
    </p:spTree>
    <p:extLst>
      <p:ext uri="{BB962C8B-B14F-4D97-AF65-F5344CB8AC3E}">
        <p14:creationId xmlns:p14="http://schemas.microsoft.com/office/powerpoint/2010/main" val="695692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AD6ECD-41B8-4313-9F70-0070E8AD58D1}" type="slidenum">
              <a:rPr lang="en-GB" smtClean="0"/>
              <a:t>1</a:t>
            </a:fld>
            <a:endParaRPr lang="en-GB"/>
          </a:p>
        </p:txBody>
      </p:sp>
    </p:spTree>
    <p:extLst>
      <p:ext uri="{BB962C8B-B14F-4D97-AF65-F5344CB8AC3E}">
        <p14:creationId xmlns:p14="http://schemas.microsoft.com/office/powerpoint/2010/main" val="123222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28/03/2024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28/03/2024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28/03/2024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28/03/2024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t="-39000" b="-39000"/>
          </a:stretch>
        </a:blipFill>
        <a:effectLst/>
      </p:bgPr>
    </p:bg>
    <p:spTree>
      <p:nvGrpSpPr>
        <p:cNvPr id="1" name=""/>
        <p:cNvGrpSpPr/>
        <p:nvPr/>
      </p:nvGrpSpPr>
      <p:grpSpPr>
        <a:xfrm>
          <a:off x="0" y="0"/>
          <a:ext cx="0" cy="0"/>
          <a:chOff x="0" y="0"/>
          <a:chExt cx="0" cy="0"/>
        </a:xfrm>
      </p:grpSpPr>
      <p:grpSp>
        <p:nvGrpSpPr>
          <p:cNvPr id="4" name="Group 3"/>
          <p:cNvGrpSpPr/>
          <p:nvPr/>
        </p:nvGrpSpPr>
        <p:grpSpPr>
          <a:xfrm>
            <a:off x="4111743" y="95544"/>
            <a:ext cx="3918000" cy="2164119"/>
            <a:chOff x="3932368" y="2718460"/>
            <a:chExt cx="3918000" cy="2210983"/>
          </a:xfrm>
        </p:grpSpPr>
        <p:sp>
          <p:nvSpPr>
            <p:cNvPr id="2" name="Rectangle 1"/>
            <p:cNvSpPr/>
            <p:nvPr/>
          </p:nvSpPr>
          <p:spPr>
            <a:xfrm>
              <a:off x="3932368" y="2718460"/>
              <a:ext cx="3918000" cy="2210983"/>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Rectangle 2"/>
            <p:cNvSpPr/>
            <p:nvPr/>
          </p:nvSpPr>
          <p:spPr>
            <a:xfrm>
              <a:off x="3977911" y="2748733"/>
              <a:ext cx="3865541" cy="2169646"/>
            </a:xfrm>
            <a:prstGeom prst="rect">
              <a:avLst/>
            </a:prstGeom>
          </p:spPr>
          <p:txBody>
            <a:bodyPr wrap="square">
              <a:spAutoFit/>
            </a:bodyPr>
            <a:lstStyle/>
            <a:p>
              <a:pPr algn="ctr"/>
              <a:r>
                <a:rPr lang="en-GB" sz="1200" b="1" u="sng" dirty="0">
                  <a:latin typeface="Comic Sans MS" panose="030F0702030302020204" pitchFamily="66" charset="0"/>
                </a:rPr>
                <a:t>Curriculum – History</a:t>
              </a:r>
            </a:p>
            <a:p>
              <a:r>
                <a:rPr lang="en-GB" sz="1200" dirty="0">
                  <a:latin typeface="Comic Sans MS" panose="030F0702030302020204" pitchFamily="66" charset="0"/>
                </a:rPr>
                <a:t>This half term, our curriculum focus is history. Our enquiry question will be, </a:t>
              </a:r>
              <a:r>
                <a:rPr lang="en-GB" sz="1200" b="1" dirty="0">
                  <a:solidFill>
                    <a:srgbClr val="0070C0"/>
                  </a:solidFill>
                  <a:latin typeface="Comic Sans MS" panose="030F0702030302020204" pitchFamily="66" charset="0"/>
                </a:rPr>
                <a:t>‘How have holidays at Cleethorpes changed?’ </a:t>
              </a:r>
              <a:r>
                <a:rPr lang="en-GB" sz="1200" dirty="0">
                  <a:latin typeface="Comic Sans MS" panose="030F0702030302020204" pitchFamily="66" charset="0"/>
                </a:rPr>
                <a:t>We will think about what seaside holidays at Cleethorpes are like now and compare them to holidays at Cleethorpes since the Victorian times. We will use sources of evidence to find out what the Victorians did at the seaside and how it is the same or different to now. We will also look at features of Cleethorpes resort and identify how they have changed over time.</a:t>
              </a:r>
            </a:p>
          </p:txBody>
        </p:sp>
      </p:grpSp>
      <p:sp>
        <p:nvSpPr>
          <p:cNvPr id="5" name="Rectangle 4"/>
          <p:cNvSpPr/>
          <p:nvPr/>
        </p:nvSpPr>
        <p:spPr>
          <a:xfrm>
            <a:off x="65947" y="83265"/>
            <a:ext cx="3938320" cy="249041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A2297"/>
              </a:solidFill>
            </a:endParaRPr>
          </a:p>
        </p:txBody>
      </p:sp>
      <p:sp>
        <p:nvSpPr>
          <p:cNvPr id="7" name="TextBox 6"/>
          <p:cNvSpPr txBox="1"/>
          <p:nvPr/>
        </p:nvSpPr>
        <p:spPr>
          <a:xfrm>
            <a:off x="98685" y="95544"/>
            <a:ext cx="3921525" cy="2462213"/>
          </a:xfrm>
          <a:prstGeom prst="rect">
            <a:avLst/>
          </a:prstGeom>
          <a:noFill/>
        </p:spPr>
        <p:txBody>
          <a:bodyPr wrap="square" rtlCol="0">
            <a:spAutoFit/>
          </a:bodyPr>
          <a:lstStyle/>
          <a:p>
            <a:pPr algn="ctr"/>
            <a:r>
              <a:rPr lang="en-GB" sz="1100" b="1" u="sng" dirty="0">
                <a:latin typeface="Comic Sans MS" panose="030F0702030302020204" pitchFamily="66" charset="0"/>
              </a:rPr>
              <a:t>English</a:t>
            </a:r>
          </a:p>
          <a:p>
            <a:r>
              <a:rPr lang="en-GB" sz="1100" dirty="0">
                <a:latin typeface="Comic Sans MS" panose="030F0702030302020204" pitchFamily="66" charset="0"/>
              </a:rPr>
              <a:t>Our text this half term is a mystery story called ‘The Secret of Black Rock’, by Todd-Joe Stanton. We will use the story plot to write a narrative in role from the main character’s point of view. We will also use the story as a stimulus for poetry writing.</a:t>
            </a:r>
          </a:p>
          <a:p>
            <a:endParaRPr lang="en-GB" sz="1100" dirty="0">
              <a:latin typeface="Comic Sans MS" panose="030F0702030302020204" pitchFamily="66" charset="0"/>
            </a:endParaRPr>
          </a:p>
          <a:p>
            <a:r>
              <a:rPr lang="en-GB" sz="1100" dirty="0">
                <a:latin typeface="Comic Sans MS" panose="030F0702030302020204" pitchFamily="66" charset="0"/>
              </a:rPr>
              <a:t>We will continue to develop our phonics skills through Little Wandle, which includes whole class phonic sessions, small group work and Little Wandle Reading Squad sessions. </a:t>
            </a:r>
          </a:p>
          <a:p>
            <a:r>
              <a:rPr lang="en-GB" sz="1100" dirty="0">
                <a:latin typeface="Comic Sans MS" panose="030F0702030302020204" pitchFamily="66" charset="0"/>
              </a:rPr>
              <a:t>Handwriting will remain an important focus for us this term and we will continue to improve our letter formation.</a:t>
            </a:r>
            <a:endParaRPr lang="en-GB" dirty="0">
              <a:latin typeface="Comic Sans MS" panose="030F0702030302020204" pitchFamily="66" charset="0"/>
            </a:endParaRPr>
          </a:p>
        </p:txBody>
      </p:sp>
      <p:grpSp>
        <p:nvGrpSpPr>
          <p:cNvPr id="10" name="Group 9"/>
          <p:cNvGrpSpPr/>
          <p:nvPr/>
        </p:nvGrpSpPr>
        <p:grpSpPr>
          <a:xfrm>
            <a:off x="72669" y="2709455"/>
            <a:ext cx="3936472" cy="2631490"/>
            <a:chOff x="3982222" y="2676257"/>
            <a:chExt cx="3936472" cy="2322456"/>
          </a:xfrm>
        </p:grpSpPr>
        <p:sp>
          <p:nvSpPr>
            <p:cNvPr id="11" name="Rectangle 10"/>
            <p:cNvSpPr/>
            <p:nvPr/>
          </p:nvSpPr>
          <p:spPr>
            <a:xfrm>
              <a:off x="3982222" y="2676257"/>
              <a:ext cx="3918000" cy="2322456"/>
            </a:xfrm>
            <a:prstGeom prst="rect">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Rectangle 11"/>
            <p:cNvSpPr/>
            <p:nvPr/>
          </p:nvSpPr>
          <p:spPr>
            <a:xfrm>
              <a:off x="4000693" y="2772192"/>
              <a:ext cx="3918001" cy="288429"/>
            </a:xfrm>
            <a:prstGeom prst="rect">
              <a:avLst/>
            </a:prstGeom>
          </p:spPr>
          <p:txBody>
            <a:bodyPr wrap="square">
              <a:spAutoFit/>
            </a:bodyPr>
            <a:lstStyle/>
            <a:p>
              <a:pPr algn="ctr"/>
              <a:endParaRPr lang="en-GB" sz="1100" dirty="0">
                <a:latin typeface="Comic Sans MS" panose="030F0702030302020204" pitchFamily="66" charset="0"/>
              </a:endParaRPr>
            </a:p>
          </p:txBody>
        </p:sp>
      </p:grpSp>
      <p:sp>
        <p:nvSpPr>
          <p:cNvPr id="13" name="TextBox 12"/>
          <p:cNvSpPr txBox="1"/>
          <p:nvPr/>
        </p:nvSpPr>
        <p:spPr>
          <a:xfrm>
            <a:off x="105204" y="2715942"/>
            <a:ext cx="3921525" cy="2462213"/>
          </a:xfrm>
          <a:prstGeom prst="rect">
            <a:avLst/>
          </a:prstGeom>
          <a:noFill/>
        </p:spPr>
        <p:txBody>
          <a:bodyPr wrap="square" rtlCol="0">
            <a:spAutoFit/>
          </a:bodyPr>
          <a:lstStyle/>
          <a:p>
            <a:pPr algn="ctr"/>
            <a:r>
              <a:rPr lang="en-GB" sz="1100" b="1" u="sng" dirty="0">
                <a:latin typeface="Comic Sans MS" panose="030F0702030302020204" pitchFamily="66" charset="0"/>
              </a:rPr>
              <a:t>Reading</a:t>
            </a:r>
          </a:p>
          <a:p>
            <a:r>
              <a:rPr lang="en-GB" sz="1100" dirty="0">
                <a:latin typeface="Comic Sans MS" panose="030F0702030302020204" pitchFamily="66" charset="0"/>
              </a:rPr>
              <a:t>Please continue to share the love of books with your child. Consistent reading has a positive impact on our children’s writing and spelling. </a:t>
            </a:r>
          </a:p>
          <a:p>
            <a:r>
              <a:rPr lang="en-GB" sz="1100" dirty="0">
                <a:latin typeface="Comic Sans MS" panose="030F0702030302020204" pitchFamily="66" charset="0"/>
              </a:rPr>
              <a:t>Your child’s  Little </a:t>
            </a:r>
            <a:r>
              <a:rPr lang="en-GB" sz="1100" dirty="0" err="1">
                <a:latin typeface="Comic Sans MS" panose="030F0702030302020204" pitchFamily="66" charset="0"/>
              </a:rPr>
              <a:t>Wandle</a:t>
            </a:r>
            <a:r>
              <a:rPr lang="en-GB" sz="1100" dirty="0">
                <a:latin typeface="Comic Sans MS" panose="030F0702030302020204" pitchFamily="66" charset="0"/>
              </a:rPr>
              <a:t> e-book should be read </a:t>
            </a:r>
            <a:r>
              <a:rPr lang="en-GB" sz="1100" dirty="0">
                <a:solidFill>
                  <a:srgbClr val="FF0000"/>
                </a:solidFill>
                <a:latin typeface="Comic Sans MS" panose="030F0702030302020204" pitchFamily="66" charset="0"/>
              </a:rPr>
              <a:t>5 times </a:t>
            </a:r>
            <a:r>
              <a:rPr lang="en-GB" sz="1100" dirty="0">
                <a:latin typeface="Comic Sans MS" panose="030F0702030302020204" pitchFamily="66" charset="0"/>
              </a:rPr>
              <a:t>per week to improve their fluency and recognition of words. We encourage the children to read and re-read books that contain sounds that they know. A library book of your child’s choice will be brought home to share too.</a:t>
            </a:r>
          </a:p>
          <a:p>
            <a:r>
              <a:rPr lang="en-GB" sz="1100" dirty="0">
                <a:latin typeface="Comic Sans MS" panose="030F0702030302020204" pitchFamily="66" charset="0"/>
              </a:rPr>
              <a:t>As always, please encourage your child to share online or real books. </a:t>
            </a:r>
            <a:r>
              <a:rPr lang="en-GB" sz="1100" b="1" dirty="0">
                <a:latin typeface="Comic Sans MS" panose="030F0702030302020204" pitchFamily="66" charset="0"/>
              </a:rPr>
              <a:t>Reading records should be brought back every Thursday. </a:t>
            </a:r>
            <a:r>
              <a:rPr lang="en-GB" sz="1100" dirty="0">
                <a:latin typeface="Comic Sans MS" panose="030F0702030302020204" pitchFamily="66" charset="0"/>
              </a:rPr>
              <a:t>Certificates are given for every 25 reads up to 200, and a token for our book vending machine is given for each 100 reads!</a:t>
            </a:r>
          </a:p>
        </p:txBody>
      </p:sp>
      <p:sp>
        <p:nvSpPr>
          <p:cNvPr id="15" name="Rectangle 14"/>
          <p:cNvSpPr/>
          <p:nvPr/>
        </p:nvSpPr>
        <p:spPr>
          <a:xfrm>
            <a:off x="4121622" y="4821451"/>
            <a:ext cx="3901205" cy="1943952"/>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Rectangle 17"/>
          <p:cNvSpPr/>
          <p:nvPr/>
        </p:nvSpPr>
        <p:spPr>
          <a:xfrm>
            <a:off x="4086606" y="4843161"/>
            <a:ext cx="3982280" cy="1954381"/>
          </a:xfrm>
          <a:prstGeom prst="rect">
            <a:avLst/>
          </a:prstGeom>
        </p:spPr>
        <p:txBody>
          <a:bodyPr wrap="square">
            <a:spAutoFit/>
          </a:bodyPr>
          <a:lstStyle/>
          <a:p>
            <a:pPr algn="ctr"/>
            <a:r>
              <a:rPr lang="en-GB" sz="1100" b="1" u="sng" dirty="0">
                <a:latin typeface="Comic Sans MS" panose="030F0702030302020204" pitchFamily="66" charset="0"/>
              </a:rPr>
              <a:t>P.E.</a:t>
            </a:r>
          </a:p>
          <a:p>
            <a:r>
              <a:rPr lang="en-GB" sz="1100" dirty="0">
                <a:latin typeface="Comic Sans MS" panose="030F0702030302020204" pitchFamily="66" charset="0"/>
              </a:rPr>
              <a:t>Year 1 will have PE every </a:t>
            </a:r>
            <a:r>
              <a:rPr lang="en-GB" sz="1100" b="1" dirty="0">
                <a:latin typeface="Comic Sans MS" panose="030F0702030302020204" pitchFamily="66" charset="0"/>
              </a:rPr>
              <a:t>Friday</a:t>
            </a:r>
            <a:r>
              <a:rPr lang="en-GB" sz="1100" dirty="0">
                <a:latin typeface="Comic Sans MS" panose="030F0702030302020204" pitchFamily="66" charset="0"/>
              </a:rPr>
              <a:t> morning. This term’s focus is outdoor athletics and locomotion. Please ensure that children bring a full outdoor and indoor PE kit.  As often as weather allows, PE will be outside.  Children will be expected to come to school in their normal school uniform and get changed before and after the lesson.</a:t>
            </a:r>
          </a:p>
          <a:p>
            <a:r>
              <a:rPr lang="en-GB" sz="1100" dirty="0">
                <a:latin typeface="Comic Sans MS" panose="030F0702030302020204" pitchFamily="66" charset="0"/>
              </a:rPr>
              <a:t>Long hair should be tied back and earrings removed where possible otherwise </a:t>
            </a:r>
            <a:r>
              <a:rPr lang="en-GB" sz="1100" u="sng" dirty="0">
                <a:latin typeface="Comic Sans MS" panose="030F0702030302020204" pitchFamily="66" charset="0"/>
              </a:rPr>
              <a:t>please provide plasters</a:t>
            </a:r>
            <a:r>
              <a:rPr lang="en-GB" sz="1100" dirty="0">
                <a:latin typeface="Comic Sans MS" panose="030F0702030302020204" pitchFamily="66" charset="0"/>
              </a:rPr>
              <a:t>.  Please remember to label all the children’s uniform, this really helps us to identify mislaid items. </a:t>
            </a:r>
          </a:p>
        </p:txBody>
      </p:sp>
      <p:sp>
        <p:nvSpPr>
          <p:cNvPr id="20" name="Rectangle 19"/>
          <p:cNvSpPr/>
          <p:nvPr/>
        </p:nvSpPr>
        <p:spPr>
          <a:xfrm>
            <a:off x="4121714" y="2294513"/>
            <a:ext cx="3912065" cy="1578651"/>
          </a:xfrm>
          <a:prstGeom prst="rect">
            <a:avLst/>
          </a:prstGeom>
          <a:noFill/>
          <a:ln w="5715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A2297"/>
              </a:solidFill>
            </a:endParaRPr>
          </a:p>
        </p:txBody>
      </p:sp>
      <p:sp>
        <p:nvSpPr>
          <p:cNvPr id="21" name="Rectangle 20"/>
          <p:cNvSpPr/>
          <p:nvPr/>
        </p:nvSpPr>
        <p:spPr>
          <a:xfrm>
            <a:off x="4085562" y="2329943"/>
            <a:ext cx="3889384" cy="1477328"/>
          </a:xfrm>
          <a:prstGeom prst="rect">
            <a:avLst/>
          </a:prstGeom>
        </p:spPr>
        <p:txBody>
          <a:bodyPr wrap="square">
            <a:spAutoFit/>
          </a:bodyPr>
          <a:lstStyle/>
          <a:p>
            <a:pPr algn="ctr"/>
            <a:r>
              <a:rPr lang="en-GB" dirty="0">
                <a:latin typeface="CCW Cursive Writing 6" panose="03050602040000000000" pitchFamily="66" charset="0"/>
              </a:rPr>
              <a:t>Bluebell Class</a:t>
            </a:r>
          </a:p>
          <a:p>
            <a:pPr algn="ctr"/>
            <a:r>
              <a:rPr lang="en-GB" dirty="0">
                <a:latin typeface="CCW Cursive Writing 6" panose="03050602040000000000" pitchFamily="66" charset="0"/>
              </a:rPr>
              <a:t>Newsletter </a:t>
            </a:r>
          </a:p>
          <a:p>
            <a:pPr algn="ctr"/>
            <a:r>
              <a:rPr lang="en-GB" dirty="0">
                <a:latin typeface="CCW Cursive Writing 6" panose="03050602040000000000" pitchFamily="66" charset="0"/>
              </a:rPr>
              <a:t>Summer 1 2024</a:t>
            </a:r>
          </a:p>
          <a:p>
            <a:pPr algn="ctr"/>
            <a:r>
              <a:rPr lang="en-GB" dirty="0">
                <a:latin typeface="CCW Cursive Writing 6" panose="03050602040000000000" pitchFamily="66" charset="0"/>
              </a:rPr>
              <a:t>Miss Whittaker </a:t>
            </a:r>
          </a:p>
          <a:p>
            <a:pPr algn="ctr"/>
            <a:r>
              <a:rPr lang="en-GB" dirty="0">
                <a:latin typeface="CCW Cursive Writing 6" panose="03050602040000000000" pitchFamily="66" charset="0"/>
              </a:rPr>
              <a:t>Miss Roe </a:t>
            </a:r>
          </a:p>
        </p:txBody>
      </p:sp>
      <p:sp>
        <p:nvSpPr>
          <p:cNvPr id="23" name="Rectangle 22"/>
          <p:cNvSpPr/>
          <p:nvPr/>
        </p:nvSpPr>
        <p:spPr>
          <a:xfrm>
            <a:off x="4122738" y="3923451"/>
            <a:ext cx="3918000" cy="771764"/>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p:cNvSpPr/>
          <p:nvPr/>
        </p:nvSpPr>
        <p:spPr>
          <a:xfrm>
            <a:off x="4228450" y="3752808"/>
            <a:ext cx="3922660" cy="892552"/>
          </a:xfrm>
          <a:prstGeom prst="rect">
            <a:avLst/>
          </a:prstGeom>
        </p:spPr>
        <p:txBody>
          <a:bodyPr wrap="square">
            <a:spAutoFit/>
          </a:bodyPr>
          <a:lstStyle/>
          <a:p>
            <a:pPr algn="ctr"/>
            <a:endParaRPr lang="en-GB" sz="1100" b="1" u="sng" dirty="0">
              <a:latin typeface="Comic Sans MS" panose="030F0702030302020204" pitchFamily="66" charset="0"/>
            </a:endParaRPr>
          </a:p>
          <a:p>
            <a:pPr algn="ctr"/>
            <a:r>
              <a:rPr lang="en-GB" sz="1100" b="1" u="sng" dirty="0">
                <a:latin typeface="Comic Sans MS" panose="030F0702030302020204" pitchFamily="66" charset="0"/>
              </a:rPr>
              <a:t>Learning Outcome</a:t>
            </a:r>
          </a:p>
          <a:p>
            <a:pPr algn="ctr"/>
            <a:endParaRPr lang="en-GB" sz="800" dirty="0">
              <a:latin typeface="Comic Sans MS" panose="030F0702030302020204" pitchFamily="66" charset="0"/>
            </a:endParaRPr>
          </a:p>
          <a:p>
            <a:r>
              <a:rPr lang="en-GB" sz="1100" dirty="0">
                <a:latin typeface="Comic Sans MS" panose="030F0702030302020204" pitchFamily="66" charset="0"/>
              </a:rPr>
              <a:t>At the end of this term we will create a quiz, to challenge the children in Year 1.</a:t>
            </a:r>
          </a:p>
        </p:txBody>
      </p:sp>
      <p:sp>
        <p:nvSpPr>
          <p:cNvPr id="27" name="Rectangle 26"/>
          <p:cNvSpPr/>
          <p:nvPr/>
        </p:nvSpPr>
        <p:spPr>
          <a:xfrm>
            <a:off x="82743" y="5456881"/>
            <a:ext cx="3921524" cy="131209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Rectangle 32"/>
          <p:cNvSpPr/>
          <p:nvPr/>
        </p:nvSpPr>
        <p:spPr>
          <a:xfrm>
            <a:off x="56959" y="5473767"/>
            <a:ext cx="4016666" cy="1277273"/>
          </a:xfrm>
          <a:prstGeom prst="rect">
            <a:avLst/>
          </a:prstGeom>
        </p:spPr>
        <p:txBody>
          <a:bodyPr wrap="square">
            <a:spAutoFit/>
          </a:bodyPr>
          <a:lstStyle/>
          <a:p>
            <a:pPr algn="ctr"/>
            <a:r>
              <a:rPr lang="en-GB" sz="1100" b="1" u="sng" dirty="0">
                <a:latin typeface="Comic Sans MS" panose="030F0702030302020204" pitchFamily="66" charset="0"/>
              </a:rPr>
              <a:t>Homework</a:t>
            </a:r>
          </a:p>
          <a:p>
            <a:r>
              <a:rPr lang="en-GB" sz="1100" dirty="0">
                <a:latin typeface="Comic Sans MS" panose="030F0702030302020204" pitchFamily="66" charset="0"/>
              </a:rPr>
              <a:t>Every </a:t>
            </a:r>
            <a:r>
              <a:rPr lang="en-GB" sz="1100" b="1" dirty="0">
                <a:latin typeface="Comic Sans MS" panose="030F0702030302020204" pitchFamily="66" charset="0"/>
              </a:rPr>
              <a:t>Friday</a:t>
            </a:r>
            <a:r>
              <a:rPr lang="en-GB" sz="1100" dirty="0">
                <a:latin typeface="Comic Sans MS" panose="030F0702030302020204" pitchFamily="66" charset="0"/>
              </a:rPr>
              <a:t> the children will be set one piece of homework linked to their History or Science Knowledge Organisers.  This should be returned by the following </a:t>
            </a:r>
            <a:r>
              <a:rPr lang="en-GB" sz="1100" b="1" dirty="0">
                <a:latin typeface="Comic Sans MS" panose="030F0702030302020204" pitchFamily="66" charset="0"/>
              </a:rPr>
              <a:t>Thursday</a:t>
            </a:r>
            <a:r>
              <a:rPr lang="en-GB" sz="1100" dirty="0">
                <a:latin typeface="Comic Sans MS" panose="030F0702030302020204" pitchFamily="66" charset="0"/>
              </a:rPr>
              <a:t>. Some creative homework will occasionally be included. Remember that any additional learning your child completes will be welcomed and celebrated. </a:t>
            </a:r>
          </a:p>
        </p:txBody>
      </p:sp>
      <p:sp>
        <p:nvSpPr>
          <p:cNvPr id="34" name="Rectangle 33"/>
          <p:cNvSpPr/>
          <p:nvPr/>
        </p:nvSpPr>
        <p:spPr>
          <a:xfrm>
            <a:off x="8108858" y="73330"/>
            <a:ext cx="4034877" cy="2376195"/>
          </a:xfrm>
          <a:prstGeom prst="rect">
            <a:avLst/>
          </a:prstGeom>
          <a:noFill/>
          <a:ln w="57150">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A2297"/>
              </a:solidFill>
            </a:endParaRPr>
          </a:p>
        </p:txBody>
      </p:sp>
      <p:sp>
        <p:nvSpPr>
          <p:cNvPr id="35" name="Rectangle 34"/>
          <p:cNvSpPr/>
          <p:nvPr/>
        </p:nvSpPr>
        <p:spPr>
          <a:xfrm>
            <a:off x="8137219" y="136005"/>
            <a:ext cx="4026951" cy="2123658"/>
          </a:xfrm>
          <a:prstGeom prst="rect">
            <a:avLst/>
          </a:prstGeom>
        </p:spPr>
        <p:txBody>
          <a:bodyPr wrap="square">
            <a:spAutoFit/>
          </a:bodyPr>
          <a:lstStyle/>
          <a:p>
            <a:pPr algn="ctr"/>
            <a:r>
              <a:rPr lang="en-GB" sz="1200" b="1" u="sng" dirty="0">
                <a:latin typeface="Comic Sans MS" panose="030F0702030302020204" pitchFamily="66" charset="0"/>
              </a:rPr>
              <a:t>Maths</a:t>
            </a:r>
            <a:endParaRPr lang="en-GB" sz="1200" dirty="0">
              <a:latin typeface="Comic Sans MS" panose="030F0702030302020204" pitchFamily="66" charset="0"/>
            </a:endParaRPr>
          </a:p>
          <a:p>
            <a:r>
              <a:rPr lang="en-GB" sz="1200" dirty="0">
                <a:latin typeface="Comic Sans MS" panose="030F0702030302020204" pitchFamily="66" charset="0"/>
              </a:rPr>
              <a:t>In </a:t>
            </a:r>
            <a:r>
              <a:rPr lang="en-GB" sz="1200" b="1" dirty="0">
                <a:latin typeface="Comic Sans MS" panose="030F0702030302020204" pitchFamily="66" charset="0"/>
              </a:rPr>
              <a:t>Year 1 </a:t>
            </a:r>
            <a:r>
              <a:rPr lang="en-GB" sz="1200" dirty="0">
                <a:latin typeface="Comic Sans MS" panose="030F0702030302020204" pitchFamily="66" charset="0"/>
              </a:rPr>
              <a:t>this term we will begin to focus on multiplication and division, counting in 2s, 5s and 10s. We will use arrays to multiply groups of objects, then numbers. We will use this knowledge in a variety of situations and contexts. We will then move on to look at fractions, finding out about halves and quarters of objects, shapes and quantities. Encouraging your child to have a go at this practically and explain their thinking and reasoning will develop their confidence and be hugely beneficial within their Maths lessons. </a:t>
            </a:r>
          </a:p>
        </p:txBody>
      </p:sp>
      <p:sp>
        <p:nvSpPr>
          <p:cNvPr id="37" name="Rectangle 36"/>
          <p:cNvSpPr/>
          <p:nvPr/>
        </p:nvSpPr>
        <p:spPr>
          <a:xfrm>
            <a:off x="8146450" y="2573682"/>
            <a:ext cx="3970460" cy="228069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Rectangle 37"/>
          <p:cNvSpPr/>
          <p:nvPr/>
        </p:nvSpPr>
        <p:spPr>
          <a:xfrm>
            <a:off x="8153409" y="2650804"/>
            <a:ext cx="3957874" cy="1723549"/>
          </a:xfrm>
          <a:prstGeom prst="rect">
            <a:avLst/>
          </a:prstGeom>
        </p:spPr>
        <p:txBody>
          <a:bodyPr wrap="square">
            <a:spAutoFit/>
          </a:bodyPr>
          <a:lstStyle/>
          <a:p>
            <a:pPr algn="ctr"/>
            <a:r>
              <a:rPr lang="en-GB" sz="1100" b="1" u="sng" dirty="0">
                <a:latin typeface="Comic Sans MS" panose="030F0702030302020204" pitchFamily="66" charset="0"/>
              </a:rPr>
              <a:t>Science</a:t>
            </a:r>
          </a:p>
          <a:p>
            <a:r>
              <a:rPr lang="en-GB" sz="1200" dirty="0">
                <a:latin typeface="Comic Sans MS" panose="030F0702030302020204" pitchFamily="66" charset="0"/>
              </a:rPr>
              <a:t>This half term, Year 1 will learn about trees and plants. We will learn how to identify a variety of common and wild garden plants and trees. We will identify and describe the basic structure of a variety of common flowering plants. </a:t>
            </a:r>
          </a:p>
          <a:p>
            <a:r>
              <a:rPr lang="en-GB" sz="1200" dirty="0">
                <a:latin typeface="Comic Sans MS" panose="030F0702030302020204" pitchFamily="66" charset="0"/>
              </a:rPr>
              <a:t>We will also continue our learning about the seasons, moving from spring to summer.</a:t>
            </a:r>
            <a:endParaRPr lang="en-GB" sz="1200" dirty="0"/>
          </a:p>
          <a:p>
            <a:endParaRPr lang="en-GB" sz="1100" dirty="0">
              <a:latin typeface="Comic Sans MS" panose="030F0702030302020204" pitchFamily="66" charset="0"/>
            </a:endParaRPr>
          </a:p>
        </p:txBody>
      </p:sp>
      <p:sp>
        <p:nvSpPr>
          <p:cNvPr id="40" name="Rectangle 39"/>
          <p:cNvSpPr/>
          <p:nvPr/>
        </p:nvSpPr>
        <p:spPr>
          <a:xfrm>
            <a:off x="8154208" y="5044234"/>
            <a:ext cx="3989527" cy="1723549"/>
          </a:xfrm>
          <a:prstGeom prst="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3300"/>
              </a:solidFill>
            </a:endParaRPr>
          </a:p>
        </p:txBody>
      </p:sp>
      <p:sp>
        <p:nvSpPr>
          <p:cNvPr id="41" name="Rectangle 40"/>
          <p:cNvSpPr/>
          <p:nvPr/>
        </p:nvSpPr>
        <p:spPr>
          <a:xfrm>
            <a:off x="8234126" y="5173337"/>
            <a:ext cx="3957874" cy="1354217"/>
          </a:xfrm>
          <a:prstGeom prst="rect">
            <a:avLst/>
          </a:prstGeom>
        </p:spPr>
        <p:txBody>
          <a:bodyPr wrap="square">
            <a:spAutoFit/>
          </a:bodyPr>
          <a:lstStyle/>
          <a:p>
            <a:pPr algn="ctr"/>
            <a:r>
              <a:rPr lang="en-GB" sz="1100" b="1" u="sng" dirty="0">
                <a:latin typeface="Comic Sans MS" panose="030F0702030302020204" pitchFamily="66" charset="0"/>
              </a:rPr>
              <a:t>Wider Curriculum</a:t>
            </a:r>
          </a:p>
          <a:p>
            <a:pPr algn="ctr"/>
            <a:endParaRPr lang="en-GB" sz="1100" dirty="0">
              <a:latin typeface="Comic Sans MS" panose="030F0702030302020204" pitchFamily="66" charset="0"/>
            </a:endParaRPr>
          </a:p>
          <a:p>
            <a:r>
              <a:rPr lang="en-GB" sz="1200" dirty="0">
                <a:latin typeface="Comic Sans MS" panose="030F0702030302020204" pitchFamily="66" charset="0"/>
              </a:rPr>
              <a:t>Computing </a:t>
            </a:r>
            <a:r>
              <a:rPr lang="en-GB" sz="1200">
                <a:latin typeface="Comic Sans MS" panose="030F0702030302020204" pitchFamily="66" charset="0"/>
              </a:rPr>
              <a:t>– Coding </a:t>
            </a:r>
            <a:endParaRPr lang="en-GB" sz="1200" dirty="0">
              <a:latin typeface="Comic Sans MS" panose="030F0702030302020204" pitchFamily="66" charset="0"/>
            </a:endParaRPr>
          </a:p>
          <a:p>
            <a:r>
              <a:rPr lang="en-GB" sz="1200" dirty="0">
                <a:latin typeface="Comic Sans MS" panose="030F0702030302020204" pitchFamily="66" charset="0"/>
              </a:rPr>
              <a:t>PHSE – Relationships</a:t>
            </a:r>
          </a:p>
          <a:p>
            <a:r>
              <a:rPr lang="en-GB" sz="1200" dirty="0">
                <a:latin typeface="Comic Sans MS" panose="030F0702030302020204" pitchFamily="66" charset="0"/>
              </a:rPr>
              <a:t>Music – Charanga- percussion with Mr Carlton</a:t>
            </a:r>
          </a:p>
          <a:p>
            <a:r>
              <a:rPr lang="en-GB" sz="1200" dirty="0">
                <a:latin typeface="Comic Sans MS" panose="030F0702030302020204" pitchFamily="66" charset="0"/>
              </a:rPr>
              <a:t>PE – Outdoor athletics and Locomotion</a:t>
            </a:r>
          </a:p>
          <a:p>
            <a:r>
              <a:rPr lang="en-GB" sz="1200" dirty="0">
                <a:latin typeface="Comic Sans MS" panose="030F0702030302020204" pitchFamily="66" charset="0"/>
              </a:rPr>
              <a:t>DT – </a:t>
            </a:r>
            <a:r>
              <a:rPr lang="en-GB" sz="1200" dirty="0">
                <a:effectLst/>
                <a:latin typeface="Comic Sans MS" panose="030F0702030302020204" pitchFamily="66" charset="0"/>
                <a:ea typeface="Calibri" panose="020F0502020204030204" pitchFamily="34" charset="0"/>
              </a:rPr>
              <a:t>Preparing </a:t>
            </a:r>
            <a:r>
              <a:rPr lang="en-GB" sz="1200" b="1" dirty="0">
                <a:effectLst/>
                <a:latin typeface="Comic Sans MS" panose="030F0702030302020204" pitchFamily="66" charset="0"/>
                <a:ea typeface="Calibri" panose="020F0502020204030204" pitchFamily="34" charset="0"/>
              </a:rPr>
              <a:t>Food</a:t>
            </a:r>
            <a:r>
              <a:rPr lang="en-GB" sz="1200" dirty="0">
                <a:effectLst/>
                <a:latin typeface="Comic Sans MS" panose="030F0702030302020204" pitchFamily="66" charset="0"/>
                <a:ea typeface="Calibri" panose="020F0502020204030204" pitchFamily="34" charset="0"/>
              </a:rPr>
              <a:t>- Fruit and Veg</a:t>
            </a:r>
            <a:endParaRPr lang="en-GB" sz="1200" dirty="0">
              <a:latin typeface="Comic Sans MS" panose="030F0702030302020204" pitchFamily="66" charset="0"/>
            </a:endParaRPr>
          </a:p>
        </p:txBody>
      </p:sp>
    </p:spTree>
    <p:extLst>
      <p:ext uri="{BB962C8B-B14F-4D97-AF65-F5344CB8AC3E}">
        <p14:creationId xmlns:p14="http://schemas.microsoft.com/office/powerpoint/2010/main" val="2408622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DBB9F6-4A24-4FFC-9271-240E094275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13AAFF-D771-4E8B-8C32-7E6E08A440B0}">
  <ds:schemaRefs>
    <ds:schemaRef ds:uri="http://schemas.microsoft.com/office/2006/metadata/properties"/>
    <ds:schemaRef ds:uri="http://schemas.openxmlformats.org/package/2006/metadata/core-properties"/>
    <ds:schemaRef ds:uri="http://purl.org/dc/elements/1.1/"/>
    <ds:schemaRef ds:uri="597c8b6c-d28d-4116-9221-2285f0b83890"/>
    <ds:schemaRef ds:uri="http://schemas.microsoft.com/office/2006/documentManagement/types"/>
    <ds:schemaRef ds:uri="fbfaf87b-7bdd-4c4f-a8f3-ec676afede73"/>
    <ds:schemaRef ds:uri="http://www.w3.org/XML/1998/namespace"/>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293BB1A2-1EF4-4320-BB5B-4011D36FCB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3974</TotalTime>
  <Words>707</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CCW Cursive Writing 6</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Kate Whittaker</cp:lastModifiedBy>
  <cp:revision>191</cp:revision>
  <cp:lastPrinted>2019-09-13T07:19:10Z</cp:lastPrinted>
  <dcterms:created xsi:type="dcterms:W3CDTF">2018-01-04T15:55:01Z</dcterms:created>
  <dcterms:modified xsi:type="dcterms:W3CDTF">2024-03-28T09:19:49Z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512400</vt:r8>
  </property>
  <property fmtid="{D5CDD505-2E9C-101B-9397-08002B2CF9AE}" pid="4" name="MediaServiceImageTags">
    <vt:lpwstr/>
  </property>
</Properties>
</file>