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8"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CC66FF"/>
    <a:srgbClr val="00CC00"/>
    <a:srgbClr val="891B79"/>
    <a:srgbClr val="AA2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ulloch, Nina" userId="e0ce6090-163e-4b19-9490-01857898861e" providerId="ADAL" clId="{E7608711-BC1F-4EEF-B808-5FFAE7D620F1}"/>
    <pc:docChg chg="modSld">
      <pc:chgData name="McCulloch, Nina" userId="e0ce6090-163e-4b19-9490-01857898861e" providerId="ADAL" clId="{E7608711-BC1F-4EEF-B808-5FFAE7D620F1}" dt="2025-06-12T07:23:54.427" v="21" actId="20577"/>
      <pc:docMkLst>
        <pc:docMk/>
      </pc:docMkLst>
      <pc:sldChg chg="modSp mod">
        <pc:chgData name="McCulloch, Nina" userId="e0ce6090-163e-4b19-9490-01857898861e" providerId="ADAL" clId="{E7608711-BC1F-4EEF-B808-5FFAE7D620F1}" dt="2025-06-12T07:23:54.427" v="21" actId="20577"/>
        <pc:sldMkLst>
          <pc:docMk/>
          <pc:sldMk cId="2408622756" sldId="258"/>
        </pc:sldMkLst>
        <pc:spChg chg="mod">
          <ac:chgData name="McCulloch, Nina" userId="e0ce6090-163e-4b19-9490-01857898861e" providerId="ADAL" clId="{E7608711-BC1F-4EEF-B808-5FFAE7D620F1}" dt="2025-06-09T13:26:53.680" v="4" actId="20577"/>
          <ac:spMkLst>
            <pc:docMk/>
            <pc:sldMk cId="2408622756" sldId="258"/>
            <ac:spMk id="18" creationId="{00000000-0000-0000-0000-000000000000}"/>
          </ac:spMkLst>
        </pc:spChg>
        <pc:spChg chg="mod">
          <ac:chgData name="McCulloch, Nina" userId="e0ce6090-163e-4b19-9490-01857898861e" providerId="ADAL" clId="{E7608711-BC1F-4EEF-B808-5FFAE7D620F1}" dt="2025-06-09T13:26:35.640" v="0" actId="1076"/>
          <ac:spMkLst>
            <pc:docMk/>
            <pc:sldMk cId="2408622756" sldId="258"/>
            <ac:spMk id="37" creationId="{00000000-0000-0000-0000-000000000000}"/>
          </ac:spMkLst>
        </pc:spChg>
        <pc:spChg chg="mod">
          <ac:chgData name="McCulloch, Nina" userId="e0ce6090-163e-4b19-9490-01857898861e" providerId="ADAL" clId="{E7608711-BC1F-4EEF-B808-5FFAE7D620F1}" dt="2025-06-09T13:26:42.583" v="3" actId="20577"/>
          <ac:spMkLst>
            <pc:docMk/>
            <pc:sldMk cId="2408622756" sldId="258"/>
            <ac:spMk id="38" creationId="{00000000-0000-0000-0000-000000000000}"/>
          </ac:spMkLst>
        </pc:spChg>
        <pc:spChg chg="mod">
          <ac:chgData name="McCulloch, Nina" userId="e0ce6090-163e-4b19-9490-01857898861e" providerId="ADAL" clId="{E7608711-BC1F-4EEF-B808-5FFAE7D620F1}" dt="2025-06-12T07:23:54.427" v="21" actId="20577"/>
          <ac:spMkLst>
            <pc:docMk/>
            <pc:sldMk cId="2408622756" sldId="258"/>
            <ac:spMk id="4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5600213-85CD-4088-9C4A-A6A434E8AAE1}" type="datetimeFigureOut">
              <a:rPr lang="en-GB" smtClean="0"/>
              <a:t>12/06/2025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CBE19B-354C-499E-AD31-DA8F15539456}" type="slidenum">
              <a:rPr lang="en-GB" smtClean="0"/>
              <a:t>‹#›</a:t>
            </a:fld>
            <a:endParaRPr lang="en-GB"/>
          </a:p>
        </p:txBody>
      </p:sp>
    </p:spTree>
    <p:extLst>
      <p:ext uri="{BB962C8B-B14F-4D97-AF65-F5344CB8AC3E}">
        <p14:creationId xmlns:p14="http://schemas.microsoft.com/office/powerpoint/2010/main" val="380296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18BB27D-327C-4E3C-B74B-B5BB10576A8D}" type="datetimeFigureOut">
              <a:rPr lang="en-GB" smtClean="0"/>
              <a:t>12/06/2025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7AD6ECD-41B8-4313-9F70-0070E8AD58D1}" type="slidenum">
              <a:rPr lang="en-GB" smtClean="0"/>
              <a:t>‹#›</a:t>
            </a:fld>
            <a:endParaRPr lang="en-GB"/>
          </a:p>
        </p:txBody>
      </p:sp>
    </p:spTree>
    <p:extLst>
      <p:ext uri="{BB962C8B-B14F-4D97-AF65-F5344CB8AC3E}">
        <p14:creationId xmlns:p14="http://schemas.microsoft.com/office/powerpoint/2010/main" val="69569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AD6ECD-41B8-4313-9F70-0070E8AD58D1}" type="slidenum">
              <a:rPr lang="en-GB" smtClean="0"/>
              <a:t>1</a:t>
            </a:fld>
            <a:endParaRPr lang="en-GB"/>
          </a:p>
        </p:txBody>
      </p:sp>
    </p:spTree>
    <p:extLst>
      <p:ext uri="{BB962C8B-B14F-4D97-AF65-F5344CB8AC3E}">
        <p14:creationId xmlns:p14="http://schemas.microsoft.com/office/powerpoint/2010/main" val="123222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86561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9479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5807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33356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F6958-6787-47A2-80AE-16ADDD2A9F68}"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8733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4F6958-6787-47A2-80AE-16ADDD2A9F68}"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3380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4F6958-6787-47A2-80AE-16ADDD2A9F68}" type="datetimeFigureOut">
              <a:rPr lang="en-GB" smtClean="0"/>
              <a:t>12/06/2025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955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4F6958-6787-47A2-80AE-16ADDD2A9F68}" type="datetimeFigureOut">
              <a:rPr lang="en-GB" smtClean="0"/>
              <a:t>12/06/2025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3059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F6958-6787-47A2-80AE-16ADDD2A9F68}" type="datetimeFigureOut">
              <a:rPr lang="en-GB" smtClean="0"/>
              <a:t>12/06/2025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27556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19223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73627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F6958-6787-47A2-80AE-16ADDD2A9F68}" type="datetimeFigureOut">
              <a:rPr lang="en-GB" smtClean="0"/>
              <a:t>12/06/2025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0A5C6-E410-4487-A0CB-367A719EAF81}" type="slidenum">
              <a:rPr lang="en-GB" smtClean="0"/>
              <a:t>‹#›</a:t>
            </a:fld>
            <a:endParaRPr lang="en-GB"/>
          </a:p>
        </p:txBody>
      </p:sp>
    </p:spTree>
    <p:extLst>
      <p:ext uri="{BB962C8B-B14F-4D97-AF65-F5344CB8AC3E}">
        <p14:creationId xmlns:p14="http://schemas.microsoft.com/office/powerpoint/2010/main" val="96610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115687" y="94597"/>
            <a:ext cx="3918000" cy="2005395"/>
            <a:chOff x="3962542" y="2709161"/>
            <a:chExt cx="3918000" cy="2210983"/>
          </a:xfrm>
        </p:grpSpPr>
        <p:sp>
          <p:nvSpPr>
            <p:cNvPr id="2" name="Rectangle 1"/>
            <p:cNvSpPr/>
            <p:nvPr/>
          </p:nvSpPr>
          <p:spPr>
            <a:xfrm>
              <a:off x="3962542" y="2709161"/>
              <a:ext cx="3918000" cy="221098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p:cNvSpPr/>
            <p:nvPr/>
          </p:nvSpPr>
          <p:spPr>
            <a:xfrm>
              <a:off x="3969593" y="2813630"/>
              <a:ext cx="3865541" cy="2002042"/>
            </a:xfrm>
            <a:prstGeom prst="rect">
              <a:avLst/>
            </a:prstGeom>
          </p:spPr>
          <p:txBody>
            <a:bodyPr wrap="square">
              <a:spAutoFit/>
            </a:bodyPr>
            <a:lstStyle/>
            <a:p>
              <a:pPr algn="ctr"/>
              <a:r>
                <a:rPr lang="en-GB" sz="1200" b="1" u="sng" dirty="0">
                  <a:latin typeface="Comic Sans MS" panose="030F0702030302020204" pitchFamily="66" charset="0"/>
                </a:rPr>
                <a:t>Curriculum – Geography</a:t>
              </a:r>
            </a:p>
            <a:p>
              <a:r>
                <a:rPr lang="en-GB" sz="1100" dirty="0">
                  <a:latin typeface="Comic Sans MS" panose="030F0702030302020204" pitchFamily="66" charset="0"/>
                </a:rPr>
                <a:t>This half term, our geography focus enquiry question is </a:t>
              </a:r>
              <a:r>
                <a:rPr lang="en-GB" sz="1100" b="1" dirty="0">
                  <a:solidFill>
                    <a:srgbClr val="0070C0"/>
                  </a:solidFill>
                  <a:latin typeface="Comic Sans MS" panose="030F0702030302020204" pitchFamily="66" charset="0"/>
                </a:rPr>
                <a:t>‘Why do different animals live in different parts of the world?’ </a:t>
              </a:r>
              <a:r>
                <a:rPr lang="en-GB" sz="1100" dirty="0">
                  <a:latin typeface="Comic Sans MS" panose="030F0702030302020204" pitchFamily="66" charset="0"/>
                </a:rPr>
                <a:t>We will learn about the main biomes and find out why certain areas and climates suit some animals but not others. We will be able to name and locate the seven continents and five oceans of the world. then finally use our knowledge and geographical skills to be able to explain why and how humans, animals and plants live in each biome.</a:t>
              </a:r>
            </a:p>
          </p:txBody>
        </p:sp>
      </p:grpSp>
      <p:sp>
        <p:nvSpPr>
          <p:cNvPr id="5" name="Rectangle 4"/>
          <p:cNvSpPr/>
          <p:nvPr/>
        </p:nvSpPr>
        <p:spPr>
          <a:xfrm>
            <a:off x="65947" y="83264"/>
            <a:ext cx="3938320" cy="2679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endParaRPr>
          </a:p>
        </p:txBody>
      </p:sp>
      <p:sp>
        <p:nvSpPr>
          <p:cNvPr id="7" name="TextBox 6"/>
          <p:cNvSpPr txBox="1"/>
          <p:nvPr/>
        </p:nvSpPr>
        <p:spPr>
          <a:xfrm>
            <a:off x="130158" y="105515"/>
            <a:ext cx="3921525" cy="2631490"/>
          </a:xfrm>
          <a:prstGeom prst="rect">
            <a:avLst/>
          </a:prstGeom>
          <a:noFill/>
        </p:spPr>
        <p:txBody>
          <a:bodyPr wrap="square" rtlCol="0">
            <a:spAutoFit/>
          </a:bodyPr>
          <a:lstStyle/>
          <a:p>
            <a:pPr algn="ctr"/>
            <a:r>
              <a:rPr lang="en-GB" sz="1100" b="1" u="sng" dirty="0">
                <a:latin typeface="Comic Sans MS" panose="030F0702030302020204" pitchFamily="66" charset="0"/>
              </a:rPr>
              <a:t>English</a:t>
            </a:r>
          </a:p>
          <a:p>
            <a:r>
              <a:rPr lang="en-GB" sz="1100" dirty="0">
                <a:latin typeface="Comic Sans MS" panose="030F0702030302020204" pitchFamily="66" charset="0"/>
              </a:rPr>
              <a:t>Our text this half term is an adventure story titled ‘The Last Wolf’ and is written by Mini Grey. The author has </a:t>
            </a:r>
            <a:r>
              <a:rPr lang="en-US" sz="1100" b="0" i="0" dirty="0">
                <a:solidFill>
                  <a:srgbClr val="111111"/>
                </a:solidFill>
                <a:effectLst/>
                <a:latin typeface="Comic Sans MS" panose="030F0702030302020204" pitchFamily="66" charset="0"/>
              </a:rPr>
              <a:t> re-imagined the classic Little Red Riding Hood fable in an entirely new way. </a:t>
            </a:r>
            <a:r>
              <a:rPr lang="en-US" sz="1100" dirty="0">
                <a:solidFill>
                  <a:srgbClr val="111111"/>
                </a:solidFill>
                <a:latin typeface="Comic Sans MS" panose="030F0702030302020204" pitchFamily="66" charset="0"/>
              </a:rPr>
              <a:t>The text</a:t>
            </a:r>
            <a:r>
              <a:rPr lang="en-US" sz="1100" b="0" i="0" dirty="0">
                <a:solidFill>
                  <a:srgbClr val="111111"/>
                </a:solidFill>
                <a:effectLst/>
                <a:latin typeface="Comic Sans MS" panose="030F0702030302020204" pitchFamily="66" charset="0"/>
              </a:rPr>
              <a:t> links with our geography focus on animals and their habitats and has the themes of environment and conservation.</a:t>
            </a:r>
          </a:p>
          <a:p>
            <a:endParaRPr lang="en-GB" sz="1100" dirty="0">
              <a:latin typeface="Comic Sans MS" panose="030F0702030302020204" pitchFamily="66" charset="0"/>
            </a:endParaRPr>
          </a:p>
          <a:p>
            <a:r>
              <a:rPr lang="en-GB" sz="1100" dirty="0">
                <a:latin typeface="Comic Sans MS" panose="030F0702030302020204" pitchFamily="66" charset="0"/>
              </a:rPr>
              <a:t>We will continue to develop our phonics skills through Little </a:t>
            </a:r>
            <a:r>
              <a:rPr lang="en-GB" sz="1100" dirty="0" err="1">
                <a:latin typeface="Comic Sans MS" panose="030F0702030302020204" pitchFamily="66" charset="0"/>
              </a:rPr>
              <a:t>Wandle</a:t>
            </a:r>
            <a:r>
              <a:rPr lang="en-GB" sz="1100" dirty="0">
                <a:latin typeface="Comic Sans MS" panose="030F0702030302020204" pitchFamily="66" charset="0"/>
              </a:rPr>
              <a:t>, which includes whole class phonic sessions, small group work and guided reading sessions in Year 1. </a:t>
            </a:r>
          </a:p>
          <a:p>
            <a:endParaRPr lang="en-GB" sz="1100" dirty="0">
              <a:latin typeface="Comic Sans MS" panose="030F0702030302020204" pitchFamily="66" charset="0"/>
            </a:endParaRPr>
          </a:p>
          <a:p>
            <a:r>
              <a:rPr lang="en-GB" sz="1100" dirty="0">
                <a:latin typeface="Comic Sans MS" panose="030F0702030302020204" pitchFamily="66" charset="0"/>
              </a:rPr>
              <a:t>Handwriting is a key focus for us this term and we will work on improving the formation of pre-cursive letters, using Letter-join resources.</a:t>
            </a:r>
            <a:endParaRPr lang="en-GB" dirty="0">
              <a:latin typeface="Comic Sans MS" panose="030F0702030302020204" pitchFamily="66" charset="0"/>
            </a:endParaRPr>
          </a:p>
        </p:txBody>
      </p:sp>
      <p:grpSp>
        <p:nvGrpSpPr>
          <p:cNvPr id="10" name="Group 9"/>
          <p:cNvGrpSpPr/>
          <p:nvPr/>
        </p:nvGrpSpPr>
        <p:grpSpPr>
          <a:xfrm>
            <a:off x="72669" y="2878685"/>
            <a:ext cx="3936472" cy="2462260"/>
            <a:chOff x="3982222" y="2676257"/>
            <a:chExt cx="3936472" cy="2322456"/>
          </a:xfrm>
        </p:grpSpPr>
        <p:sp>
          <p:nvSpPr>
            <p:cNvPr id="11" name="Rectangle 10"/>
            <p:cNvSpPr/>
            <p:nvPr/>
          </p:nvSpPr>
          <p:spPr>
            <a:xfrm>
              <a:off x="3982222" y="2676257"/>
              <a:ext cx="3918000" cy="2322456"/>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4000693" y="2772192"/>
              <a:ext cx="3918001" cy="288429"/>
            </a:xfrm>
            <a:prstGeom prst="rect">
              <a:avLst/>
            </a:prstGeom>
          </p:spPr>
          <p:txBody>
            <a:bodyPr wrap="square">
              <a:spAutoFit/>
            </a:bodyPr>
            <a:lstStyle/>
            <a:p>
              <a:pPr algn="ctr"/>
              <a:endParaRPr lang="en-GB" sz="1100" dirty="0">
                <a:latin typeface="Comic Sans MS" panose="030F0702030302020204" pitchFamily="66" charset="0"/>
              </a:endParaRPr>
            </a:p>
          </p:txBody>
        </p:sp>
      </p:grpSp>
      <p:sp>
        <p:nvSpPr>
          <p:cNvPr id="13" name="TextBox 12"/>
          <p:cNvSpPr txBox="1"/>
          <p:nvPr/>
        </p:nvSpPr>
        <p:spPr>
          <a:xfrm>
            <a:off x="105204" y="2919849"/>
            <a:ext cx="3921525" cy="2462213"/>
          </a:xfrm>
          <a:prstGeom prst="rect">
            <a:avLst/>
          </a:prstGeom>
          <a:noFill/>
        </p:spPr>
        <p:txBody>
          <a:bodyPr wrap="square" rtlCol="0">
            <a:spAutoFit/>
          </a:bodyPr>
          <a:lstStyle/>
          <a:p>
            <a:pPr algn="ctr"/>
            <a:r>
              <a:rPr lang="en-GB" sz="1100" b="1" u="sng" dirty="0">
                <a:latin typeface="Comic Sans MS" panose="030F0702030302020204" pitchFamily="66" charset="0"/>
              </a:rPr>
              <a:t>Reading</a:t>
            </a:r>
          </a:p>
          <a:p>
            <a:r>
              <a:rPr lang="en-GB" sz="1100" dirty="0">
                <a:latin typeface="Comic Sans MS" panose="030F0702030302020204" pitchFamily="66" charset="0"/>
              </a:rPr>
              <a:t>Please continue to share the love of books with your child. Reading has such a positive impact on our children’s writing and spelling. </a:t>
            </a:r>
          </a:p>
          <a:p>
            <a:r>
              <a:rPr lang="en-GB" sz="1100" dirty="0">
                <a:latin typeface="Comic Sans MS" panose="030F0702030302020204" pitchFamily="66" charset="0"/>
              </a:rPr>
              <a:t>Your child’s  Little Wandle e-book should be read </a:t>
            </a:r>
            <a:r>
              <a:rPr lang="en-GB" sz="1100" dirty="0">
                <a:solidFill>
                  <a:srgbClr val="FF0000"/>
                </a:solidFill>
                <a:latin typeface="Comic Sans MS" panose="030F0702030302020204" pitchFamily="66" charset="0"/>
              </a:rPr>
              <a:t>5 times </a:t>
            </a:r>
            <a:r>
              <a:rPr lang="en-GB" sz="1100" dirty="0">
                <a:latin typeface="Comic Sans MS" panose="030F0702030302020204" pitchFamily="66" charset="0"/>
              </a:rPr>
              <a:t>per week to improve their fluency and recognition of words. We encourage the children to read and re-read books that contain sounds that they know. A library book of your child’s choice will be brought home to share too.</a:t>
            </a:r>
          </a:p>
          <a:p>
            <a:r>
              <a:rPr lang="en-GB" sz="1100" dirty="0">
                <a:latin typeface="Comic Sans MS" panose="030F0702030302020204" pitchFamily="66" charset="0"/>
              </a:rPr>
              <a:t>As always, please encourage your child to share online or real books. Any reading/sharing of the Little Wandle books should be recorded on their Reading Record, one entry per day, and brought into school every </a:t>
            </a:r>
            <a:r>
              <a:rPr lang="en-GB" sz="1100" b="1" dirty="0">
                <a:latin typeface="Comic Sans MS" panose="030F0702030302020204" pitchFamily="66" charset="0"/>
              </a:rPr>
              <a:t>Thursday. </a:t>
            </a:r>
            <a:r>
              <a:rPr lang="en-GB" sz="1100" dirty="0">
                <a:latin typeface="Comic Sans MS" panose="030F0702030302020204" pitchFamily="66" charset="0"/>
              </a:rPr>
              <a:t>Certificates are given for every 50 reads, up to 300!</a:t>
            </a:r>
          </a:p>
        </p:txBody>
      </p:sp>
      <p:sp>
        <p:nvSpPr>
          <p:cNvPr id="15" name="Rectangle 14"/>
          <p:cNvSpPr/>
          <p:nvPr/>
        </p:nvSpPr>
        <p:spPr>
          <a:xfrm>
            <a:off x="4121622" y="4821451"/>
            <a:ext cx="3901205" cy="194395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a:off x="4142983" y="4861169"/>
            <a:ext cx="3982280" cy="1785104"/>
          </a:xfrm>
          <a:prstGeom prst="rect">
            <a:avLst/>
          </a:prstGeom>
        </p:spPr>
        <p:txBody>
          <a:bodyPr wrap="square">
            <a:spAutoFit/>
          </a:bodyPr>
          <a:lstStyle/>
          <a:p>
            <a:pPr algn="ctr"/>
            <a:r>
              <a:rPr lang="en-GB" sz="1100" b="1" u="sng" dirty="0">
                <a:latin typeface="Comic Sans MS" panose="030F0702030302020204" pitchFamily="66" charset="0"/>
              </a:rPr>
              <a:t>P.E.</a:t>
            </a:r>
          </a:p>
          <a:p>
            <a:r>
              <a:rPr lang="en-GB" sz="1100" dirty="0">
                <a:latin typeface="Comic Sans MS" panose="030F0702030302020204" pitchFamily="66" charset="0"/>
              </a:rPr>
              <a:t>Year 1 will have PE every </a:t>
            </a:r>
            <a:r>
              <a:rPr lang="en-GB" sz="1100" b="1" dirty="0">
                <a:latin typeface="Comic Sans MS" panose="030F0702030302020204" pitchFamily="66" charset="0"/>
              </a:rPr>
              <a:t>Friday </a:t>
            </a:r>
            <a:r>
              <a:rPr lang="en-GB" sz="1100" dirty="0">
                <a:latin typeface="Comic Sans MS" panose="030F0702030302020204" pitchFamily="66" charset="0"/>
              </a:rPr>
              <a:t>morning. Please ensure that children bring a full outdoor and indoor PE kit.  As often as weather allows PE will be outside.  Children will be expected to come to school in their normal school uniform and we will teach them how to get changed for their lessons</a:t>
            </a:r>
            <a:r>
              <a:rPr lang="en-GB" sz="1100">
                <a:latin typeface="Comic Sans MS" panose="030F0702030302020204" pitchFamily="66" charset="0"/>
              </a:rPr>
              <a:t>.  Long </a:t>
            </a:r>
            <a:r>
              <a:rPr lang="en-GB" sz="1100" dirty="0">
                <a:latin typeface="Comic Sans MS" panose="030F0702030302020204" pitchFamily="66" charset="0"/>
              </a:rPr>
              <a:t>hair should be tied back and earrings removed where possible otherwise please provide plasters.  Please remember to label all the children’s uniform, this really helps us to identify mislaid items. </a:t>
            </a:r>
          </a:p>
        </p:txBody>
      </p:sp>
      <p:sp>
        <p:nvSpPr>
          <p:cNvPr id="20" name="Rectangle 19"/>
          <p:cNvSpPr/>
          <p:nvPr/>
        </p:nvSpPr>
        <p:spPr>
          <a:xfrm>
            <a:off x="4121622" y="2232889"/>
            <a:ext cx="3912065" cy="1578651"/>
          </a:xfrm>
          <a:prstGeom prst="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endParaRPr>
          </a:p>
        </p:txBody>
      </p:sp>
      <p:sp>
        <p:nvSpPr>
          <p:cNvPr id="21" name="Rectangle 20"/>
          <p:cNvSpPr/>
          <p:nvPr/>
        </p:nvSpPr>
        <p:spPr>
          <a:xfrm>
            <a:off x="4084312" y="2319355"/>
            <a:ext cx="3889384" cy="1323439"/>
          </a:xfrm>
          <a:prstGeom prst="rect">
            <a:avLst/>
          </a:prstGeom>
        </p:spPr>
        <p:txBody>
          <a:bodyPr wrap="square">
            <a:spAutoFit/>
          </a:bodyPr>
          <a:lstStyle/>
          <a:p>
            <a:pPr algn="ctr"/>
            <a:r>
              <a:rPr lang="en-GB" sz="2000" dirty="0">
                <a:latin typeface="Letter-join Print" panose="02000503000000020003" pitchFamily="50" charset="0"/>
              </a:rPr>
              <a:t>Bluebell Class</a:t>
            </a:r>
          </a:p>
          <a:p>
            <a:pPr algn="ctr"/>
            <a:r>
              <a:rPr lang="en-GB" sz="2000" dirty="0">
                <a:latin typeface="Letter-join Print" panose="02000503000000020003" pitchFamily="50" charset="0"/>
              </a:rPr>
              <a:t>Newsletter </a:t>
            </a:r>
          </a:p>
          <a:p>
            <a:pPr algn="ctr"/>
            <a:r>
              <a:rPr lang="en-GB" sz="2000" dirty="0">
                <a:latin typeface="Letter-join Print" panose="02000503000000020003" pitchFamily="50" charset="0"/>
              </a:rPr>
              <a:t>Summer 2 2025</a:t>
            </a:r>
          </a:p>
          <a:p>
            <a:pPr algn="ctr"/>
            <a:r>
              <a:rPr lang="en-GB" sz="2000" dirty="0">
                <a:latin typeface="Letter-join Print" panose="02000503000000020003" pitchFamily="50" charset="0"/>
              </a:rPr>
              <a:t>Mrs Holt and Miss Day </a:t>
            </a:r>
          </a:p>
        </p:txBody>
      </p:sp>
      <p:sp>
        <p:nvSpPr>
          <p:cNvPr id="23" name="Rectangle 22"/>
          <p:cNvSpPr/>
          <p:nvPr/>
        </p:nvSpPr>
        <p:spPr>
          <a:xfrm>
            <a:off x="4122738" y="3923451"/>
            <a:ext cx="3918000" cy="7717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p:cNvSpPr/>
          <p:nvPr/>
        </p:nvSpPr>
        <p:spPr>
          <a:xfrm>
            <a:off x="4228450" y="3752808"/>
            <a:ext cx="3922660" cy="892552"/>
          </a:xfrm>
          <a:prstGeom prst="rect">
            <a:avLst/>
          </a:prstGeom>
        </p:spPr>
        <p:txBody>
          <a:bodyPr wrap="square">
            <a:spAutoFit/>
          </a:bodyPr>
          <a:lstStyle/>
          <a:p>
            <a:pPr algn="ctr"/>
            <a:endParaRPr lang="en-GB" sz="1100" b="1" u="sng" dirty="0">
              <a:latin typeface="Comic Sans MS" panose="030F0702030302020204" pitchFamily="66" charset="0"/>
            </a:endParaRPr>
          </a:p>
          <a:p>
            <a:pPr algn="ctr"/>
            <a:r>
              <a:rPr lang="en-GB" sz="1100" b="1" u="sng" dirty="0">
                <a:latin typeface="Comic Sans MS" panose="030F0702030302020204" pitchFamily="66" charset="0"/>
              </a:rPr>
              <a:t>Learning Outcome</a:t>
            </a:r>
          </a:p>
          <a:p>
            <a:pPr algn="ctr"/>
            <a:endParaRPr lang="en-GB" sz="800" dirty="0">
              <a:latin typeface="Comic Sans MS" panose="030F0702030302020204" pitchFamily="66" charset="0"/>
            </a:endParaRPr>
          </a:p>
          <a:p>
            <a:r>
              <a:rPr lang="en-GB" sz="1100" dirty="0">
                <a:latin typeface="Comic Sans MS" panose="030F0702030302020204" pitchFamily="66" charset="0"/>
              </a:rPr>
              <a:t>At the end of this term we will create a quiz, to challenge the children in Year 1.</a:t>
            </a:r>
          </a:p>
        </p:txBody>
      </p:sp>
      <p:sp>
        <p:nvSpPr>
          <p:cNvPr id="27" name="Rectangle 26"/>
          <p:cNvSpPr/>
          <p:nvPr/>
        </p:nvSpPr>
        <p:spPr>
          <a:xfrm>
            <a:off x="82743" y="5456881"/>
            <a:ext cx="3921524" cy="131209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a:off x="56959" y="5473767"/>
            <a:ext cx="4016666" cy="1277273"/>
          </a:xfrm>
          <a:prstGeom prst="rect">
            <a:avLst/>
          </a:prstGeom>
        </p:spPr>
        <p:txBody>
          <a:bodyPr wrap="square">
            <a:spAutoFit/>
          </a:bodyPr>
          <a:lstStyle/>
          <a:p>
            <a:pPr algn="ctr"/>
            <a:r>
              <a:rPr lang="en-GB" sz="1100" b="1" u="sng" dirty="0">
                <a:latin typeface="Comic Sans MS" panose="030F0702030302020204" pitchFamily="66" charset="0"/>
              </a:rPr>
              <a:t>Homework</a:t>
            </a:r>
          </a:p>
          <a:p>
            <a:r>
              <a:rPr lang="en-GB" sz="1100" dirty="0">
                <a:latin typeface="Comic Sans MS" panose="030F0702030302020204" pitchFamily="66" charset="0"/>
              </a:rPr>
              <a:t>Every </a:t>
            </a:r>
            <a:r>
              <a:rPr lang="en-GB" sz="1100" b="1" dirty="0">
                <a:latin typeface="Comic Sans MS" panose="030F0702030302020204" pitchFamily="66" charset="0"/>
              </a:rPr>
              <a:t>Friday</a:t>
            </a:r>
            <a:r>
              <a:rPr lang="en-GB" sz="1100" dirty="0">
                <a:latin typeface="Comic Sans MS" panose="030F0702030302020204" pitchFamily="66" charset="0"/>
              </a:rPr>
              <a:t> the children will be set one piece of homework linked to their Geography or Science Knowledge Organisers.  This should be returned by the following </a:t>
            </a:r>
            <a:r>
              <a:rPr lang="en-GB" sz="1100" b="1" dirty="0">
                <a:latin typeface="Comic Sans MS" panose="030F0702030302020204" pitchFamily="66" charset="0"/>
              </a:rPr>
              <a:t>Thursday</a:t>
            </a:r>
            <a:r>
              <a:rPr lang="en-GB" sz="1100" dirty="0">
                <a:latin typeface="Comic Sans MS" panose="030F0702030302020204" pitchFamily="66" charset="0"/>
              </a:rPr>
              <a:t>. Some creative homework will occasionally be included. Remember that any additional learning your child completes will be welcomed and celebrated. </a:t>
            </a:r>
          </a:p>
        </p:txBody>
      </p:sp>
      <p:sp>
        <p:nvSpPr>
          <p:cNvPr id="34" name="Rectangle 33"/>
          <p:cNvSpPr/>
          <p:nvPr/>
        </p:nvSpPr>
        <p:spPr>
          <a:xfrm>
            <a:off x="8108858" y="73330"/>
            <a:ext cx="4034877" cy="2449153"/>
          </a:xfrm>
          <a:prstGeom prst="rect">
            <a:avLst/>
          </a:prstGeom>
          <a:noFill/>
          <a:ln w="571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endParaRPr>
          </a:p>
        </p:txBody>
      </p:sp>
      <p:sp>
        <p:nvSpPr>
          <p:cNvPr id="35" name="Rectangle 34"/>
          <p:cNvSpPr/>
          <p:nvPr/>
        </p:nvSpPr>
        <p:spPr>
          <a:xfrm>
            <a:off x="8147009" y="55763"/>
            <a:ext cx="4026951" cy="2308324"/>
          </a:xfrm>
          <a:prstGeom prst="rect">
            <a:avLst/>
          </a:prstGeom>
        </p:spPr>
        <p:txBody>
          <a:bodyPr wrap="square">
            <a:spAutoFit/>
          </a:bodyPr>
          <a:lstStyle/>
          <a:p>
            <a:pPr algn="ctr"/>
            <a:r>
              <a:rPr lang="en-GB" sz="1200" b="1" u="sng" dirty="0">
                <a:latin typeface="Comic Sans MS" panose="030F0702030302020204" pitchFamily="66" charset="0"/>
              </a:rPr>
              <a:t>Maths</a:t>
            </a:r>
            <a:endParaRPr lang="en-GB" sz="1200" dirty="0">
              <a:latin typeface="Comic Sans MS" panose="030F0702030302020204" pitchFamily="66" charset="0"/>
            </a:endParaRPr>
          </a:p>
          <a:p>
            <a:r>
              <a:rPr lang="en-GB" sz="1200" dirty="0">
                <a:latin typeface="Comic Sans MS" panose="030F0702030302020204" pitchFamily="66" charset="0"/>
              </a:rPr>
              <a:t>In </a:t>
            </a:r>
            <a:r>
              <a:rPr lang="en-GB" sz="1200" b="1" dirty="0">
                <a:latin typeface="Comic Sans MS" panose="030F0702030302020204" pitchFamily="66" charset="0"/>
              </a:rPr>
              <a:t>Year 1 </a:t>
            </a:r>
            <a:r>
              <a:rPr lang="en-GB" sz="1200" dirty="0">
                <a:latin typeface="Comic Sans MS" panose="030F0702030302020204" pitchFamily="66" charset="0"/>
              </a:rPr>
              <a:t>this term we will extend our understanding of place value to 20 and apply it in addition and subtraction calculations. We will be looking at Position and Direction and learning about turns and left and right. We will use this knowledge in a variety of situations including time and money. Encouraging your child to have a go at this practically and explain their thinking and reasoning will develop their confidence and be hugely beneficial within their Maths lessons. We are continuing to focus on spotting reversals in our numerals. </a:t>
            </a:r>
          </a:p>
        </p:txBody>
      </p:sp>
      <p:sp>
        <p:nvSpPr>
          <p:cNvPr id="37" name="Rectangle 36"/>
          <p:cNvSpPr/>
          <p:nvPr/>
        </p:nvSpPr>
        <p:spPr>
          <a:xfrm>
            <a:off x="8148871" y="2798242"/>
            <a:ext cx="3970460" cy="14718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a:off x="8170034" y="2954822"/>
            <a:ext cx="3957874" cy="1000274"/>
          </a:xfrm>
          <a:prstGeom prst="rect">
            <a:avLst/>
          </a:prstGeom>
        </p:spPr>
        <p:txBody>
          <a:bodyPr wrap="square">
            <a:spAutoFit/>
          </a:bodyPr>
          <a:lstStyle/>
          <a:p>
            <a:pPr algn="ctr"/>
            <a:r>
              <a:rPr lang="en-GB" sz="1100" b="1" u="sng" dirty="0">
                <a:latin typeface="Comic Sans MS" panose="030F0702030302020204" pitchFamily="66" charset="0"/>
              </a:rPr>
              <a:t>Science</a:t>
            </a:r>
          </a:p>
          <a:p>
            <a:r>
              <a:rPr lang="en-GB" sz="1200" dirty="0">
                <a:latin typeface="Comic Sans MS" panose="030F0702030302020204" pitchFamily="66" charset="0"/>
              </a:rPr>
              <a:t>This half term, Year 1 will revisit the topic of Everyday Materials. We will continue to investigate different materials and their uses through the use of experiments.</a:t>
            </a:r>
            <a:endParaRPr lang="en-GB" sz="1100" dirty="0">
              <a:latin typeface="Comic Sans MS" panose="030F0702030302020204" pitchFamily="66" charset="0"/>
            </a:endParaRPr>
          </a:p>
        </p:txBody>
      </p:sp>
      <p:sp>
        <p:nvSpPr>
          <p:cNvPr id="40" name="Rectangle 39"/>
          <p:cNvSpPr/>
          <p:nvPr/>
        </p:nvSpPr>
        <p:spPr>
          <a:xfrm>
            <a:off x="8154208" y="4545831"/>
            <a:ext cx="3989527" cy="2221953"/>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3300"/>
              </a:solidFill>
            </a:endParaRPr>
          </a:p>
        </p:txBody>
      </p:sp>
      <p:sp>
        <p:nvSpPr>
          <p:cNvPr id="41" name="Rectangle 40"/>
          <p:cNvSpPr/>
          <p:nvPr/>
        </p:nvSpPr>
        <p:spPr>
          <a:xfrm>
            <a:off x="8151383" y="4576581"/>
            <a:ext cx="3957874" cy="2041713"/>
          </a:xfrm>
          <a:prstGeom prst="rect">
            <a:avLst/>
          </a:prstGeom>
        </p:spPr>
        <p:txBody>
          <a:bodyPr wrap="square">
            <a:spAutoFit/>
          </a:bodyPr>
          <a:lstStyle/>
          <a:p>
            <a:pPr algn="ctr"/>
            <a:r>
              <a:rPr lang="en-GB" sz="1100" b="1" u="sng" dirty="0">
                <a:latin typeface="Comic Sans MS" panose="030F0702030302020204" pitchFamily="66" charset="0"/>
              </a:rPr>
              <a:t>Wider Curriculum</a:t>
            </a:r>
          </a:p>
          <a:p>
            <a:pPr algn="ctr"/>
            <a:endParaRPr lang="en-GB" sz="1100" dirty="0">
              <a:latin typeface="Comic Sans MS" panose="030F0702030302020204" pitchFamily="66" charset="0"/>
            </a:endParaRPr>
          </a:p>
          <a:p>
            <a:pPr>
              <a:lnSpc>
                <a:spcPct val="150000"/>
              </a:lnSpc>
            </a:pPr>
            <a:r>
              <a:rPr lang="en-GB" sz="1200" dirty="0">
                <a:latin typeface="Comic Sans MS" panose="030F0702030302020204" pitchFamily="66" charset="0"/>
              </a:rPr>
              <a:t>Computing – </a:t>
            </a:r>
            <a:r>
              <a:rPr lang="en-US" sz="1200" dirty="0">
                <a:latin typeface="Comic Sans MS" panose="030F0702030302020204" pitchFamily="66" charset="0"/>
              </a:rPr>
              <a:t>Information Technology  - making videos</a:t>
            </a:r>
            <a:endParaRPr lang="en-GB" sz="1200" dirty="0">
              <a:latin typeface="Comic Sans MS" panose="030F0702030302020204" pitchFamily="66" charset="0"/>
            </a:endParaRPr>
          </a:p>
          <a:p>
            <a:pPr>
              <a:lnSpc>
                <a:spcPct val="150000"/>
              </a:lnSpc>
            </a:pPr>
            <a:r>
              <a:rPr lang="en-GB" sz="1200" dirty="0">
                <a:latin typeface="Comic Sans MS" panose="030F0702030302020204" pitchFamily="66" charset="0"/>
              </a:rPr>
              <a:t>PHSE – Relationships</a:t>
            </a:r>
          </a:p>
          <a:p>
            <a:pPr>
              <a:lnSpc>
                <a:spcPct val="150000"/>
              </a:lnSpc>
            </a:pPr>
            <a:r>
              <a:rPr lang="en-GB" sz="1200" dirty="0">
                <a:latin typeface="Comic Sans MS" panose="030F0702030302020204" pitchFamily="66" charset="0"/>
              </a:rPr>
              <a:t>Music – </a:t>
            </a:r>
            <a:r>
              <a:rPr lang="en-GB" sz="1200">
                <a:latin typeface="Comic Sans MS" panose="030F0702030302020204" pitchFamily="66" charset="0"/>
              </a:rPr>
              <a:t>glokenspiels</a:t>
            </a:r>
          </a:p>
          <a:p>
            <a:pPr>
              <a:lnSpc>
                <a:spcPct val="150000"/>
              </a:lnSpc>
            </a:pPr>
            <a:r>
              <a:rPr lang="en-GB" sz="1200" dirty="0">
                <a:latin typeface="Comic Sans MS" panose="030F0702030302020204" pitchFamily="66" charset="0"/>
              </a:rPr>
              <a:t>PE – Locomotion 1 and Rounders</a:t>
            </a:r>
          </a:p>
          <a:p>
            <a:pPr>
              <a:lnSpc>
                <a:spcPct val="150000"/>
              </a:lnSpc>
            </a:pPr>
            <a:r>
              <a:rPr lang="en-GB" sz="1200" dirty="0">
                <a:latin typeface="Comic Sans MS" panose="030F0702030302020204" pitchFamily="66" charset="0"/>
              </a:rPr>
              <a:t>DT – Make a smoothie</a:t>
            </a:r>
          </a:p>
          <a:p>
            <a:pPr>
              <a:lnSpc>
                <a:spcPct val="150000"/>
              </a:lnSpc>
            </a:pPr>
            <a:endParaRPr lang="en-GB" sz="1100" dirty="0">
              <a:latin typeface="Comic Sans MS" panose="030F0702030302020204" pitchFamily="66" charset="0"/>
            </a:endParaRPr>
          </a:p>
        </p:txBody>
      </p:sp>
    </p:spTree>
    <p:extLst>
      <p:ext uri="{BB962C8B-B14F-4D97-AF65-F5344CB8AC3E}">
        <p14:creationId xmlns:p14="http://schemas.microsoft.com/office/powerpoint/2010/main" val="2408622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6" ma:contentTypeDescription="Create a new document." ma:contentTypeScope="" ma:versionID="5c45a97292897e57d9889067e382471b">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2fe332fc5a6aed461336888d3ec1e4b9"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77BCB-A5AF-4D33-B56C-8E714C2D6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f87b-7bdd-4c4f-a8f3-ec676afede73"/>
    <ds:schemaRef ds:uri="597c8b6c-d28d-4116-9221-2285f0b83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13AAFF-D771-4E8B-8C32-7E6E08A440B0}">
  <ds:schemaRefs>
    <ds:schemaRef ds:uri="http://purl.org/dc/dcmitype/"/>
    <ds:schemaRef ds:uri="http://schemas.microsoft.com/office/2006/documentManagement/types"/>
    <ds:schemaRef ds:uri="597c8b6c-d28d-4116-9221-2285f0b83890"/>
    <ds:schemaRef ds:uri="http://schemas.microsoft.com/office/infopath/2007/PartnerControls"/>
    <ds:schemaRef ds:uri="http://schemas.openxmlformats.org/package/2006/metadata/core-properties"/>
    <ds:schemaRef ds:uri="fbfaf87b-7bdd-4c4f-a8f3-ec676afede73"/>
    <ds:schemaRef ds:uri="http://www.w3.org/XML/1998/namespace"/>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293BB1A2-1EF4-4320-BB5B-4011D36FCB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1817</TotalTime>
  <Words>678</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Letter-join Print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Smith</dc:creator>
  <cp:lastModifiedBy>McCulloch, Nina</cp:lastModifiedBy>
  <cp:revision>191</cp:revision>
  <cp:lastPrinted>2019-09-13T07:19:10Z</cp:lastPrinted>
  <dcterms:created xsi:type="dcterms:W3CDTF">2018-01-04T15:55:01Z</dcterms:created>
  <dcterms:modified xsi:type="dcterms:W3CDTF">2025-06-12T07:24:02Z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Order">
    <vt:r8>512400</vt:r8>
  </property>
  <property fmtid="{D5CDD505-2E9C-101B-9397-08002B2CF9AE}" pid="4" name="MediaServiceImageTags">
    <vt:lpwstr/>
  </property>
</Properties>
</file>