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Medium Style 4 –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olt, Suzanne" userId="58f26665-4e82-4c0e-b00b-7f207692c0fa" providerId="ADAL" clId="{D0DA9DBF-4E5F-4A13-A5BC-EB69CD95B528}"/>
    <pc:docChg chg="custSel modSld">
      <pc:chgData name="Holt, Suzanne" userId="58f26665-4e82-4c0e-b00b-7f207692c0fa" providerId="ADAL" clId="{D0DA9DBF-4E5F-4A13-A5BC-EB69CD95B528}" dt="2024-02-18T22:17:18.463" v="27" actId="1076"/>
      <pc:docMkLst>
        <pc:docMk/>
      </pc:docMkLst>
      <pc:sldChg chg="modSp mod">
        <pc:chgData name="Holt, Suzanne" userId="58f26665-4e82-4c0e-b00b-7f207692c0fa" providerId="ADAL" clId="{D0DA9DBF-4E5F-4A13-A5BC-EB69CD95B528}" dt="2024-02-18T22:17:18.463" v="27" actId="1076"/>
        <pc:sldMkLst>
          <pc:docMk/>
          <pc:sldMk cId="1560736124" sldId="258"/>
        </pc:sldMkLst>
        <pc:spChg chg="mod">
          <ac:chgData name="Holt, Suzanne" userId="58f26665-4e82-4c0e-b00b-7f207692c0fa" providerId="ADAL" clId="{D0DA9DBF-4E5F-4A13-A5BC-EB69CD95B528}" dt="2024-02-18T22:15:23.224" v="25" actId="20577"/>
          <ac:spMkLst>
            <pc:docMk/>
            <pc:sldMk cId="1560736124" sldId="258"/>
            <ac:spMk id="22" creationId="{F310E384-ACE3-36F7-46AC-AF25424DB366}"/>
          </ac:spMkLst>
        </pc:spChg>
        <pc:spChg chg="mod">
          <ac:chgData name="Holt, Suzanne" userId="58f26665-4e82-4c0e-b00b-7f207692c0fa" providerId="ADAL" clId="{D0DA9DBF-4E5F-4A13-A5BC-EB69CD95B528}" dt="2024-02-18T22:17:18.463" v="27" actId="1076"/>
          <ac:spMkLst>
            <pc:docMk/>
            <pc:sldMk cId="1560736124" sldId="258"/>
            <ac:spMk id="41" creationId="{B1BAC5AA-A6CB-C61C-BFA5-ABBE86107954}"/>
          </ac:spMkLst>
        </pc:spChg>
        <pc:spChg chg="mod">
          <ac:chgData name="Holt, Suzanne" userId="58f26665-4e82-4c0e-b00b-7f207692c0fa" providerId="ADAL" clId="{D0DA9DBF-4E5F-4A13-A5BC-EB69CD95B528}" dt="2024-02-18T22:17:09.777" v="26" actId="1076"/>
          <ac:spMkLst>
            <pc:docMk/>
            <pc:sldMk cId="1560736124" sldId="258"/>
            <ac:spMk id="42" creationId="{0B9FC993-97F0-1106-4D56-7A6D686706D3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854E4-6441-4545-BC67-D9B35FC50D89}" type="datetimeFigureOut">
              <a:rPr lang="en-GB" smtClean="0"/>
              <a:t>18/02/2024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58A36-4771-48A3-9EA5-BA99AA36F5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1993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854E4-6441-4545-BC67-D9B35FC50D89}" type="datetimeFigureOut">
              <a:rPr lang="en-GB" smtClean="0"/>
              <a:t>18/02/2024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58A36-4771-48A3-9EA5-BA99AA36F5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9646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854E4-6441-4545-BC67-D9B35FC50D89}" type="datetimeFigureOut">
              <a:rPr lang="en-GB" smtClean="0"/>
              <a:t>18/02/2024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58A36-4771-48A3-9EA5-BA99AA36F5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63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854E4-6441-4545-BC67-D9B35FC50D89}" type="datetimeFigureOut">
              <a:rPr lang="en-GB" smtClean="0"/>
              <a:t>18/02/2024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58A36-4771-48A3-9EA5-BA99AA36F5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2180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854E4-6441-4545-BC67-D9B35FC50D89}" type="datetimeFigureOut">
              <a:rPr lang="en-GB" smtClean="0"/>
              <a:t>18/02/2024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58A36-4771-48A3-9EA5-BA99AA36F5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1707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854E4-6441-4545-BC67-D9B35FC50D89}" type="datetimeFigureOut">
              <a:rPr lang="en-GB" smtClean="0"/>
              <a:t>18/02/2024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58A36-4771-48A3-9EA5-BA99AA36F5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2434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854E4-6441-4545-BC67-D9B35FC50D89}" type="datetimeFigureOut">
              <a:rPr lang="en-GB" smtClean="0"/>
              <a:t>18/02/2024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58A36-4771-48A3-9EA5-BA99AA36F5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9454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854E4-6441-4545-BC67-D9B35FC50D89}" type="datetimeFigureOut">
              <a:rPr lang="en-GB" smtClean="0"/>
              <a:t>18/02/2024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58A36-4771-48A3-9EA5-BA99AA36F5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8669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854E4-6441-4545-BC67-D9B35FC50D89}" type="datetimeFigureOut">
              <a:rPr lang="en-GB" smtClean="0"/>
              <a:t>18/02/2024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58A36-4771-48A3-9EA5-BA99AA36F5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9515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854E4-6441-4545-BC67-D9B35FC50D89}" type="datetimeFigureOut">
              <a:rPr lang="en-GB" smtClean="0"/>
              <a:t>18/02/2024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58A36-4771-48A3-9EA5-BA99AA36F5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5389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854E4-6441-4545-BC67-D9B35FC50D89}" type="datetimeFigureOut">
              <a:rPr lang="en-GB" smtClean="0"/>
              <a:t>18/02/2024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58A36-4771-48A3-9EA5-BA99AA36F5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1143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854E4-6441-4545-BC67-D9B35FC50D89}" type="datetimeFigureOut">
              <a:rPr lang="en-GB" smtClean="0"/>
              <a:t>18/02/2024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D58A36-4771-48A3-9EA5-BA99AA36F5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7738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1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66CD0A5D-44FF-F019-2342-FFEB609AB3DF}"/>
              </a:ext>
            </a:extLst>
          </p:cNvPr>
          <p:cNvSpPr txBox="1">
            <a:spLocks/>
          </p:cNvSpPr>
          <p:nvPr/>
        </p:nvSpPr>
        <p:spPr>
          <a:xfrm>
            <a:off x="330066" y="164147"/>
            <a:ext cx="3397108" cy="2479662"/>
          </a:xfrm>
          <a:prstGeom prst="rect">
            <a:avLst/>
          </a:prstGeom>
          <a:ln w="38100">
            <a:solidFill>
              <a:srgbClr val="7030A0"/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u="sng" dirty="0">
                <a:latin typeface="Letter-join Plus 36" panose="02000505000000020003" pitchFamily="50" charset="0"/>
              </a:rPr>
              <a:t>Henry Spencer Moore</a:t>
            </a:r>
          </a:p>
          <a:p>
            <a:endParaRPr lang="en-GB" dirty="0">
              <a:latin typeface="Letter-join Plus 36" panose="02000505000000020003" pitchFamily="50" charset="0"/>
            </a:endParaRPr>
          </a:p>
          <a:p>
            <a:endParaRPr lang="en-GB" dirty="0">
              <a:latin typeface="Letter-join Plus 36" panose="02000505000000020003" pitchFamily="50" charset="0"/>
            </a:endParaRPr>
          </a:p>
          <a:p>
            <a:endParaRPr lang="en-GB" dirty="0">
              <a:latin typeface="Letter-join Plus 36" panose="02000505000000020003" pitchFamily="50" charset="0"/>
            </a:endParaRPr>
          </a:p>
          <a:p>
            <a:pPr marL="0" indent="0" algn="ctr">
              <a:buNone/>
            </a:pPr>
            <a:r>
              <a:rPr lang="en-GB" sz="1800" b="1" u="sng" dirty="0">
                <a:latin typeface="Letter-join Plus 36" panose="02000505000000020003" pitchFamily="50" charset="0"/>
              </a:rPr>
              <a:t>The Recumbent Figure – 1938</a:t>
            </a:r>
          </a:p>
          <a:p>
            <a:pPr marL="0" indent="0" algn="ctr">
              <a:buNone/>
            </a:pPr>
            <a:r>
              <a:rPr lang="en-GB" sz="1800" i="1" dirty="0">
                <a:latin typeface="Letter-join Plus 36" panose="02000505000000020003" pitchFamily="50" charset="0"/>
              </a:rPr>
              <a:t>A sculpture carved from English stone. 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F310E384-ACE3-36F7-46AC-AF25424DB366}"/>
              </a:ext>
            </a:extLst>
          </p:cNvPr>
          <p:cNvSpPr txBox="1">
            <a:spLocks/>
          </p:cNvSpPr>
          <p:nvPr/>
        </p:nvSpPr>
        <p:spPr>
          <a:xfrm>
            <a:off x="3904210" y="124740"/>
            <a:ext cx="3783072" cy="1257609"/>
          </a:xfrm>
          <a:prstGeom prst="rect">
            <a:avLst/>
          </a:prstGeom>
          <a:solidFill>
            <a:schemeClr val="bg2"/>
          </a:solidFill>
          <a:ln w="57150" cmpd="tri">
            <a:solidFill>
              <a:srgbClr val="7030A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u="sng" dirty="0">
                <a:latin typeface="Letter-join Plus 36" panose="02000505000000020003" pitchFamily="50" charset="0"/>
              </a:rPr>
              <a:t>Year 2 Spring 2: Art</a:t>
            </a:r>
            <a:br>
              <a:rPr lang="en-GB" sz="2400" u="sng" dirty="0">
                <a:latin typeface="Letter-join Plus 36" panose="02000505000000020003" pitchFamily="50" charset="0"/>
              </a:rPr>
            </a:br>
            <a:r>
              <a:rPr lang="en-GB" sz="2400" u="sng" dirty="0">
                <a:latin typeface="Letter-join Plus 36" panose="02000505000000020003" pitchFamily="50" charset="0"/>
              </a:rPr>
              <a:t>How do artists show still life?</a:t>
            </a:r>
          </a:p>
        </p:txBody>
      </p:sp>
      <p:pic>
        <p:nvPicPr>
          <p:cNvPr id="1026" name="Picture 2" descr="Recumbent Figure', Henry Moore OM, CH, 1938 | Tate">
            <a:extLst>
              <a:ext uri="{FF2B5EF4-FFF2-40B4-BE49-F238E27FC236}">
                <a16:creationId xmlns:a16="http://schemas.microsoft.com/office/drawing/2014/main" id="{62727E9E-5C88-023B-3709-D43AC668C5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363" y="475328"/>
            <a:ext cx="1822514" cy="1321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Oval Sculpture (No. 2)', Dame Barbara Hepworth, 1943, cast 1958 | Tate">
            <a:extLst>
              <a:ext uri="{FF2B5EF4-FFF2-40B4-BE49-F238E27FC236}">
                <a16:creationId xmlns:a16="http://schemas.microsoft.com/office/drawing/2014/main" id="{A1A6B8B6-6BB6-A5BA-7DD4-D022C48D7F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1021" y="579947"/>
            <a:ext cx="1637609" cy="1413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28B0FB47-A3A0-80F6-EEC5-D578C9D13D76}"/>
              </a:ext>
            </a:extLst>
          </p:cNvPr>
          <p:cNvSpPr/>
          <p:nvPr/>
        </p:nvSpPr>
        <p:spPr>
          <a:xfrm>
            <a:off x="7851492" y="86753"/>
            <a:ext cx="3548270" cy="2706169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7E5860B-0505-335F-37E8-2B9B56CAF9B5}"/>
              </a:ext>
            </a:extLst>
          </p:cNvPr>
          <p:cNvSpPr txBox="1"/>
          <p:nvPr/>
        </p:nvSpPr>
        <p:spPr>
          <a:xfrm>
            <a:off x="7916096" y="86754"/>
            <a:ext cx="3419061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600" dirty="0">
                <a:latin typeface="Letter-join Plus 36" panose="02000505000000020003" pitchFamily="50" charset="0"/>
              </a:rPr>
              <a:t>Barbara Hepworth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algn="ctr"/>
            <a:r>
              <a:rPr lang="en-GB" b="1" u="sng" dirty="0">
                <a:latin typeface="Letter-join Plus 36" panose="02000505000000020003" pitchFamily="50" charset="0"/>
              </a:rPr>
              <a:t>The Oval – 1943</a:t>
            </a:r>
          </a:p>
          <a:p>
            <a:pPr algn="ctr"/>
            <a:r>
              <a:rPr lang="en-GB" i="1" dirty="0">
                <a:latin typeface="Letter-join Plus 36" panose="02000505000000020003" pitchFamily="50" charset="0"/>
              </a:rPr>
              <a:t>A sculpture carved from plain wood and painted white. </a:t>
            </a:r>
          </a:p>
        </p:txBody>
      </p:sp>
      <p:graphicFrame>
        <p:nvGraphicFramePr>
          <p:cNvPr id="28" name="Table 28">
            <a:extLst>
              <a:ext uri="{FF2B5EF4-FFF2-40B4-BE49-F238E27FC236}">
                <a16:creationId xmlns:a16="http://schemas.microsoft.com/office/drawing/2014/main" id="{C9E1B1D1-5E62-68AD-A8A1-656DF0F448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1901989"/>
              </p:ext>
            </p:extLst>
          </p:nvPr>
        </p:nvGraphicFramePr>
        <p:xfrm>
          <a:off x="131717" y="3446500"/>
          <a:ext cx="5575853" cy="328676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939931">
                  <a:extLst>
                    <a:ext uri="{9D8B030D-6E8A-4147-A177-3AD203B41FA5}">
                      <a16:colId xmlns:a16="http://schemas.microsoft.com/office/drawing/2014/main" val="4194211285"/>
                    </a:ext>
                  </a:extLst>
                </a:gridCol>
                <a:gridCol w="3635922">
                  <a:extLst>
                    <a:ext uri="{9D8B030D-6E8A-4147-A177-3AD203B41FA5}">
                      <a16:colId xmlns:a16="http://schemas.microsoft.com/office/drawing/2014/main" val="149589046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etter-join Plus 36" panose="02000505000000020003" pitchFamily="50" charset="0"/>
                        </a:rPr>
                        <a:t>Vocabulary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etter-join Plus 36" panose="02000505000000020003" pitchFamily="50" charset="0"/>
                        </a:rPr>
                        <a:t>Definition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81176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b="1" u="sng" dirty="0">
                          <a:latin typeface="Letter-join Plus 36" panose="02000505000000020003" pitchFamily="50" charset="0"/>
                        </a:rPr>
                        <a:t>Abstract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etter-join Plus 36" panose="02000505000000020003" pitchFamily="50" charset="0"/>
                        </a:rPr>
                        <a:t>Using shapes, colours and marks to produce art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15551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b="1" u="sng" dirty="0">
                          <a:latin typeface="Letter-join Plus 36" panose="02000505000000020003" pitchFamily="50" charset="0"/>
                        </a:rPr>
                        <a:t>Sculpture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etter-join Plus 36" panose="02000505000000020003" pitchFamily="50" charset="0"/>
                        </a:rPr>
                        <a:t>Forming solid objects to represent a person or idea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3520636"/>
                  </a:ext>
                </a:extLst>
              </a:tr>
              <a:tr h="301692">
                <a:tc>
                  <a:txBody>
                    <a:bodyPr/>
                    <a:lstStyle/>
                    <a:p>
                      <a:pPr algn="ctr"/>
                      <a:r>
                        <a:rPr lang="en-GB" sz="1400" b="1" u="sng" dirty="0">
                          <a:latin typeface="Letter-join Plus 36" panose="02000505000000020003" pitchFamily="50" charset="0"/>
                        </a:rPr>
                        <a:t>3-Dimensional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etter-join Plus 36" panose="02000505000000020003" pitchFamily="50" charset="0"/>
                        </a:rPr>
                        <a:t>A solid object that has height, depth and length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88814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b="1" u="sng" dirty="0">
                          <a:latin typeface="Letter-join Plus 36" panose="02000505000000020003" pitchFamily="50" charset="0"/>
                        </a:rPr>
                        <a:t>Assemblage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etter-join Plus 36" panose="02000505000000020003" pitchFamily="50" charset="0"/>
                        </a:rPr>
                        <a:t>A collection of objects put together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2022291"/>
                  </a:ext>
                </a:extLst>
              </a:tr>
              <a:tr h="305447">
                <a:tc>
                  <a:txBody>
                    <a:bodyPr/>
                    <a:lstStyle/>
                    <a:p>
                      <a:pPr algn="ctr"/>
                      <a:r>
                        <a:rPr lang="en-GB" sz="1400" b="1" u="sng" dirty="0">
                          <a:latin typeface="Letter-join Plus 36" panose="02000505000000020003" pitchFamily="50" charset="0"/>
                        </a:rPr>
                        <a:t>Collage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etter-join Plus 36" panose="02000505000000020003" pitchFamily="50" charset="0"/>
                        </a:rPr>
                        <a:t>Art made by sticking different materials such as fabric or paper onto a backing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19101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b="1" u="sng" dirty="0">
                          <a:latin typeface="Letter-join Plus 36" panose="02000505000000020003" pitchFamily="50" charset="0"/>
                        </a:rPr>
                        <a:t>Mould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etter-join Plus 36" panose="02000505000000020003" pitchFamily="50" charset="0"/>
                        </a:rPr>
                        <a:t>To form an object out of a malleable material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722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b="1" u="sng" dirty="0">
                          <a:latin typeface="Letter-join Plus 36" panose="02000505000000020003" pitchFamily="50" charset="0"/>
                        </a:rPr>
                        <a:t>Carve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etter-join Plus 36" panose="02000505000000020003" pitchFamily="50" charset="0"/>
                        </a:rPr>
                        <a:t>To make something by cutting into 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3417850"/>
                  </a:ext>
                </a:extLst>
              </a:tr>
              <a:tr h="276292">
                <a:tc>
                  <a:txBody>
                    <a:bodyPr/>
                    <a:lstStyle/>
                    <a:p>
                      <a:pPr algn="ctr"/>
                      <a:r>
                        <a:rPr lang="en-GB" sz="1400" b="1" u="sng" dirty="0">
                          <a:latin typeface="Letter-join Plus 36" panose="02000505000000020003" pitchFamily="50" charset="0"/>
                        </a:rPr>
                        <a:t>Chisel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etter-join Plus 36" panose="02000505000000020003" pitchFamily="50" charset="0"/>
                        </a:rPr>
                        <a:t>A tool with a long metal blade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8754970"/>
                  </a:ext>
                </a:extLst>
              </a:tr>
            </a:tbl>
          </a:graphicData>
        </a:graphic>
      </p:graphicFrame>
      <p:sp>
        <p:nvSpPr>
          <p:cNvPr id="30" name="Rectangle 29">
            <a:extLst>
              <a:ext uri="{FF2B5EF4-FFF2-40B4-BE49-F238E27FC236}">
                <a16:creationId xmlns:a16="http://schemas.microsoft.com/office/drawing/2014/main" id="{48425D9F-0D48-EDDD-6739-614F407CA0BA}"/>
              </a:ext>
            </a:extLst>
          </p:cNvPr>
          <p:cNvSpPr/>
          <p:nvPr/>
        </p:nvSpPr>
        <p:spPr>
          <a:xfrm>
            <a:off x="6229577" y="4356140"/>
            <a:ext cx="2619053" cy="2096819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90425E0-0EBB-678D-8AD1-D835287685D8}"/>
              </a:ext>
            </a:extLst>
          </p:cNvPr>
          <p:cNvSpPr txBox="1"/>
          <p:nvPr/>
        </p:nvSpPr>
        <p:spPr>
          <a:xfrm>
            <a:off x="6096000" y="4416634"/>
            <a:ext cx="275263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Letter-join Plus 36" panose="02000505000000020003" pitchFamily="50" charset="0"/>
              </a:rPr>
              <a:t>Antony Gormley</a:t>
            </a:r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1400" dirty="0"/>
          </a:p>
          <a:p>
            <a:pPr algn="ctr"/>
            <a:r>
              <a:rPr lang="en-GB" sz="1400" b="1" u="sng" dirty="0">
                <a:latin typeface="Letter-join Plus 36" panose="02000505000000020003" pitchFamily="50" charset="0"/>
              </a:rPr>
              <a:t>The Angel of the North - 1998.</a:t>
            </a:r>
          </a:p>
          <a:p>
            <a:pPr algn="ctr"/>
            <a:r>
              <a:rPr lang="en-GB" sz="1400" i="1" dirty="0">
                <a:latin typeface="Letter-join Plus 36" panose="02000505000000020003" pitchFamily="50" charset="0"/>
              </a:rPr>
              <a:t>A sculpture made from steel</a:t>
            </a:r>
            <a:r>
              <a:rPr lang="en-GB" sz="1400" b="1" u="sng" dirty="0">
                <a:latin typeface="Letter-join Plus 36" panose="02000505000000020003" pitchFamily="50" charset="0"/>
              </a:rPr>
              <a:t>. </a:t>
            </a:r>
          </a:p>
        </p:txBody>
      </p:sp>
      <p:sp>
        <p:nvSpPr>
          <p:cNvPr id="33" name="AutoShape 8" descr="Angel of the North: 20 years, 20 facts - CBBC Newsround">
            <a:extLst>
              <a:ext uri="{FF2B5EF4-FFF2-40B4-BE49-F238E27FC236}">
                <a16:creationId xmlns:a16="http://schemas.microsoft.com/office/drawing/2014/main" id="{B99973C4-BFC0-E9D9-9687-C57216D1B35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5" name="Picture 6" descr="Image result for antony gormley&quot;">
            <a:extLst>
              <a:ext uri="{FF2B5EF4-FFF2-40B4-BE49-F238E27FC236}">
                <a16:creationId xmlns:a16="http://schemas.microsoft.com/office/drawing/2014/main" id="{3D341735-5648-CE54-D67F-D5A126B5E7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3318" y="4879839"/>
            <a:ext cx="1862986" cy="1047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San Francisco: La Chiffonniere, 1978 public sculpture by ...">
            <a:extLst>
              <a:ext uri="{FF2B5EF4-FFF2-40B4-BE49-F238E27FC236}">
                <a16:creationId xmlns:a16="http://schemas.microsoft.com/office/drawing/2014/main" id="{0BFF00ED-CA84-A06D-1D75-6643D03D93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81"/>
          <a:stretch/>
        </p:blipFill>
        <p:spPr bwMode="auto">
          <a:xfrm>
            <a:off x="9989675" y="3677478"/>
            <a:ext cx="1410087" cy="1754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CC0F0223-FA9A-D2D9-F4E2-BC1FE8679204}"/>
              </a:ext>
            </a:extLst>
          </p:cNvPr>
          <p:cNvSpPr/>
          <p:nvPr/>
        </p:nvSpPr>
        <p:spPr>
          <a:xfrm>
            <a:off x="9409756" y="3194853"/>
            <a:ext cx="2407870" cy="3215885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C1EEBD4-9E7E-8E1D-5D5D-F54D772EDF6C}"/>
              </a:ext>
            </a:extLst>
          </p:cNvPr>
          <p:cNvSpPr txBox="1"/>
          <p:nvPr/>
        </p:nvSpPr>
        <p:spPr>
          <a:xfrm>
            <a:off x="9237060" y="3269974"/>
            <a:ext cx="275263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Letter-join Plus 36" panose="02000505000000020003" pitchFamily="50" charset="0"/>
              </a:rPr>
              <a:t>Jean Dubuffet</a:t>
            </a:r>
          </a:p>
          <a:p>
            <a:pPr algn="ctr"/>
            <a:endParaRPr lang="en-GB" sz="2400" dirty="0">
              <a:latin typeface="Letter-join Plus 36" panose="02000505000000020003" pitchFamily="50" charset="0"/>
            </a:endParaRPr>
          </a:p>
          <a:p>
            <a:pPr algn="ctr"/>
            <a:endParaRPr lang="en-GB" sz="2400" dirty="0">
              <a:latin typeface="Letter-join Plus 36" panose="02000505000000020003" pitchFamily="50" charset="0"/>
            </a:endParaRPr>
          </a:p>
          <a:p>
            <a:pPr algn="ctr"/>
            <a:endParaRPr lang="en-GB" sz="2400" dirty="0">
              <a:latin typeface="Letter-join Plus 36" panose="02000505000000020003" pitchFamily="50" charset="0"/>
            </a:endParaRPr>
          </a:p>
          <a:p>
            <a:pPr algn="ctr"/>
            <a:endParaRPr lang="en-GB" sz="2400" dirty="0">
              <a:latin typeface="Letter-join Plus 36" panose="02000505000000020003" pitchFamily="50" charset="0"/>
            </a:endParaRPr>
          </a:p>
          <a:p>
            <a:pPr algn="ctr"/>
            <a:endParaRPr lang="en-GB" sz="2400" dirty="0">
              <a:latin typeface="Letter-join Plus 36" panose="02000505000000020003" pitchFamily="50" charset="0"/>
            </a:endParaRPr>
          </a:p>
          <a:p>
            <a:pPr algn="ctr"/>
            <a:r>
              <a:rPr lang="en-GB" dirty="0">
                <a:latin typeface="Letter-join Plus 36" panose="02000505000000020003" pitchFamily="50" charset="0"/>
              </a:rPr>
              <a:t>La Chiffonnière – 1978 </a:t>
            </a:r>
          </a:p>
          <a:p>
            <a:pPr algn="ctr"/>
            <a:r>
              <a:rPr lang="en-GB" dirty="0">
                <a:latin typeface="Letter-join Plus 36" panose="02000505000000020003" pitchFamily="50" charset="0"/>
              </a:rPr>
              <a:t>A sculpture created from stainless steel</a:t>
            </a:r>
            <a:r>
              <a:rPr lang="en-GB" sz="2400" dirty="0">
                <a:latin typeface="Letter-join Plus 36" panose="02000505000000020003" pitchFamily="50" charset="0"/>
              </a:rPr>
              <a:t>.</a:t>
            </a:r>
          </a:p>
          <a:p>
            <a:pPr algn="ctr"/>
            <a:endParaRPr lang="en-GB" sz="2400" dirty="0">
              <a:latin typeface="Letter-join Plus 36" panose="02000505000000020003" pitchFamily="50" charset="0"/>
            </a:endParaRPr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1400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B0AC08C-318F-44EF-3CB9-C994245B5FAC}"/>
              </a:ext>
            </a:extLst>
          </p:cNvPr>
          <p:cNvSpPr/>
          <p:nvPr/>
        </p:nvSpPr>
        <p:spPr>
          <a:xfrm>
            <a:off x="4491552" y="1423606"/>
            <a:ext cx="2619053" cy="1771247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1BAC5AA-A6CB-C61C-BFA5-ABBE86107954}"/>
              </a:ext>
            </a:extLst>
          </p:cNvPr>
          <p:cNvSpPr/>
          <p:nvPr/>
        </p:nvSpPr>
        <p:spPr>
          <a:xfrm>
            <a:off x="6029632" y="3341516"/>
            <a:ext cx="2752631" cy="850206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B9FC993-97F0-1106-4D56-7A6D686706D3}"/>
              </a:ext>
            </a:extLst>
          </p:cNvPr>
          <p:cNvSpPr txBox="1"/>
          <p:nvPr/>
        </p:nvSpPr>
        <p:spPr>
          <a:xfrm>
            <a:off x="5943600" y="3316925"/>
            <a:ext cx="275263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Letter-join Plus 36" panose="02000505000000020003" pitchFamily="50" charset="0"/>
              </a:rPr>
              <a:t>Antony Gormley</a:t>
            </a:r>
          </a:p>
          <a:p>
            <a:pPr algn="ctr"/>
            <a:r>
              <a:rPr lang="en-GB" sz="1400" b="1" u="sng" dirty="0">
                <a:latin typeface="Letter-join Plus 36" panose="02000505000000020003" pitchFamily="50" charset="0"/>
              </a:rPr>
              <a:t>Field for the British Isles – 1993</a:t>
            </a:r>
          </a:p>
          <a:p>
            <a:pPr algn="ctr"/>
            <a:r>
              <a:rPr lang="en-GB" sz="1400" i="1" dirty="0">
                <a:latin typeface="Letter-join Plus 36" panose="02000505000000020003" pitchFamily="50" charset="0"/>
              </a:rPr>
              <a:t>40,000 individual terracotta figures.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F63643F0-AA93-28ED-0B96-893FDA5575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88733" y="1484725"/>
            <a:ext cx="2401200" cy="1662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7361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bfaf87b-7bdd-4c4f-a8f3-ec676afede73">
      <Terms xmlns="http://schemas.microsoft.com/office/infopath/2007/PartnerControls"/>
    </lcf76f155ced4ddcb4097134ff3c332f>
    <TaxCatchAll xmlns="597c8b6c-d28d-4116-9221-2285f0b83890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CE2A7EDF09AA4D8123CD991C4270FB" ma:contentTypeVersion="15" ma:contentTypeDescription="Create a new document." ma:contentTypeScope="" ma:versionID="daea3f94d4f766f0375910be9b2ba6fb">
  <xsd:schema xmlns:xsd="http://www.w3.org/2001/XMLSchema" xmlns:xs="http://www.w3.org/2001/XMLSchema" xmlns:p="http://schemas.microsoft.com/office/2006/metadata/properties" xmlns:ns2="fbfaf87b-7bdd-4c4f-a8f3-ec676afede73" xmlns:ns3="597c8b6c-d28d-4116-9221-2285f0b83890" targetNamespace="http://schemas.microsoft.com/office/2006/metadata/properties" ma:root="true" ma:fieldsID="b21c9591371f1f850aced41d961ed5ca" ns2:_="" ns3:_="">
    <xsd:import namespace="fbfaf87b-7bdd-4c4f-a8f3-ec676afede73"/>
    <xsd:import namespace="597c8b6c-d28d-4116-9221-2285f0b8389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faf87b-7bdd-4c4f-a8f3-ec676afede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ee90a1c-6484-4b97-8607-00254b61cbd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19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7c8b6c-d28d-4116-9221-2285f0b83890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9d1ace9-3a31-4726-8f57-0b105f78182c}" ma:internalName="TaxCatchAll" ma:showField="CatchAllData" ma:web="597c8b6c-d28d-4116-9221-2285f0b8389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D9B8D08-1F44-485D-95BD-79F63ED2B96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7D5B173-14DF-4B47-8B16-FCD695A1082A}">
  <ds:schemaRefs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purl.org/dc/terms/"/>
    <ds:schemaRef ds:uri="http://schemas.openxmlformats.org/package/2006/metadata/core-properties"/>
    <ds:schemaRef ds:uri="http://purl.org/dc/dcmitype/"/>
    <ds:schemaRef ds:uri="597c8b6c-d28d-4116-9221-2285f0b83890"/>
    <ds:schemaRef ds:uri="fbfaf87b-7bdd-4c4f-a8f3-ec676afede73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61C2B3B-9A01-4893-9B49-319CF965A7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bfaf87b-7bdd-4c4f-a8f3-ec676afede73"/>
    <ds:schemaRef ds:uri="597c8b6c-d28d-4116-9221-2285f0b8389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3453</TotalTime>
  <Words>169</Words>
  <Application>Microsoft Office PowerPoint</Application>
  <PresentationFormat>Widescreen</PresentationFormat>
  <Paragraphs>54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Letter-join Plus 36</vt:lpstr>
      <vt:lpstr>Office Theme</vt:lpstr>
      <vt:lpstr>PowerPoint Presentation</vt:lpstr>
    </vt:vector>
  </TitlesOfParts>
  <Company>OneIT Services and Solutions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2 Art How artists use shape, form,  space and texture.</dc:title>
  <dc:creator>Tinker, Abigail</dc:creator>
  <cp:lastModifiedBy>Holt, Suzanne</cp:lastModifiedBy>
  <cp:revision>10</cp:revision>
  <dcterms:created xsi:type="dcterms:W3CDTF">2019-12-03T14:36:48Z</dcterms:created>
  <dcterms:modified xsi:type="dcterms:W3CDTF">2024-02-18T22:17:18Z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0x01010056CE2A7EDF09AA4D8123CD991C4270FB</vt:lpwstr>
  </property>
  <property fmtid="{D5CDD505-2E9C-101B-9397-08002B2CF9AE}" pid="3" name="Order">
    <vt:r8>660000</vt:r8>
  </property>
  <property fmtid="{D5CDD505-2E9C-101B-9397-08002B2CF9AE}" pid="4" name="MediaServiceImageTags">
    <vt:lpwstr/>
  </property>
</Properties>
</file>