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0483BC-C3A6-47CA-AB65-8C8CCDCF4AE5}" v="48" dt="2023-01-04T17:21:42.733"/>
    <p1510:client id="{EBAEA2CC-77F0-4E79-BDD1-CA529F782775}" v="3" dt="2023-10-18T13:10:23.7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5E229-3050-11E5-57BF-1A618DB47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B4427-FB7D-2B0F-4B2B-51C00A4C5A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ACCF5-A75B-C980-EE0F-77DC4FD87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50ACA-45D7-7CDC-6AEE-EABD3BE69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C321C-1384-8562-0490-E164F199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61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9F6CC-2891-3D34-714D-56C0C72F3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E4FAE1-45E1-809E-B1F9-A431D442C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955CF-DD43-AFD5-DA92-B85C923D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A0C4A-C32D-4185-3EFC-9654F49D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A9BD3-ACDC-EBC1-BAD1-B85F9CB5C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37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E2AB1A-A85C-B54C-BD81-1AE878BC5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C1F24-794D-FF35-6CC8-13891D855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EE3EB-4D73-1DBC-3DAB-7E36CE33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64A35-CD81-5B9E-140D-561D62E28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ED447-ECAC-C499-8768-A35CACB6A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07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62916-11B4-DED9-BFD8-3004ECF30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3F7EF-85A8-DBC0-3BA8-584DCA02C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6F159-C7D6-4D1F-4B64-EEBB99F0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7DD0E-DBEB-54B7-DA87-CECD8CCE4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709A1-9E08-7372-0104-CA5AEE317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8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096EB-9412-2A27-8EFA-CE7697A0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86D5D-1788-84E7-8F42-5B46679D0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7AF1A-C691-D5C0-50C1-D9227BF4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344E5-A65B-AEC4-E864-FF45B174E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2D68A-EDE6-181C-487D-E17B8A8F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80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FF3C6-C73C-2608-7626-66A72315E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3788B-0FE4-5737-01BC-F6B897E796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50CCE2-FE80-ACE4-B3D5-CF825A165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4D009-DC1E-85FA-2690-AB189C660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4DC21-FF62-5FB5-85A8-8648458E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14BA59-6C9F-F4F4-C09E-749906D6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76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029B5-6824-2FD6-9288-C94E62F1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0C85C-9704-DADD-9610-8FD7449D3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AE1CE-FED3-BE49-0513-022AF23E7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B2B6F-B85B-1AF6-19D6-22887B156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D97821-EBF2-F459-48D7-6D86F2714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C87F2B-7D80-45F2-537B-BA6D63F52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64F83B-FB49-2E6A-7E9F-99010696D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3D2901-E8CC-074E-AEBF-C34BDE6F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91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1CA50-2DFC-59AC-1593-B3D6E492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3A7DA0-C647-BFA0-5821-832637C9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FBFDC-E948-FBC6-1628-35809DE6E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5DD406-762D-F603-FB99-54EEBCB62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244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68705E-A44A-87ED-1B21-DA80D00FA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6F2C07-2021-DA74-957F-25D1B92D8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B0B1F-F193-CEF4-9EB8-C7F16FF1B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6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4CC20-4B77-5B7D-6705-07BFF74E8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75FE-9833-6D69-5EEC-F09A8A6F6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B2362-B4D4-DC3B-09AB-05638308B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97583-9674-8109-2FFE-057F846E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9C3E5-24F8-E6F0-AABF-0B9AE1154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EBB2E-3BB1-79D3-8BDB-4277ECB5E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88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1B94E-A914-8DAF-5E7D-5C73A9891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6AEF46-6B07-4502-3ACA-F6E56CDB3A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98782-5A4A-23FC-5699-0BEECCDC9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D66692-2C3B-FA80-4329-AE024740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85DF4-26CA-ED52-ED8E-074EE3CAF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C4EEE-E8A4-4BF9-763F-6F140B90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563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AA6066-35AC-DFCF-4E47-3E12A2006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2ADD2-7102-EE82-0AF8-27ACFB6DF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251ED-45E6-0D53-05EA-8096DCC29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546F9-E93D-4E5D-9AA4-0DCFBE1B3697}" type="datetimeFigureOut">
              <a:rPr lang="en-GB" smtClean="0"/>
              <a:t>18/10/2023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BF403-5B4E-A3A9-1315-B515608A7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05270-24E3-0B99-A580-354828BA1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C006D-E6FF-4720-8034-65296D139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00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415753-B8B4-73B7-C880-CD051E5A4D03}"/>
              </a:ext>
            </a:extLst>
          </p:cNvPr>
          <p:cNvSpPr txBox="1"/>
          <p:nvPr/>
        </p:nvSpPr>
        <p:spPr>
          <a:xfrm>
            <a:off x="472765" y="244178"/>
            <a:ext cx="6293795" cy="584775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3200" dirty="0">
                <a:latin typeface="Letter-join Plus 36" panose="02000505000000020003" pitchFamily="50" charset="0"/>
              </a:rPr>
              <a:t>Year 2 – Animals including Humans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346BD8-E56A-7C9C-C47F-113FC4908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975999"/>
              </p:ext>
            </p:extLst>
          </p:nvPr>
        </p:nvGraphicFramePr>
        <p:xfrm>
          <a:off x="232757" y="4140372"/>
          <a:ext cx="7238262" cy="2552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022">
                  <a:extLst>
                    <a:ext uri="{9D8B030D-6E8A-4147-A177-3AD203B41FA5}">
                      <a16:colId xmlns:a16="http://schemas.microsoft.com/office/drawing/2014/main" val="3603449840"/>
                    </a:ext>
                  </a:extLst>
                </a:gridCol>
                <a:gridCol w="5254240">
                  <a:extLst>
                    <a:ext uri="{9D8B030D-6E8A-4147-A177-3AD203B41FA5}">
                      <a16:colId xmlns:a16="http://schemas.microsoft.com/office/drawing/2014/main" val="2366465169"/>
                    </a:ext>
                  </a:extLst>
                </a:gridCol>
              </a:tblGrid>
              <a:tr h="266349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Vocabulary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Definition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414276"/>
                  </a:ext>
                </a:extLst>
              </a:tr>
              <a:tr h="55631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Food Chain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A sequence showing the order in which living things depend on each other for food. Starting with a plant and ending with an animal.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720756"/>
                  </a:ext>
                </a:extLst>
              </a:tr>
              <a:tr h="47079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Shelter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What people and animals use to protect themselves from their surroundings or predators.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63556"/>
                  </a:ext>
                </a:extLst>
              </a:tr>
              <a:tr h="47079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Habitats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Places where animals, humans and plants live suited to their needs to keep them safe.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33330"/>
                  </a:ext>
                </a:extLst>
              </a:tr>
              <a:tr h="35018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Ocean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A habitat that some animals live 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120135"/>
                  </a:ext>
                </a:extLst>
              </a:tr>
              <a:tr h="24765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Rainforest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Letter-join Plus 36" panose="02000505000000020003" pitchFamily="50" charset="0"/>
                        </a:rPr>
                        <a:t>A habitat that some animals live 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89579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2BE0892-5FC3-6EA0-313E-1B9ED67251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9620" y="636041"/>
            <a:ext cx="3755759" cy="12879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FEAD89-285F-BADA-6D61-DFCA9DF2D0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9619" y="2047181"/>
            <a:ext cx="3755759" cy="12488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2BF0A64-4467-B04B-B8E4-BD6AF1C55E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8188" y="3479372"/>
            <a:ext cx="3755759" cy="17046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37737E5-0F1B-9C84-D31C-292290D07A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98187" y="5399356"/>
            <a:ext cx="3755759" cy="99915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4BC2E58-0531-2F21-D2F2-633091C41AD5}"/>
              </a:ext>
            </a:extLst>
          </p:cNvPr>
          <p:cNvSpPr txBox="1"/>
          <p:nvPr/>
        </p:nvSpPr>
        <p:spPr>
          <a:xfrm>
            <a:off x="7830590" y="244178"/>
            <a:ext cx="402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Letter-join Plus 36" panose="02000505000000020003" pitchFamily="50" charset="0"/>
              </a:rPr>
              <a:t>Animals, including humans, have offspring.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EFE5269-2B7E-7E5F-A77A-592AC5C51BCF}"/>
              </a:ext>
            </a:extLst>
          </p:cNvPr>
          <p:cNvSpPr/>
          <p:nvPr/>
        </p:nvSpPr>
        <p:spPr>
          <a:xfrm>
            <a:off x="7830589" y="244178"/>
            <a:ext cx="4128654" cy="6369644"/>
          </a:xfrm>
          <a:prstGeom prst="rect">
            <a:avLst/>
          </a:prstGeom>
          <a:noFill/>
          <a:ln w="5715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8B34186-62A2-057F-7C8F-D5A5A3000A86}"/>
              </a:ext>
            </a:extLst>
          </p:cNvPr>
          <p:cNvSpPr txBox="1"/>
          <p:nvPr/>
        </p:nvSpPr>
        <p:spPr>
          <a:xfrm>
            <a:off x="314841" y="1327532"/>
            <a:ext cx="3588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Letter-join Plus 36" panose="02000505000000020003" pitchFamily="50" charset="0"/>
              </a:rPr>
              <a:t>All animals, including humans, need 3 basic things to stay alive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6352B16-3CA3-F26B-BBF3-6B584C67C02D}"/>
              </a:ext>
            </a:extLst>
          </p:cNvPr>
          <p:cNvGrpSpPr/>
          <p:nvPr/>
        </p:nvGrpSpPr>
        <p:grpSpPr>
          <a:xfrm>
            <a:off x="307478" y="2172307"/>
            <a:ext cx="3502184" cy="970165"/>
            <a:chOff x="274341" y="1911182"/>
            <a:chExt cx="3502184" cy="970165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56C81ED-09F8-693F-5A58-667799817651}"/>
                </a:ext>
              </a:extLst>
            </p:cNvPr>
            <p:cNvGrpSpPr/>
            <p:nvPr/>
          </p:nvGrpSpPr>
          <p:grpSpPr>
            <a:xfrm>
              <a:off x="498967" y="1911182"/>
              <a:ext cx="3120695" cy="637853"/>
              <a:chOff x="144943" y="2454085"/>
              <a:chExt cx="3120695" cy="637853"/>
            </a:xfrm>
          </p:grpSpPr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862ECD63-891E-0140-200A-4D554702D7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4943" y="2467044"/>
                <a:ext cx="998307" cy="579170"/>
              </a:xfrm>
              <a:prstGeom prst="rect">
                <a:avLst/>
              </a:prstGeom>
            </p:spPr>
          </p:pic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57EE25BD-6A4C-FACD-A5A8-43BC4934ED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72058" y="2467044"/>
                <a:ext cx="670618" cy="624894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C573473C-BEAD-5B5E-6043-80CB1BE118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21608" y="2454085"/>
                <a:ext cx="1044030" cy="579170"/>
              </a:xfrm>
              <a:prstGeom prst="rect">
                <a:avLst/>
              </a:prstGeom>
            </p:spPr>
          </p:pic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0BDB93A-A193-DD93-B565-20501ACCA9D5}"/>
                </a:ext>
              </a:extLst>
            </p:cNvPr>
            <p:cNvSpPr txBox="1"/>
            <p:nvPr/>
          </p:nvSpPr>
          <p:spPr>
            <a:xfrm>
              <a:off x="274341" y="2503311"/>
              <a:ext cx="1466278" cy="376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Letter-join Plus 36" panose="02000505000000020003" pitchFamily="50" charset="0"/>
                </a:rPr>
                <a:t>Air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6C06181-A551-D307-A2C9-DDC03377A197}"/>
                </a:ext>
              </a:extLst>
            </p:cNvPr>
            <p:cNvSpPr txBox="1"/>
            <p:nvPr/>
          </p:nvSpPr>
          <p:spPr>
            <a:xfrm>
              <a:off x="1217538" y="2503311"/>
              <a:ext cx="1466278" cy="376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Letter-join Plus 36" panose="02000505000000020003" pitchFamily="50" charset="0"/>
                </a:rPr>
                <a:t>Water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5372239-02C7-36A3-0B66-E9535CCE9332}"/>
                </a:ext>
              </a:extLst>
            </p:cNvPr>
            <p:cNvSpPr txBox="1"/>
            <p:nvPr/>
          </p:nvSpPr>
          <p:spPr>
            <a:xfrm>
              <a:off x="2310247" y="2505244"/>
              <a:ext cx="1466278" cy="376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Letter-join Plus 36" panose="02000505000000020003" pitchFamily="50" charset="0"/>
                </a:rPr>
                <a:t>Food</a:t>
              </a:r>
            </a:p>
          </p:txBody>
        </p:sp>
      </p:grpSp>
      <p:pic>
        <p:nvPicPr>
          <p:cNvPr id="1026" name="Picture 2" descr="What is an Eatwell Plate? - Answered - Twinkl Teaching Wiki">
            <a:extLst>
              <a:ext uri="{FF2B5EF4-FFF2-40B4-BE49-F238E27FC236}">
                <a16:creationId xmlns:a16="http://schemas.microsoft.com/office/drawing/2014/main" id="{ED42482D-DCD7-00B1-EE8C-0A327DFFB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994" y="933311"/>
            <a:ext cx="3362176" cy="2374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2ED134A6-7FA0-13C2-13C4-AB12FF7504A9}"/>
              </a:ext>
            </a:extLst>
          </p:cNvPr>
          <p:cNvSpPr/>
          <p:nvPr/>
        </p:nvSpPr>
        <p:spPr>
          <a:xfrm>
            <a:off x="249381" y="1132820"/>
            <a:ext cx="3654125" cy="2296180"/>
          </a:xfrm>
          <a:prstGeom prst="rect">
            <a:avLst/>
          </a:prstGeom>
          <a:noFill/>
          <a:ln w="57150">
            <a:solidFill>
              <a:srgbClr val="FFFF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8A2C8AC-7DB2-F9CF-77ED-C44D9EBFFA08}"/>
              </a:ext>
            </a:extLst>
          </p:cNvPr>
          <p:cNvSpPr txBox="1"/>
          <p:nvPr/>
        </p:nvSpPr>
        <p:spPr>
          <a:xfrm>
            <a:off x="3809662" y="3265656"/>
            <a:ext cx="4108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Letter-join Plus 36" panose="02000505000000020003" pitchFamily="50" charset="0"/>
              </a:rPr>
              <a:t>To grow into healthy adults we need to eat the right foods in the right amounts. </a:t>
            </a:r>
          </a:p>
        </p:txBody>
      </p:sp>
    </p:spTree>
    <p:extLst>
      <p:ext uri="{BB962C8B-B14F-4D97-AF65-F5344CB8AC3E}">
        <p14:creationId xmlns:p14="http://schemas.microsoft.com/office/powerpoint/2010/main" val="260443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4" ma:contentTypeDescription="Create a new document." ma:contentTypeScope="" ma:versionID="edfcf39255ccf83fd378684607e2ef21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594668823eadc93deee512efff969ff2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819133-011B-410E-AE3F-D8C897AB1A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91FCB4-1F1B-4306-87F3-9A5F4AFCA294}">
  <ds:schemaRefs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fbfaf87b-7bdd-4c4f-a8f3-ec676afede73"/>
    <ds:schemaRef ds:uri="597c8b6c-d28d-4116-9221-2285f0b83890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FED0604-D193-4910-9FB9-F2B36D3217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Plus 36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Whittaker</dc:creator>
  <cp:lastModifiedBy>Bebbington, Lesley</cp:lastModifiedBy>
  <cp:revision>2</cp:revision>
  <cp:lastPrinted>2023-10-18T13:08:53Z</cp:lastPrinted>
  <dcterms:created xsi:type="dcterms:W3CDTF">2023-01-04T16:45:51Z</dcterms:created>
  <dcterms:modified xsi:type="dcterms:W3CDTF">2023-10-18T13:10:23Z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