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B79"/>
    <a:srgbClr val="AA2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t, Suzanne" userId="58f26665-4e82-4c0e-b00b-7f207692c0fa" providerId="ADAL" clId="{60204639-DFB7-450C-B1DD-0818D300D153}"/>
    <pc:docChg chg="custSel modSld">
      <pc:chgData name="Holt, Suzanne" userId="58f26665-4e82-4c0e-b00b-7f207692c0fa" providerId="ADAL" clId="{60204639-DFB7-450C-B1DD-0818D300D153}" dt="2024-02-18T22:28:25.181" v="790" actId="20577"/>
      <pc:docMkLst>
        <pc:docMk/>
      </pc:docMkLst>
      <pc:sldChg chg="modSp mod">
        <pc:chgData name="Holt, Suzanne" userId="58f26665-4e82-4c0e-b00b-7f207692c0fa" providerId="ADAL" clId="{60204639-DFB7-450C-B1DD-0818D300D153}" dt="2024-02-18T22:28:25.181" v="790" actId="20577"/>
        <pc:sldMkLst>
          <pc:docMk/>
          <pc:sldMk cId="1776695365" sldId="256"/>
        </pc:sldMkLst>
        <pc:spChg chg="mod">
          <ac:chgData name="Holt, Suzanne" userId="58f26665-4e82-4c0e-b00b-7f207692c0fa" providerId="ADAL" clId="{60204639-DFB7-450C-B1DD-0818D300D153}" dt="2024-02-08T20:55:22.619" v="198" actId="14100"/>
          <ac:spMkLst>
            <pc:docMk/>
            <pc:sldMk cId="1776695365" sldId="256"/>
            <ac:spMk id="2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08T21:05:33.574" v="494" actId="20577"/>
          <ac:spMkLst>
            <pc:docMk/>
            <pc:sldMk cId="1776695365" sldId="256"/>
            <ac:spMk id="4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8:25.181" v="790" actId="20577"/>
          <ac:spMkLst>
            <pc:docMk/>
            <pc:sldMk cId="1776695365" sldId="256"/>
            <ac:spMk id="5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19:54.503" v="495" actId="20577"/>
          <ac:spMkLst>
            <pc:docMk/>
            <pc:sldMk cId="1776695365" sldId="256"/>
            <ac:spMk id="6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0:46.424" v="505" actId="20577"/>
          <ac:spMkLst>
            <pc:docMk/>
            <pc:sldMk cId="1776695365" sldId="256"/>
            <ac:spMk id="8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1:26.497" v="510" actId="20577"/>
          <ac:spMkLst>
            <pc:docMk/>
            <pc:sldMk cId="1776695365" sldId="256"/>
            <ac:spMk id="9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8:08.692" v="787" actId="20577"/>
          <ac:spMkLst>
            <pc:docMk/>
            <pc:sldMk cId="1776695365" sldId="256"/>
            <ac:spMk id="11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7:32.159" v="780" actId="14100"/>
          <ac:spMkLst>
            <pc:docMk/>
            <pc:sldMk cId="1776695365" sldId="256"/>
            <ac:spMk id="14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3:18.907" v="655" actId="20577"/>
          <ac:spMkLst>
            <pc:docMk/>
            <pc:sldMk cId="1776695365" sldId="256"/>
            <ac:spMk id="15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7:42.232" v="781" actId="1076"/>
          <ac:spMkLst>
            <pc:docMk/>
            <pc:sldMk cId="1776695365" sldId="256"/>
            <ac:spMk id="17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3:02.410" v="633" actId="20577"/>
          <ac:spMkLst>
            <pc:docMk/>
            <pc:sldMk cId="1776695365" sldId="256"/>
            <ac:spMk id="19" creationId="{00000000-0000-0000-0000-000000000000}"/>
          </ac:spMkLst>
        </pc:spChg>
        <pc:spChg chg="mod">
          <ac:chgData name="Holt, Suzanne" userId="58f26665-4e82-4c0e-b00b-7f207692c0fa" providerId="ADAL" clId="{60204639-DFB7-450C-B1DD-0818D300D153}" dt="2024-02-18T22:27:04.372" v="778" actId="14100"/>
          <ac:spMkLst>
            <pc:docMk/>
            <pc:sldMk cId="1776695365" sldId="256"/>
            <ac:spMk id="2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1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9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7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2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80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5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98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5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23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7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3000"/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F6958-6787-47A2-80AE-16ADDD2A9F68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A5C6-E410-4487-A0CB-367A719EA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04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72658" y="191273"/>
            <a:ext cx="40895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Curriculum – Art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This half term in Year 2, as artists, we will be focusing on the question ‘How do Artists Show Still Life?’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We explore this question by learning about different artists with a specific focus on sculptors, such as Barbara Hepworth, Antony Gormley and Henry Spencer Moore. 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Year 2 will be exposed to different techniques surrounding sculpture to create their own final piece.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We will also be having a week’s focus on RE and DT. 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6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400" b="1" u="sng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spcAft>
                <a:spcPts val="300"/>
              </a:spcAft>
            </a:pPr>
            <a:endParaRPr lang="en-US" sz="1300" kern="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47921" y="3161427"/>
            <a:ext cx="3813862" cy="68141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1162" y="3247885"/>
            <a:ext cx="3335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Bramble Class Newsletter </a:t>
            </a:r>
          </a:p>
          <a:p>
            <a:pPr algn="ctr"/>
            <a:r>
              <a:rPr lang="en-GB" sz="1600" b="1" dirty="0">
                <a:latin typeface="Comic Sans MS" panose="030F0702030302020204" pitchFamily="66" charset="0"/>
              </a:rPr>
              <a:t>Spring 2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945" y="105659"/>
            <a:ext cx="398823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English</a:t>
            </a:r>
            <a:endParaRPr lang="en-GB" sz="1300" u="sng" dirty="0">
              <a:latin typeface="Comic Sans MS" panose="030F0702030302020204" pitchFamily="66" charset="0"/>
            </a:endParaRPr>
          </a:p>
          <a:p>
            <a:r>
              <a:rPr lang="en-GB" sz="1300" dirty="0">
                <a:latin typeface="Comic Sans MS" panose="030F0702030302020204" pitchFamily="66" charset="0"/>
              </a:rPr>
              <a:t>Our Power of Reading text this half term is The Tin Forest by Helen Ward. In class we will be focussing on 2 different writing genres: instruction writing and diary writing.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We will be writing instructions for how to grow a plant and our diary writing will be a narrative recount, written from the perspective of the old man in The Tin Forest. </a:t>
            </a:r>
          </a:p>
          <a:p>
            <a:r>
              <a:rPr lang="en-GB" sz="1300" dirty="0">
                <a:latin typeface="Comic Sans MS" panose="030F0702030302020204" pitchFamily="66" charset="0"/>
              </a:rPr>
              <a:t>We will continue to focus on our spelling through the </a:t>
            </a:r>
            <a:r>
              <a:rPr lang="en-GB" sz="1300" dirty="0" err="1">
                <a:latin typeface="Comic Sans MS" panose="030F0702030302020204" pitchFamily="66" charset="0"/>
              </a:rPr>
              <a:t>Scode</a:t>
            </a:r>
            <a:r>
              <a:rPr lang="en-GB" sz="1300" dirty="0">
                <a:latin typeface="Comic Sans MS" panose="030F0702030302020204" pitchFamily="66" charset="0"/>
              </a:rPr>
              <a:t> scheme as well as reinforcing our handwriting formation each day through practising the Year 2 common exception words.</a:t>
            </a:r>
            <a:endParaRPr lang="en-GB" sz="13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73188" y="3771331"/>
            <a:ext cx="403908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300" dirty="0">
                <a:solidFill>
                  <a:schemeClr val="bg1"/>
                </a:solidFill>
                <a:latin typeface="Comic Sans MS" panose="030F0702030302020204" pitchFamily="66" charset="0"/>
              </a:rPr>
              <a:t>      </a:t>
            </a:r>
          </a:p>
          <a:p>
            <a:pPr algn="ctr"/>
            <a:endParaRPr lang="en-GB" sz="1300" dirty="0">
              <a:latin typeface="Comic Sans MS" panose="030F0702030302020204" pitchFamily="66" charset="0"/>
            </a:endParaRPr>
          </a:p>
          <a:p>
            <a:pPr algn="ctr"/>
            <a:endParaRPr lang="en-GB" sz="1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en-GB" sz="13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79449" y="0"/>
            <a:ext cx="3720917" cy="287771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endParaRPr lang="en-GB" sz="13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Maths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400" dirty="0">
                <a:latin typeface="Comic Sans MS" panose="030F0702030302020204" pitchFamily="66" charset="0"/>
              </a:rPr>
              <a:t>In Spring 2, Year 2 will be finishing off our topic of money, then moving on to multiplication and division, followed by measures i.e. length and height. We will be having a big focus on reasoning and problem solving within these topics to underpin the skills we are learning.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As always at the beginning of our lessons we will be using our Quick Maths sheets to develop our arithmetic skills and DNA’s to recall and retain past learning. 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962" y="112581"/>
            <a:ext cx="3938320" cy="271655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423684" y="138177"/>
            <a:ext cx="3632446" cy="2778008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6090" y="5288081"/>
            <a:ext cx="3955547" cy="1464260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225702" y="5106359"/>
            <a:ext cx="4026926" cy="1645982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78650" y="4992315"/>
            <a:ext cx="3621716" cy="1662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  <a:latin typeface="Comic Sans MS" panose="030F0702030302020204" pitchFamily="66" charset="0"/>
              </a:rPr>
              <a:t>      </a:t>
            </a:r>
            <a:r>
              <a:rPr lang="en-GB" sz="1400" u="sng" dirty="0">
                <a:latin typeface="Comic Sans MS" panose="030F0702030302020204" pitchFamily="66" charset="0"/>
              </a:rPr>
              <a:t>Wider Curriculum</a:t>
            </a:r>
            <a:endParaRPr lang="en-GB" sz="1200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ICT – Word processing skills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PSHE – Healthy Me 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Music – </a:t>
            </a:r>
            <a:r>
              <a:rPr lang="en-GB" sz="1200" dirty="0" err="1">
                <a:latin typeface="Comic Sans MS" panose="030F0702030302020204" pitchFamily="66" charset="0"/>
              </a:rPr>
              <a:t>Zootime</a:t>
            </a:r>
            <a:r>
              <a:rPr lang="en-GB" sz="1200" dirty="0">
                <a:latin typeface="Comic Sans MS" panose="030F0702030302020204" pitchFamily="66" charset="0"/>
              </a:rPr>
              <a:t>. ’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Comic Sans MS" panose="030F0702030302020204" pitchFamily="66" charset="0"/>
              </a:rPr>
              <a:t>PE – Gymnastics (flight) and Sending and Receiving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96694" y="4921418"/>
            <a:ext cx="3703672" cy="1815883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017" y="4698063"/>
            <a:ext cx="714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791" y="5336570"/>
            <a:ext cx="410204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Our PE Days</a:t>
            </a:r>
            <a:endParaRPr lang="en-GB" sz="14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Bramble Class will usually have PE on a </a:t>
            </a:r>
            <a:r>
              <a:rPr lang="en-GB" sz="1200">
                <a:latin typeface="Comic Sans MS" panose="030F0702030302020204" pitchFamily="66" charset="0"/>
              </a:rPr>
              <a:t>Thursday afternoon.</a:t>
            </a:r>
            <a:endParaRPr lang="en-GB" sz="1200" dirty="0">
              <a:latin typeface="Comic Sans MS" panose="030F0702030302020204" pitchFamily="66" charset="0"/>
            </a:endParaRPr>
          </a:p>
          <a:p>
            <a:r>
              <a:rPr lang="en-GB" sz="1200" dirty="0">
                <a:latin typeface="Comic Sans MS" panose="030F0702030302020204" pitchFamily="66" charset="0"/>
              </a:rPr>
              <a:t>Please ensure that children have a full PE kit in school all week. Long hair should be tied back and earrings removed as outlined in the school’s uniform policy on our website.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4212" y="2916185"/>
            <a:ext cx="3966096" cy="2256955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5982" y="2975675"/>
            <a:ext cx="40170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Home Reading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Please continue to share both the love of reading books and reading squad eBooks with your child. Encourage them to read/share books at least 5 times per week. Reads will be counted every Monday. Reading should be a delightful experience and we encourage you to revisit and reread favourite books and stories.</a:t>
            </a:r>
          </a:p>
          <a:p>
            <a:pPr algn="ctr"/>
            <a:r>
              <a:rPr lang="en-GB" sz="1400" dirty="0">
                <a:latin typeface="Comic Sans MS" panose="030F0702030302020204" pitchFamily="66" charset="0"/>
              </a:rPr>
              <a:t>Happy readers become confident readers.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13267" y="5134928"/>
            <a:ext cx="410770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Homework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Each week the children will be given an art or science task, based on the knowledge organiser.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Your child will receive weekly spelling practise based on the </a:t>
            </a:r>
            <a:r>
              <a:rPr lang="en-GB" sz="1200" dirty="0" err="1">
                <a:latin typeface="Comic Sans MS" panose="030F0702030302020204" pitchFamily="66" charset="0"/>
              </a:rPr>
              <a:t>Scode</a:t>
            </a:r>
            <a:r>
              <a:rPr lang="en-GB" sz="1200" dirty="0">
                <a:latin typeface="Comic Sans MS" panose="030F0702030302020204" pitchFamily="66" charset="0"/>
              </a:rPr>
              <a:t> sessions or the Year 2 common exception words. </a:t>
            </a:r>
          </a:p>
          <a:p>
            <a:r>
              <a:rPr lang="en-GB" sz="1200" dirty="0">
                <a:latin typeface="Comic Sans MS" panose="030F0702030302020204" pitchFamily="66" charset="0"/>
              </a:rPr>
              <a:t>Any pupil led ideas and work will be welcomed and celebrated!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18332" y="3922472"/>
            <a:ext cx="4026926" cy="1069843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400" u="sng" dirty="0">
                <a:solidFill>
                  <a:schemeClr val="tx1"/>
                </a:solidFill>
                <a:latin typeface="Comic Sans MS" panose="030F0702030302020204" pitchFamily="66" charset="0"/>
              </a:rPr>
              <a:t>Spelling and Handwriting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Comic Sans MS" panose="030F0702030302020204" pitchFamily="66" charset="0"/>
              </a:rPr>
              <a:t>Please continue to support your child to practise their spellings and handwriting. Bramble Class should be using lead-ins and joins where appropriate. Please continue to use Letter Join at home to help with this.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264653" y="140906"/>
            <a:ext cx="4026926" cy="2936157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23684" y="3027584"/>
            <a:ext cx="3631359" cy="1815883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07608" y="3036971"/>
            <a:ext cx="363135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u="sng" dirty="0">
                <a:latin typeface="Comic Sans MS" panose="030F0702030302020204" pitchFamily="66" charset="0"/>
              </a:rPr>
              <a:t>Science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This half term, Year 2 will investigate plants. We will identify the parts of a plant and learn about the requirements for plant growth. </a:t>
            </a:r>
          </a:p>
          <a:p>
            <a:r>
              <a:rPr lang="en-GB" sz="1400" dirty="0">
                <a:latin typeface="Comic Sans MS" panose="030F0702030302020204" pitchFamily="66" charset="0"/>
              </a:rPr>
              <a:t>We will also continue to observe the seasonal changes happening around us. </a:t>
            </a:r>
          </a:p>
        </p:txBody>
      </p:sp>
    </p:spTree>
    <p:extLst>
      <p:ext uri="{BB962C8B-B14F-4D97-AF65-F5344CB8AC3E}">
        <p14:creationId xmlns:p14="http://schemas.microsoft.com/office/powerpoint/2010/main" val="1776695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A59BF1F8-1640-4CC6-8AF9-40B597D3AE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68DBD44-48DE-4690-A0CD-B3F1A8AAEF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819AA7-2E2A-49DC-9A91-FB3315EE035B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fbfaf87b-7bdd-4c4f-a8f3-ec676afede7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97c8b6c-d28d-4116-9221-2285f0b838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555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Smith</dc:creator>
  <cp:lastModifiedBy>Holt, Suzanne</cp:lastModifiedBy>
  <cp:revision>125</cp:revision>
  <cp:lastPrinted>2019-09-06T12:56:11Z</cp:lastPrinted>
  <dcterms:created xsi:type="dcterms:W3CDTF">2018-01-04T15:55:01Z</dcterms:created>
  <dcterms:modified xsi:type="dcterms:W3CDTF">2024-02-18T22:28:35Z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209400</vt:r8>
  </property>
  <property fmtid="{D5CDD505-2E9C-101B-9397-08002B2CF9AE}" pid="4" name="MediaServiceImageTags">
    <vt:lpwstr/>
  </property>
</Properties>
</file>