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1B79"/>
    <a:srgbClr val="AA2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81" d="100"/>
          <a:sy n="81" d="100"/>
        </p:scale>
        <p:origin x="71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8656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9479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58071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33356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4F6958-6787-47A2-80AE-16ADDD2A9F68}" type="datetimeFigureOut">
              <a:rPr lang="en-GB" smtClean="0"/>
              <a:t>21/04/2025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873325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4F6958-6787-47A2-80AE-16ADDD2A9F68}"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3380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4F6958-6787-47A2-80AE-16ADDD2A9F68}" type="datetimeFigureOut">
              <a:rPr lang="en-GB" smtClean="0"/>
              <a:t>21/04/2025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9555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4F6958-6787-47A2-80AE-16ADDD2A9F68}" type="datetimeFigureOut">
              <a:rPr lang="en-GB" smtClean="0"/>
              <a:t>21/04/2025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30598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F6958-6787-47A2-80AE-16ADDD2A9F68}" type="datetimeFigureOut">
              <a:rPr lang="en-GB" smtClean="0"/>
              <a:t>21/04/2025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27556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19223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21/04/2025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73627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6958-6787-47A2-80AE-16ADDD2A9F68}" type="datetimeFigureOut">
              <a:rPr lang="en-GB" smtClean="0"/>
              <a:t>21/04/2025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0A5C6-E410-4487-A0CB-367A719EAF81}" type="slidenum">
              <a:rPr lang="en-GB" smtClean="0"/>
              <a:t>‹#›</a:t>
            </a:fld>
            <a:endParaRPr lang="en-GB"/>
          </a:p>
        </p:txBody>
      </p:sp>
    </p:spTree>
    <p:extLst>
      <p:ext uri="{BB962C8B-B14F-4D97-AF65-F5344CB8AC3E}">
        <p14:creationId xmlns:p14="http://schemas.microsoft.com/office/powerpoint/2010/main" val="96610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6000"/>
            <a:lum/>
          </a:blip>
          <a:srcRect/>
          <a:stretch>
            <a:fillRect t="-1000" b="-1000"/>
          </a:stretch>
        </a:blipFill>
        <a:effectLst/>
      </p:bgPr>
    </p:bg>
    <p:spTree>
      <p:nvGrpSpPr>
        <p:cNvPr id="1" name=""/>
        <p:cNvGrpSpPr/>
        <p:nvPr/>
      </p:nvGrpSpPr>
      <p:grpSpPr>
        <a:xfrm>
          <a:off x="0" y="0"/>
          <a:ext cx="0" cy="0"/>
          <a:chOff x="0" y="0"/>
          <a:chExt cx="0" cy="0"/>
        </a:xfrm>
      </p:grpSpPr>
      <p:sp>
        <p:nvSpPr>
          <p:cNvPr id="8" name="TextBox 7"/>
          <p:cNvSpPr txBox="1"/>
          <p:nvPr/>
        </p:nvSpPr>
        <p:spPr>
          <a:xfrm>
            <a:off x="4272658" y="191273"/>
            <a:ext cx="4089571" cy="3170099"/>
          </a:xfrm>
          <a:prstGeom prst="rect">
            <a:avLst/>
          </a:prstGeom>
          <a:noFill/>
          <a:ln>
            <a:noFill/>
          </a:ln>
        </p:spPr>
        <p:txBody>
          <a:bodyPr wrap="square" rtlCol="0">
            <a:spAutoFit/>
          </a:bodyPr>
          <a:lstStyle/>
          <a:p>
            <a:pPr algn="ctr"/>
            <a:r>
              <a:rPr lang="en-GB" sz="1000" u="sng" dirty="0">
                <a:latin typeface="Linkpen 27b Join" panose="03050602060000000000" pitchFamily="66" charset="0"/>
              </a:rPr>
              <a:t>Curriculum – History</a:t>
            </a:r>
          </a:p>
          <a:p>
            <a:pPr algn="ctr"/>
            <a:r>
              <a:rPr lang="en-GB" sz="1000" dirty="0">
                <a:latin typeface="Linkpen 27b Join" panose="03050602060000000000" pitchFamily="66" charset="0"/>
              </a:rPr>
              <a:t>This half term in Year 2, as Historians, we will be focusing on the question Why was the Fire of London ‘Great’? </a:t>
            </a:r>
          </a:p>
          <a:p>
            <a:pPr algn="ctr"/>
            <a:r>
              <a:rPr lang="en-GB" sz="1000" dirty="0">
                <a:latin typeface="Linkpen 27b Join" panose="03050602060000000000" pitchFamily="66" charset="0"/>
              </a:rPr>
              <a:t>We will be exploring this question through looking at the timeline of events surrounding the Great Fire and looking at significant people such as Samuel Pepys and King Charles II.</a:t>
            </a:r>
          </a:p>
          <a:p>
            <a:pPr algn="ctr"/>
            <a:r>
              <a:rPr lang="en-GB" sz="1000" dirty="0">
                <a:latin typeface="Linkpen 27b Join" panose="03050602060000000000" pitchFamily="66" charset="0"/>
              </a:rPr>
              <a:t>We will also be researching into what changed in London after The Great Fire for such an event to never take place again.</a:t>
            </a:r>
          </a:p>
          <a:p>
            <a:pPr algn="ctr"/>
            <a:endParaRPr lang="en-GB" sz="1000" dirty="0">
              <a:latin typeface="Linkpen 27b Join" panose="03050602060000000000" pitchFamily="66" charset="0"/>
            </a:endParaRPr>
          </a:p>
          <a:p>
            <a:pPr algn="ctr"/>
            <a:r>
              <a:rPr lang="en-GB" sz="1050" b="1" dirty="0">
                <a:solidFill>
                  <a:schemeClr val="bg1"/>
                </a:solidFill>
                <a:latin typeface="Linkpen 27b Join" panose="03050602060000000000" pitchFamily="66" charset="0"/>
              </a:rPr>
              <a:t> </a:t>
            </a:r>
          </a:p>
          <a:p>
            <a:pPr algn="ctr"/>
            <a:endParaRPr lang="en-GB" sz="1100" b="1" dirty="0">
              <a:solidFill>
                <a:srgbClr val="00B0F0"/>
              </a:solidFill>
              <a:latin typeface="Linkpen 27b Join" panose="03050602060000000000" pitchFamily="66" charset="0"/>
            </a:endParaRPr>
          </a:p>
          <a:p>
            <a:pPr algn="ctr"/>
            <a:endParaRPr lang="en-GB" sz="1050" b="1" u="sng" dirty="0">
              <a:solidFill>
                <a:srgbClr val="FFC000"/>
              </a:solidFill>
              <a:latin typeface="Linkpen 27b Join" panose="03050602060000000000" pitchFamily="66" charset="0"/>
            </a:endParaRPr>
          </a:p>
          <a:p>
            <a:pPr algn="ctr"/>
            <a:endParaRPr lang="en-GB" sz="1000" b="1" u="sng" dirty="0">
              <a:solidFill>
                <a:srgbClr val="FFC000"/>
              </a:solidFill>
              <a:latin typeface="Linkpen 27b Join" panose="03050602060000000000" pitchFamily="66" charset="0"/>
            </a:endParaRPr>
          </a:p>
          <a:p>
            <a:pPr>
              <a:spcBef>
                <a:spcPts val="600"/>
              </a:spcBef>
              <a:spcAft>
                <a:spcPts val="300"/>
              </a:spcAft>
            </a:pPr>
            <a:endParaRPr lang="en-US" sz="1000" kern="0" dirty="0">
              <a:latin typeface="Linkpen 27b Join" panose="03050602060000000000" pitchFamily="66"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4333713" y="2849054"/>
            <a:ext cx="3813862" cy="681414"/>
          </a:xfrm>
          <a:prstGeom prst="roundRect">
            <a:avLst/>
          </a:prstGeom>
          <a:solidFill>
            <a:schemeClr val="bg1"/>
          </a:solidFill>
          <a:ln w="762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5" name="TextBox 4"/>
          <p:cNvSpPr txBox="1"/>
          <p:nvPr/>
        </p:nvSpPr>
        <p:spPr>
          <a:xfrm>
            <a:off x="4525014" y="2945693"/>
            <a:ext cx="3335435" cy="430887"/>
          </a:xfrm>
          <a:prstGeom prst="rect">
            <a:avLst/>
          </a:prstGeom>
          <a:noFill/>
          <a:ln>
            <a:solidFill>
              <a:schemeClr val="accent6">
                <a:lumMod val="60000"/>
                <a:lumOff val="40000"/>
              </a:schemeClr>
            </a:solidFill>
          </a:ln>
        </p:spPr>
        <p:txBody>
          <a:bodyPr wrap="square" rtlCol="0">
            <a:spAutoFit/>
          </a:bodyPr>
          <a:lstStyle/>
          <a:p>
            <a:pPr algn="ctr"/>
            <a:r>
              <a:rPr lang="en-GB" sz="1050" b="1" dirty="0">
                <a:latin typeface="Linkpen 27b Join" panose="03050602060000000000" pitchFamily="66" charset="0"/>
              </a:rPr>
              <a:t>Bramble Class Newsletter </a:t>
            </a:r>
          </a:p>
          <a:p>
            <a:pPr algn="ctr"/>
            <a:r>
              <a:rPr lang="en-GB" sz="1050" b="1" dirty="0">
                <a:latin typeface="Linkpen 27b Join" panose="03050602060000000000" pitchFamily="66" charset="0"/>
              </a:rPr>
              <a:t>Summer 1 2025</a:t>
            </a:r>
          </a:p>
        </p:txBody>
      </p:sp>
      <p:sp>
        <p:nvSpPr>
          <p:cNvPr id="6" name="TextBox 5"/>
          <p:cNvSpPr txBox="1"/>
          <p:nvPr/>
        </p:nvSpPr>
        <p:spPr>
          <a:xfrm>
            <a:off x="135945" y="105659"/>
            <a:ext cx="3988238" cy="2908489"/>
          </a:xfrm>
          <a:prstGeom prst="rect">
            <a:avLst/>
          </a:prstGeom>
          <a:noFill/>
          <a:ln>
            <a:noFill/>
          </a:ln>
        </p:spPr>
        <p:txBody>
          <a:bodyPr wrap="square" rtlCol="0">
            <a:spAutoFit/>
          </a:bodyPr>
          <a:lstStyle/>
          <a:p>
            <a:pPr algn="ctr"/>
            <a:r>
              <a:rPr lang="en-GB" sz="1000" u="sng" dirty="0">
                <a:latin typeface="Linkpen 27b Join" panose="03050602060000000000" pitchFamily="66" charset="0"/>
              </a:rPr>
              <a:t>English</a:t>
            </a:r>
          </a:p>
          <a:p>
            <a:r>
              <a:rPr lang="en-GB" sz="1000" dirty="0">
                <a:latin typeface="Linkpen 27b Join" panose="03050602060000000000" pitchFamily="66" charset="0"/>
              </a:rPr>
              <a:t>Our Power of Reading text this half term will be, Orion and The Dark by Emma Yarlett. In class we will be focusing on two different writing genres: Letter writing and narrative writing.</a:t>
            </a:r>
          </a:p>
          <a:p>
            <a:r>
              <a:rPr lang="en-GB" sz="1000" dirty="0">
                <a:latin typeface="Linkpen 27b Join" panose="03050602060000000000" pitchFamily="66" charset="0"/>
              </a:rPr>
              <a:t>We will be writing a letter to Orion, the main character of our story, to give him advice and reassurance on his fears. For our narrative piece, we will be innovating our own ideas to create a narrative based on their own character and a fear. We will continue to focus on our spelling using our Year 2 spelling rules in order to produce our high-quality writing. </a:t>
            </a:r>
          </a:p>
          <a:p>
            <a:pPr algn="ctr"/>
            <a:endParaRPr lang="en-GB" sz="1300" dirty="0">
              <a:solidFill>
                <a:schemeClr val="bg1"/>
              </a:solidFill>
              <a:latin typeface="Comic Sans MS" panose="030F0702030302020204" pitchFamily="66" charset="0"/>
            </a:endParaRPr>
          </a:p>
        </p:txBody>
      </p:sp>
      <p:sp>
        <p:nvSpPr>
          <p:cNvPr id="9" name="TextBox 8"/>
          <p:cNvSpPr txBox="1"/>
          <p:nvPr/>
        </p:nvSpPr>
        <p:spPr>
          <a:xfrm>
            <a:off x="8396693" y="138177"/>
            <a:ext cx="3720917" cy="2392963"/>
          </a:xfrm>
          <a:prstGeom prst="rect">
            <a:avLst/>
          </a:prstGeom>
          <a:noFill/>
          <a:ln w="57150">
            <a:noFill/>
          </a:ln>
        </p:spPr>
        <p:txBody>
          <a:bodyPr wrap="square" rtlCol="0">
            <a:spAutoFit/>
          </a:bodyPr>
          <a:lstStyle/>
          <a:p>
            <a:pPr algn="ctr"/>
            <a:endParaRPr lang="en-GB" sz="1300" dirty="0">
              <a:solidFill>
                <a:schemeClr val="bg1"/>
              </a:solidFill>
              <a:latin typeface="Comic Sans MS" panose="030F0702030302020204" pitchFamily="66" charset="0"/>
            </a:endParaRPr>
          </a:p>
          <a:p>
            <a:pPr algn="ctr"/>
            <a:r>
              <a:rPr lang="en-GB" sz="1050" u="sng" dirty="0">
                <a:latin typeface="Linkpen 27b Join" panose="03050602060000000000" pitchFamily="66" charset="0"/>
              </a:rPr>
              <a:t>Maths</a:t>
            </a:r>
            <a:endParaRPr lang="en-GB" sz="1050" dirty="0">
              <a:latin typeface="Linkpen 27b Join" panose="03050602060000000000" pitchFamily="66" charset="0"/>
            </a:endParaRPr>
          </a:p>
          <a:p>
            <a:r>
              <a:rPr lang="en-GB" sz="1050" dirty="0">
                <a:latin typeface="Linkpen 27b Join" panose="03050602060000000000" pitchFamily="66" charset="0"/>
              </a:rPr>
              <a:t>In Summer 1, Year 2 will be learning about fractions, and time. We will be focusing on reasoning and problem solving within these topics as well to deepen the skills we are learning.</a:t>
            </a:r>
          </a:p>
          <a:p>
            <a:r>
              <a:rPr lang="en-GB" sz="1050" dirty="0">
                <a:latin typeface="Linkpen 27b Join" panose="03050602060000000000" pitchFamily="66" charset="0"/>
              </a:rPr>
              <a:t>As always, at the beginning of our lessons, we will be using our Quick Maths sheets to develop our arithmetic skills and DNAs to recall and retain past learning. </a:t>
            </a:r>
          </a:p>
        </p:txBody>
      </p:sp>
      <p:sp>
        <p:nvSpPr>
          <p:cNvPr id="2" name="Rectangle 1"/>
          <p:cNvSpPr/>
          <p:nvPr/>
        </p:nvSpPr>
        <p:spPr>
          <a:xfrm>
            <a:off x="128962" y="112580"/>
            <a:ext cx="3938320" cy="2697859"/>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0" name="Rectangle 9"/>
          <p:cNvSpPr/>
          <p:nvPr/>
        </p:nvSpPr>
        <p:spPr>
          <a:xfrm>
            <a:off x="8423684" y="138177"/>
            <a:ext cx="3632446" cy="2541524"/>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13" name="Rectangle 12"/>
          <p:cNvSpPr/>
          <p:nvPr/>
        </p:nvSpPr>
        <p:spPr>
          <a:xfrm>
            <a:off x="126090" y="5288081"/>
            <a:ext cx="3955547" cy="1464260"/>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14" name="Rectangle 13"/>
          <p:cNvSpPr/>
          <p:nvPr/>
        </p:nvSpPr>
        <p:spPr>
          <a:xfrm>
            <a:off x="4215595" y="5341230"/>
            <a:ext cx="4026926" cy="1415772"/>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15" name="TextBox 14"/>
          <p:cNvSpPr txBox="1"/>
          <p:nvPr/>
        </p:nvSpPr>
        <p:spPr>
          <a:xfrm>
            <a:off x="8478650" y="4992315"/>
            <a:ext cx="3621716" cy="1267655"/>
          </a:xfrm>
          <a:prstGeom prst="rect">
            <a:avLst/>
          </a:prstGeom>
          <a:noFill/>
          <a:ln>
            <a:noFill/>
          </a:ln>
        </p:spPr>
        <p:txBody>
          <a:bodyPr wrap="square" rtlCol="0">
            <a:spAutoFit/>
          </a:bodyPr>
          <a:lstStyle/>
          <a:p>
            <a:pPr algn="ctr"/>
            <a:r>
              <a:rPr lang="en-GB" sz="900" dirty="0">
                <a:solidFill>
                  <a:schemeClr val="bg1"/>
                </a:solidFill>
                <a:latin typeface="Linkpen 27b Join" panose="03050602060000000000" pitchFamily="66" charset="0"/>
              </a:rPr>
              <a:t>      </a:t>
            </a:r>
            <a:r>
              <a:rPr lang="en-GB" sz="1000" u="sng" dirty="0">
                <a:latin typeface="Linkpen 27b Join" panose="03050602060000000000" pitchFamily="66" charset="0"/>
              </a:rPr>
              <a:t>Wider Curriculum</a:t>
            </a:r>
            <a:endParaRPr lang="en-GB" sz="900" dirty="0">
              <a:latin typeface="Linkpen 27b Join" panose="03050602060000000000" pitchFamily="66" charset="0"/>
            </a:endParaRPr>
          </a:p>
          <a:p>
            <a:pPr>
              <a:lnSpc>
                <a:spcPct val="150000"/>
              </a:lnSpc>
            </a:pPr>
            <a:r>
              <a:rPr lang="en-GB" sz="900" dirty="0">
                <a:latin typeface="Linkpen 27b Join" panose="03050602060000000000" pitchFamily="66" charset="0"/>
              </a:rPr>
              <a:t>ICT – Digital Literacy (E-Safety)</a:t>
            </a:r>
          </a:p>
          <a:p>
            <a:pPr>
              <a:lnSpc>
                <a:spcPct val="150000"/>
              </a:lnSpc>
            </a:pPr>
            <a:r>
              <a:rPr lang="en-GB" sz="900" dirty="0">
                <a:latin typeface="Linkpen 27b Join" panose="03050602060000000000" pitchFamily="66" charset="0"/>
              </a:rPr>
              <a:t>PSHE – Relationships</a:t>
            </a:r>
          </a:p>
          <a:p>
            <a:pPr>
              <a:lnSpc>
                <a:spcPct val="150000"/>
              </a:lnSpc>
            </a:pPr>
            <a:r>
              <a:rPr lang="en-GB" sz="900" dirty="0">
                <a:latin typeface="Linkpen 27b Join" panose="03050602060000000000" pitchFamily="66" charset="0"/>
              </a:rPr>
              <a:t>Music – Friendship Song.</a:t>
            </a:r>
          </a:p>
          <a:p>
            <a:pPr>
              <a:lnSpc>
                <a:spcPct val="150000"/>
              </a:lnSpc>
            </a:pPr>
            <a:r>
              <a:rPr lang="en-GB" sz="900" dirty="0">
                <a:latin typeface="Linkpen 27b Join" panose="03050602060000000000" pitchFamily="66" charset="0"/>
              </a:rPr>
              <a:t>PE – Outdoor athletics (Sports Day) and Rounders.</a:t>
            </a:r>
          </a:p>
        </p:txBody>
      </p:sp>
      <p:sp>
        <p:nvSpPr>
          <p:cNvPr id="16" name="Rectangle 15"/>
          <p:cNvSpPr/>
          <p:nvPr/>
        </p:nvSpPr>
        <p:spPr>
          <a:xfrm>
            <a:off x="8396694" y="4921418"/>
            <a:ext cx="3703672" cy="1815883"/>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3" name="TextBox 2"/>
          <p:cNvSpPr txBox="1"/>
          <p:nvPr/>
        </p:nvSpPr>
        <p:spPr>
          <a:xfrm>
            <a:off x="627017" y="4698063"/>
            <a:ext cx="714103" cy="261610"/>
          </a:xfrm>
          <a:prstGeom prst="rect">
            <a:avLst/>
          </a:prstGeom>
          <a:noFill/>
          <a:ln>
            <a:solidFill>
              <a:schemeClr val="accent6">
                <a:lumMod val="60000"/>
                <a:lumOff val="40000"/>
              </a:schemeClr>
            </a:solidFill>
          </a:ln>
        </p:spPr>
        <p:txBody>
          <a:bodyPr wrap="square" rtlCol="0">
            <a:spAutoFit/>
          </a:bodyPr>
          <a:lstStyle/>
          <a:p>
            <a:endParaRPr lang="en-GB" sz="1100" dirty="0">
              <a:latin typeface="Linkpen 27b Join" panose="03050602060000000000" pitchFamily="66" charset="0"/>
            </a:endParaRPr>
          </a:p>
        </p:txBody>
      </p:sp>
      <p:sp>
        <p:nvSpPr>
          <p:cNvPr id="4" name="Rectangle 3"/>
          <p:cNvSpPr/>
          <p:nvPr/>
        </p:nvSpPr>
        <p:spPr>
          <a:xfrm>
            <a:off x="101791" y="5336570"/>
            <a:ext cx="4102041" cy="1215717"/>
          </a:xfrm>
          <a:prstGeom prst="rect">
            <a:avLst/>
          </a:prstGeom>
          <a:ln>
            <a:noFill/>
          </a:ln>
        </p:spPr>
        <p:txBody>
          <a:bodyPr wrap="square">
            <a:spAutoFit/>
          </a:bodyPr>
          <a:lstStyle/>
          <a:p>
            <a:pPr algn="ctr"/>
            <a:r>
              <a:rPr lang="en-GB" sz="1000" u="sng" dirty="0">
                <a:latin typeface="Linkpen 27b Join" panose="03050602060000000000" pitchFamily="66" charset="0"/>
              </a:rPr>
              <a:t>Our PE Days</a:t>
            </a:r>
            <a:endParaRPr lang="en-GB" sz="1000" dirty="0">
              <a:latin typeface="Linkpen 27b Join" panose="03050602060000000000" pitchFamily="66" charset="0"/>
            </a:endParaRPr>
          </a:p>
          <a:p>
            <a:r>
              <a:rPr lang="en-GB" sz="900" dirty="0">
                <a:latin typeface="Linkpen 27b Join" panose="03050602060000000000" pitchFamily="66" charset="0"/>
              </a:rPr>
              <a:t>Bramble Class will usually have PE on a Tuesday afternoon.</a:t>
            </a:r>
          </a:p>
          <a:p>
            <a:r>
              <a:rPr lang="en-GB" sz="900" dirty="0">
                <a:latin typeface="Linkpen 27b Join" panose="03050602060000000000" pitchFamily="66" charset="0"/>
              </a:rPr>
              <a:t>Please ensure that children have a full PE kit in school that day. Long hair should be tied back, and earrings removed as outlined in the school’s uniform policy on our website. </a:t>
            </a:r>
          </a:p>
        </p:txBody>
      </p:sp>
      <p:sp>
        <p:nvSpPr>
          <p:cNvPr id="18" name="Rectangle 17"/>
          <p:cNvSpPr/>
          <p:nvPr/>
        </p:nvSpPr>
        <p:spPr>
          <a:xfrm>
            <a:off x="144212" y="2916185"/>
            <a:ext cx="3966096" cy="2256955"/>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11" name="Rectangle 10"/>
          <p:cNvSpPr/>
          <p:nvPr/>
        </p:nvSpPr>
        <p:spPr>
          <a:xfrm>
            <a:off x="114137" y="2992968"/>
            <a:ext cx="4017029" cy="1908215"/>
          </a:xfrm>
          <a:prstGeom prst="rect">
            <a:avLst/>
          </a:prstGeom>
          <a:ln>
            <a:noFill/>
          </a:ln>
        </p:spPr>
        <p:txBody>
          <a:bodyPr wrap="square">
            <a:spAutoFit/>
          </a:bodyPr>
          <a:lstStyle/>
          <a:p>
            <a:pPr algn="ctr"/>
            <a:r>
              <a:rPr lang="en-GB" sz="1000" u="sng" dirty="0">
                <a:latin typeface="Linkpen 27b Join" panose="03050602060000000000" pitchFamily="66" charset="0"/>
              </a:rPr>
              <a:t>Home Reading</a:t>
            </a:r>
          </a:p>
          <a:p>
            <a:r>
              <a:rPr lang="en-US" sz="900" dirty="0">
                <a:latin typeface="Linkpen 27b Join" panose="03050602060000000000" pitchFamily="66" charset="0"/>
              </a:rPr>
              <a:t>Please continue to share both the love of reading books with your child. Encourage them to read their reading book 5 times per week, focusing on building fluency, expression and comprehension. Reads will be counted every Wednesday. </a:t>
            </a:r>
          </a:p>
          <a:p>
            <a:r>
              <a:rPr lang="en-US" sz="900" dirty="0">
                <a:latin typeface="Linkpen 27b Join" panose="03050602060000000000" pitchFamily="66" charset="0"/>
              </a:rPr>
              <a:t>Reading should be a delightful experience and we encourage you to revisit and re-read favourite books and stories in conjunction with the school reading books. Happy readers become confident readers. </a:t>
            </a:r>
            <a:endParaRPr lang="en-GB" sz="1000" dirty="0">
              <a:latin typeface="Linkpen 27b Join" panose="03050602060000000000" pitchFamily="66" charset="0"/>
            </a:endParaRPr>
          </a:p>
        </p:txBody>
      </p:sp>
      <p:sp>
        <p:nvSpPr>
          <p:cNvPr id="17" name="Rectangle 16"/>
          <p:cNvSpPr/>
          <p:nvPr/>
        </p:nvSpPr>
        <p:spPr>
          <a:xfrm>
            <a:off x="4191193" y="5321530"/>
            <a:ext cx="4107709" cy="1215717"/>
          </a:xfrm>
          <a:prstGeom prst="rect">
            <a:avLst/>
          </a:prstGeom>
          <a:ln>
            <a:noFill/>
          </a:ln>
        </p:spPr>
        <p:txBody>
          <a:bodyPr wrap="square">
            <a:spAutoFit/>
          </a:bodyPr>
          <a:lstStyle/>
          <a:p>
            <a:pPr algn="ctr"/>
            <a:r>
              <a:rPr lang="en-GB" sz="1000" u="sng" dirty="0">
                <a:latin typeface="Linkpen 27b Join" panose="03050602060000000000" pitchFamily="66" charset="0"/>
              </a:rPr>
              <a:t>Homework</a:t>
            </a:r>
          </a:p>
          <a:p>
            <a:r>
              <a:rPr lang="en-GB" sz="900" dirty="0">
                <a:latin typeface="Linkpen 27b Join" panose="03050602060000000000" pitchFamily="66" charset="0"/>
              </a:rPr>
              <a:t>Each week the children will be given homework to develop and to reinforce learning within the classroom. Please return these to school every Wednesday.</a:t>
            </a:r>
          </a:p>
          <a:p>
            <a:r>
              <a:rPr lang="en-GB" sz="900" dirty="0">
                <a:latin typeface="Linkpen 27b Join" panose="03050602060000000000" pitchFamily="66" charset="0"/>
              </a:rPr>
              <a:t>Remember that any pupil led ideas, work and out of school achievements will be welcomed and celebrated!</a:t>
            </a:r>
          </a:p>
        </p:txBody>
      </p:sp>
      <p:sp>
        <p:nvSpPr>
          <p:cNvPr id="21" name="Rectangle 20"/>
          <p:cNvSpPr/>
          <p:nvPr/>
        </p:nvSpPr>
        <p:spPr>
          <a:xfrm>
            <a:off x="4236631" y="3692344"/>
            <a:ext cx="4026926" cy="1415772"/>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000" u="sng" dirty="0">
                <a:solidFill>
                  <a:schemeClr val="tx1"/>
                </a:solidFill>
                <a:latin typeface="Linkpen 27b Join" panose="03050602060000000000" pitchFamily="66" charset="0"/>
              </a:rPr>
              <a:t>Spelling and Handwriting</a:t>
            </a:r>
          </a:p>
          <a:p>
            <a:pPr algn="ctr"/>
            <a:r>
              <a:rPr lang="en-GB" sz="1000" dirty="0">
                <a:solidFill>
                  <a:schemeClr val="tx1"/>
                </a:solidFill>
                <a:latin typeface="Linkpen 27b Join" panose="03050602060000000000" pitchFamily="66" charset="0"/>
              </a:rPr>
              <a:t>Please continue to support your child to practise their spellings and handwriting. All Bramble Class should be using lead-ins and joins for each letter. We will continue to practise this daily in class.</a:t>
            </a:r>
          </a:p>
        </p:txBody>
      </p:sp>
      <p:sp>
        <p:nvSpPr>
          <p:cNvPr id="22" name="Rectangle 21"/>
          <p:cNvSpPr/>
          <p:nvPr/>
        </p:nvSpPr>
        <p:spPr>
          <a:xfrm>
            <a:off x="4264653" y="140906"/>
            <a:ext cx="4026926" cy="2538795"/>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mic Sans MS" panose="030F0702030302020204" pitchFamily="66" charset="0"/>
            </a:endParaRPr>
          </a:p>
        </p:txBody>
      </p:sp>
      <p:sp>
        <p:nvSpPr>
          <p:cNvPr id="23" name="Rectangle 22"/>
          <p:cNvSpPr/>
          <p:nvPr/>
        </p:nvSpPr>
        <p:spPr>
          <a:xfrm>
            <a:off x="8396693" y="2835312"/>
            <a:ext cx="3631359" cy="2003306"/>
          </a:xfrm>
          <a:prstGeom prst="rect">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latin typeface="Linkpen 27b Join" panose="03050602060000000000" pitchFamily="66" charset="0"/>
            </a:endParaRPr>
          </a:p>
        </p:txBody>
      </p:sp>
      <p:sp>
        <p:nvSpPr>
          <p:cNvPr id="19" name="Rectangle 18"/>
          <p:cNvSpPr/>
          <p:nvPr/>
        </p:nvSpPr>
        <p:spPr>
          <a:xfrm>
            <a:off x="8396693" y="2817878"/>
            <a:ext cx="3631359" cy="1785104"/>
          </a:xfrm>
          <a:prstGeom prst="rect">
            <a:avLst/>
          </a:prstGeom>
          <a:ln>
            <a:noFill/>
          </a:ln>
        </p:spPr>
        <p:txBody>
          <a:bodyPr wrap="square">
            <a:spAutoFit/>
          </a:bodyPr>
          <a:lstStyle/>
          <a:p>
            <a:pPr algn="ctr"/>
            <a:r>
              <a:rPr lang="en-GB" sz="1000" u="sng" dirty="0">
                <a:latin typeface="Linkpen 27b Join" panose="03050602060000000000" pitchFamily="66" charset="0"/>
              </a:rPr>
              <a:t>Science</a:t>
            </a:r>
          </a:p>
          <a:p>
            <a:r>
              <a:rPr lang="en-GB" sz="1000" dirty="0">
                <a:latin typeface="Linkpen 27b Join" panose="03050602060000000000" pitchFamily="66" charset="0"/>
              </a:rPr>
              <a:t>This half term, Year 2 will continue to investigate plants. The children will deepen their knowledge, following on from their Year 1 learning We will be looking at the germination process of a plant and what plants need to grow. We will continue to observe the seasonal changes happening around us. </a:t>
            </a:r>
          </a:p>
        </p:txBody>
      </p:sp>
    </p:spTree>
    <p:extLst>
      <p:ext uri="{BB962C8B-B14F-4D97-AF65-F5344CB8AC3E}">
        <p14:creationId xmlns:p14="http://schemas.microsoft.com/office/powerpoint/2010/main" val="177669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819AA7-2E2A-49DC-9A91-FB3315EE035B}">
  <ds:schemaRefs>
    <ds:schemaRef ds:uri="http://schemas.microsoft.com/office/2006/metadata/properties"/>
    <ds:schemaRef ds:uri="http://purl.org/dc/elements/1.1/"/>
    <ds:schemaRef ds:uri="fbfaf87b-7bdd-4c4f-a8f3-ec676afede73"/>
    <ds:schemaRef ds:uri="http://purl.org/dc/terms/"/>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FE31300-A722-4CEF-8928-C4A31208A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9BF1F8-1640-4CC6-8AF9-40B597D3AE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943</TotalTime>
  <Words>568</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Linkpen 27b Join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Smith</dc:creator>
  <cp:lastModifiedBy>Cadman, Ben</cp:lastModifiedBy>
  <cp:revision>127</cp:revision>
  <cp:lastPrinted>2019-09-06T12:56:11Z</cp:lastPrinted>
  <dcterms:created xsi:type="dcterms:W3CDTF">2018-01-04T15:55:01Z</dcterms:created>
  <dcterms:modified xsi:type="dcterms:W3CDTF">2025-04-21T09:32:27Z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209400</vt:r8>
  </property>
  <property fmtid="{D5CDD505-2E9C-101B-9397-08002B2CF9AE}" pid="4" name="MediaServiceImageTags">
    <vt:lpwstr/>
  </property>
</Properties>
</file>