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1B79"/>
    <a:srgbClr val="AA2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25A4BD-77DB-4F5C-93B8-390D47C6DA9D}" v="26" dt="2023-06-07T10:28:42.4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18/06/2023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86561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18/06/2023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94797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18/06/2023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58071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18/06/2023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33356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4F6958-6787-47A2-80AE-16ADDD2A9F68}" type="datetimeFigureOut">
              <a:rPr lang="en-GB" smtClean="0"/>
              <a:t>18/06/2023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1873325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34F6958-6787-47A2-80AE-16ADDD2A9F68}" type="datetimeFigureOut">
              <a:rPr lang="en-GB" smtClean="0"/>
              <a:t>18/06/2023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633805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34F6958-6787-47A2-80AE-16ADDD2A9F68}" type="datetimeFigureOut">
              <a:rPr lang="en-GB" smtClean="0"/>
              <a:t>18/06/2023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695551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34F6958-6787-47A2-80AE-16ADDD2A9F68}" type="datetimeFigureOut">
              <a:rPr lang="en-GB" smtClean="0"/>
              <a:t>18/06/2023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130598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F6958-6787-47A2-80AE-16ADDD2A9F68}" type="datetimeFigureOut">
              <a:rPr lang="en-GB" smtClean="0"/>
              <a:t>18/06/2023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227556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F6958-6787-47A2-80AE-16ADDD2A9F68}" type="datetimeFigureOut">
              <a:rPr lang="en-GB" smtClean="0"/>
              <a:t>18/06/2023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219223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F6958-6787-47A2-80AE-16ADDD2A9F68}" type="datetimeFigureOut">
              <a:rPr lang="en-GB" smtClean="0"/>
              <a:t>18/06/2023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73627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t="-13000" b="-1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F6958-6787-47A2-80AE-16ADDD2A9F68}" type="datetimeFigureOut">
              <a:rPr lang="en-GB" smtClean="0"/>
              <a:t>18/06/2023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80A5C6-E410-4487-A0CB-367A719EAF81}" type="slidenum">
              <a:rPr lang="en-GB" smtClean="0"/>
              <a:t>‹#›</a:t>
            </a:fld>
            <a:endParaRPr lang="en-GB"/>
          </a:p>
        </p:txBody>
      </p:sp>
    </p:spTree>
    <p:extLst>
      <p:ext uri="{BB962C8B-B14F-4D97-AF65-F5344CB8AC3E}">
        <p14:creationId xmlns:p14="http://schemas.microsoft.com/office/powerpoint/2010/main" val="96610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72658" y="191273"/>
            <a:ext cx="4089571" cy="2862322"/>
          </a:xfrm>
          <a:prstGeom prst="rect">
            <a:avLst/>
          </a:prstGeom>
          <a:noFill/>
          <a:ln>
            <a:noFill/>
          </a:ln>
        </p:spPr>
        <p:txBody>
          <a:bodyPr wrap="square" rtlCol="0">
            <a:spAutoFit/>
          </a:bodyPr>
          <a:lstStyle/>
          <a:p>
            <a:pPr algn="ctr"/>
            <a:r>
              <a:rPr lang="en-GB" sz="1400" u="sng" dirty="0">
                <a:latin typeface="Comic Sans MS" panose="030F0702030302020204" pitchFamily="66" charset="0"/>
              </a:rPr>
              <a:t>Curriculum – Geography</a:t>
            </a:r>
          </a:p>
          <a:p>
            <a:pPr algn="ctr"/>
            <a:r>
              <a:rPr lang="en-GB" sz="1400" dirty="0">
                <a:latin typeface="Comic Sans MS" panose="030F0702030302020204" pitchFamily="66" charset="0"/>
              </a:rPr>
              <a:t>This half term in Year 2, as Geographers, we will be focussing on the question Where would you rather live, Cleethorpes or Cairo? </a:t>
            </a:r>
          </a:p>
          <a:p>
            <a:pPr algn="ctr"/>
            <a:r>
              <a:rPr lang="en-GB" sz="1400" dirty="0">
                <a:latin typeface="Comic Sans MS" panose="030F0702030302020204" pitchFamily="66" charset="0"/>
              </a:rPr>
              <a:t>We will be exploring this question through looking at the different geographical features of both Cleethorpes and Cairo. </a:t>
            </a:r>
          </a:p>
          <a:p>
            <a:pPr algn="ctr"/>
            <a:r>
              <a:rPr lang="en-GB" sz="1600" b="1" dirty="0">
                <a:solidFill>
                  <a:schemeClr val="bg1"/>
                </a:solidFill>
                <a:latin typeface="Comic Sans MS" panose="030F0702030302020204" pitchFamily="66" charset="0"/>
              </a:rPr>
              <a:t> </a:t>
            </a:r>
          </a:p>
          <a:p>
            <a:pPr algn="ctr"/>
            <a:endParaRPr lang="en-GB" b="1" dirty="0">
              <a:solidFill>
                <a:srgbClr val="00B0F0"/>
              </a:solidFill>
              <a:latin typeface="Comic Sans MS" panose="030F0702030302020204" pitchFamily="66" charset="0"/>
            </a:endParaRPr>
          </a:p>
          <a:p>
            <a:pPr algn="ctr"/>
            <a:endParaRPr lang="en-GB" sz="1600" b="1" u="sng" dirty="0">
              <a:solidFill>
                <a:srgbClr val="FFC000"/>
              </a:solidFill>
              <a:latin typeface="Comic Sans MS" panose="030F0702030302020204" pitchFamily="66" charset="0"/>
            </a:endParaRPr>
          </a:p>
          <a:p>
            <a:pPr algn="ctr"/>
            <a:endParaRPr lang="en-GB" sz="1400" b="1" u="sng" dirty="0">
              <a:solidFill>
                <a:srgbClr val="FFC000"/>
              </a:solidFill>
              <a:latin typeface="Comic Sans MS" panose="030F0702030302020204" pitchFamily="66" charset="0"/>
            </a:endParaRPr>
          </a:p>
          <a:p>
            <a:pPr>
              <a:spcBef>
                <a:spcPts val="600"/>
              </a:spcBef>
              <a:spcAft>
                <a:spcPts val="300"/>
              </a:spcAft>
            </a:pPr>
            <a:endParaRPr lang="en-US" sz="1300" kern="0" dirty="0">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12" name="Rounded Rectangle 11"/>
          <p:cNvSpPr/>
          <p:nvPr/>
        </p:nvSpPr>
        <p:spPr>
          <a:xfrm>
            <a:off x="4344885" y="2231628"/>
            <a:ext cx="3813862" cy="681414"/>
          </a:xfrm>
          <a:prstGeom prst="roundRect">
            <a:avLst/>
          </a:prstGeom>
          <a:solidFill>
            <a:schemeClr val="bg1"/>
          </a:solidFill>
          <a:ln w="762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5" name="TextBox 4"/>
          <p:cNvSpPr txBox="1"/>
          <p:nvPr/>
        </p:nvSpPr>
        <p:spPr>
          <a:xfrm>
            <a:off x="4536186" y="2328267"/>
            <a:ext cx="3335435" cy="584775"/>
          </a:xfrm>
          <a:prstGeom prst="rect">
            <a:avLst/>
          </a:prstGeom>
          <a:noFill/>
          <a:ln>
            <a:solidFill>
              <a:schemeClr val="accent6">
                <a:lumMod val="60000"/>
                <a:lumOff val="40000"/>
              </a:schemeClr>
            </a:solidFill>
          </a:ln>
        </p:spPr>
        <p:txBody>
          <a:bodyPr wrap="square" rtlCol="0">
            <a:spAutoFit/>
          </a:bodyPr>
          <a:lstStyle/>
          <a:p>
            <a:pPr algn="ctr"/>
            <a:r>
              <a:rPr lang="en-GB" sz="1600" b="1" dirty="0">
                <a:latin typeface="Comic Sans MS" panose="030F0702030302020204" pitchFamily="66" charset="0"/>
              </a:rPr>
              <a:t>Bramble Class Newsletter. </a:t>
            </a:r>
          </a:p>
          <a:p>
            <a:pPr algn="ctr"/>
            <a:r>
              <a:rPr lang="en-GB" sz="1600" b="1" dirty="0">
                <a:latin typeface="Comic Sans MS" panose="030F0702030302020204" pitchFamily="66" charset="0"/>
              </a:rPr>
              <a:t>Summer 2 2023 </a:t>
            </a:r>
          </a:p>
        </p:txBody>
      </p:sp>
      <p:sp>
        <p:nvSpPr>
          <p:cNvPr id="6" name="TextBox 5"/>
          <p:cNvSpPr txBox="1"/>
          <p:nvPr/>
        </p:nvSpPr>
        <p:spPr>
          <a:xfrm>
            <a:off x="135945" y="105659"/>
            <a:ext cx="3988238" cy="2708434"/>
          </a:xfrm>
          <a:prstGeom prst="rect">
            <a:avLst/>
          </a:prstGeom>
          <a:noFill/>
          <a:ln>
            <a:noFill/>
          </a:ln>
        </p:spPr>
        <p:txBody>
          <a:bodyPr wrap="square" rtlCol="0">
            <a:spAutoFit/>
          </a:bodyPr>
          <a:lstStyle/>
          <a:p>
            <a:pPr algn="ctr"/>
            <a:r>
              <a:rPr lang="en-GB" sz="1400" u="sng" dirty="0">
                <a:latin typeface="Comic Sans MS" panose="030F0702030302020204" pitchFamily="66" charset="0"/>
              </a:rPr>
              <a:t>English</a:t>
            </a:r>
            <a:endParaRPr lang="en-GB" sz="1300" u="sng" dirty="0">
              <a:latin typeface="Comic Sans MS" panose="030F0702030302020204" pitchFamily="66" charset="0"/>
            </a:endParaRPr>
          </a:p>
          <a:p>
            <a:r>
              <a:rPr lang="en-GB" sz="1300" dirty="0">
                <a:latin typeface="Comic Sans MS" panose="030F0702030302020204" pitchFamily="66" charset="0"/>
              </a:rPr>
              <a:t>Our Power of Reading text this half term will be, Olga da </a:t>
            </a:r>
            <a:r>
              <a:rPr lang="en-GB" sz="1300" dirty="0" err="1">
                <a:latin typeface="Comic Sans MS" panose="030F0702030302020204" pitchFamily="66" charset="0"/>
              </a:rPr>
              <a:t>Polga</a:t>
            </a:r>
            <a:r>
              <a:rPr lang="en-GB" sz="1300" dirty="0">
                <a:latin typeface="Comic Sans MS" panose="030F0702030302020204" pitchFamily="66" charset="0"/>
              </a:rPr>
              <a:t> by Michael Bond. In class we will be focussing on 2 different writing genres: Instruction writing and Inventing our own stories. </a:t>
            </a:r>
          </a:p>
          <a:p>
            <a:r>
              <a:rPr lang="en-GB" sz="1300" dirty="0">
                <a:latin typeface="Comic Sans MS" panose="030F0702030302020204" pitchFamily="66" charset="0"/>
              </a:rPr>
              <a:t>We will be writing instructions on how to care for a Guinea Pig and then exploring and writing our own versions of the story Olga de </a:t>
            </a:r>
            <a:r>
              <a:rPr lang="en-GB" sz="1300" dirty="0" err="1">
                <a:latin typeface="Comic Sans MS" panose="030F0702030302020204" pitchFamily="66" charset="0"/>
              </a:rPr>
              <a:t>Polga</a:t>
            </a:r>
            <a:r>
              <a:rPr lang="en-GB" sz="1300" dirty="0">
                <a:latin typeface="Comic Sans MS" panose="030F0702030302020204" pitchFamily="66" charset="0"/>
              </a:rPr>
              <a:t>. </a:t>
            </a:r>
          </a:p>
          <a:p>
            <a:r>
              <a:rPr lang="en-GB" sz="1300" dirty="0">
                <a:latin typeface="Comic Sans MS" panose="030F0702030302020204" pitchFamily="66" charset="0"/>
              </a:rPr>
              <a:t>We will continue to focus on our spelling using our Year 2 spelling rules in order to produce our high quality writing. </a:t>
            </a:r>
          </a:p>
          <a:p>
            <a:pPr algn="ctr"/>
            <a:endParaRPr lang="en-GB" sz="1300" dirty="0">
              <a:solidFill>
                <a:schemeClr val="bg1"/>
              </a:solidFill>
              <a:latin typeface="Comic Sans MS" panose="030F0702030302020204" pitchFamily="66" charset="0"/>
            </a:endParaRPr>
          </a:p>
        </p:txBody>
      </p:sp>
      <p:sp>
        <p:nvSpPr>
          <p:cNvPr id="9" name="TextBox 8"/>
          <p:cNvSpPr txBox="1"/>
          <p:nvPr/>
        </p:nvSpPr>
        <p:spPr>
          <a:xfrm>
            <a:off x="8379449" y="0"/>
            <a:ext cx="3720917" cy="2877711"/>
          </a:xfrm>
          <a:prstGeom prst="rect">
            <a:avLst/>
          </a:prstGeom>
          <a:noFill/>
          <a:ln w="57150">
            <a:noFill/>
          </a:ln>
        </p:spPr>
        <p:txBody>
          <a:bodyPr wrap="square" rtlCol="0">
            <a:spAutoFit/>
          </a:bodyPr>
          <a:lstStyle/>
          <a:p>
            <a:pPr algn="ctr"/>
            <a:endParaRPr lang="en-GB" sz="1300" dirty="0">
              <a:solidFill>
                <a:schemeClr val="bg1"/>
              </a:solidFill>
              <a:latin typeface="Comic Sans MS" panose="030F0702030302020204" pitchFamily="66" charset="0"/>
            </a:endParaRPr>
          </a:p>
          <a:p>
            <a:pPr algn="ctr"/>
            <a:r>
              <a:rPr lang="en-GB" sz="1400" u="sng" dirty="0">
                <a:latin typeface="Comic Sans MS" panose="030F0702030302020204" pitchFamily="66" charset="0"/>
              </a:rPr>
              <a:t>Maths</a:t>
            </a:r>
            <a:endParaRPr lang="en-GB" sz="1400" dirty="0">
              <a:latin typeface="Comic Sans MS" panose="030F0702030302020204" pitchFamily="66" charset="0"/>
            </a:endParaRPr>
          </a:p>
          <a:p>
            <a:r>
              <a:rPr lang="en-GB" sz="1400" dirty="0">
                <a:latin typeface="Comic Sans MS" panose="030F0702030302020204" pitchFamily="66" charset="0"/>
              </a:rPr>
              <a:t>In Summer 2 Bramble Class will be learning about Statistics and Position and Direction and then will be moving onto consolidating our addition and subtraction knowledge focussing on reasoning and problem solving within these topics as well to underpin the skills we are learning.</a:t>
            </a:r>
          </a:p>
          <a:p>
            <a:r>
              <a:rPr lang="en-GB" sz="1400" dirty="0">
                <a:latin typeface="Comic Sans MS" panose="030F0702030302020204" pitchFamily="66" charset="0"/>
              </a:rPr>
              <a:t>As always at the beginning of our lessons we will be using our Quick Maths sheets to develop our arithmetic skills and DNA’s to recall and retain past learning. </a:t>
            </a:r>
          </a:p>
        </p:txBody>
      </p:sp>
      <p:sp>
        <p:nvSpPr>
          <p:cNvPr id="2" name="Rectangle 1"/>
          <p:cNvSpPr/>
          <p:nvPr/>
        </p:nvSpPr>
        <p:spPr>
          <a:xfrm>
            <a:off x="128962" y="112580"/>
            <a:ext cx="3938320" cy="2697859"/>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10" name="Rectangle 9"/>
          <p:cNvSpPr/>
          <p:nvPr/>
        </p:nvSpPr>
        <p:spPr>
          <a:xfrm>
            <a:off x="8423684" y="138176"/>
            <a:ext cx="3632446" cy="2774865"/>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13" name="Rectangle 12"/>
          <p:cNvSpPr/>
          <p:nvPr/>
        </p:nvSpPr>
        <p:spPr>
          <a:xfrm>
            <a:off x="126090" y="5288081"/>
            <a:ext cx="3955547" cy="1464260"/>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14" name="Rectangle 13"/>
          <p:cNvSpPr/>
          <p:nvPr/>
        </p:nvSpPr>
        <p:spPr>
          <a:xfrm>
            <a:off x="4228131" y="4882729"/>
            <a:ext cx="4026926" cy="1415772"/>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15" name="TextBox 14"/>
          <p:cNvSpPr txBox="1"/>
          <p:nvPr/>
        </p:nvSpPr>
        <p:spPr>
          <a:xfrm>
            <a:off x="8478650" y="5336662"/>
            <a:ext cx="3621716" cy="1385187"/>
          </a:xfrm>
          <a:prstGeom prst="rect">
            <a:avLst/>
          </a:prstGeom>
          <a:noFill/>
          <a:ln>
            <a:noFill/>
          </a:ln>
        </p:spPr>
        <p:txBody>
          <a:bodyPr wrap="square" rtlCol="0">
            <a:spAutoFit/>
          </a:bodyPr>
          <a:lstStyle/>
          <a:p>
            <a:pPr algn="ctr"/>
            <a:r>
              <a:rPr lang="en-GB" sz="1200" dirty="0">
                <a:solidFill>
                  <a:schemeClr val="bg1"/>
                </a:solidFill>
                <a:latin typeface="Comic Sans MS" panose="030F0702030302020204" pitchFamily="66" charset="0"/>
              </a:rPr>
              <a:t>      </a:t>
            </a:r>
            <a:r>
              <a:rPr lang="en-GB" sz="1400" u="sng" dirty="0">
                <a:latin typeface="Comic Sans MS" panose="030F0702030302020204" pitchFamily="66" charset="0"/>
              </a:rPr>
              <a:t>Wider Curriculum</a:t>
            </a:r>
            <a:endParaRPr lang="en-GB" sz="1200" dirty="0">
              <a:latin typeface="Comic Sans MS" panose="030F0702030302020204" pitchFamily="66" charset="0"/>
            </a:endParaRPr>
          </a:p>
          <a:p>
            <a:pPr>
              <a:lnSpc>
                <a:spcPct val="150000"/>
              </a:lnSpc>
            </a:pPr>
            <a:r>
              <a:rPr lang="en-GB" sz="1200" dirty="0">
                <a:latin typeface="Comic Sans MS" panose="030F0702030302020204" pitchFamily="66" charset="0"/>
              </a:rPr>
              <a:t>ICT – Computer Science </a:t>
            </a:r>
          </a:p>
          <a:p>
            <a:pPr>
              <a:lnSpc>
                <a:spcPct val="150000"/>
              </a:lnSpc>
            </a:pPr>
            <a:r>
              <a:rPr lang="en-GB" sz="1200" dirty="0">
                <a:latin typeface="Comic Sans MS" panose="030F0702030302020204" pitchFamily="66" charset="0"/>
              </a:rPr>
              <a:t>PSHE – Changing Me </a:t>
            </a:r>
          </a:p>
          <a:p>
            <a:pPr>
              <a:lnSpc>
                <a:spcPct val="150000"/>
              </a:lnSpc>
            </a:pPr>
            <a:r>
              <a:rPr lang="en-GB" sz="1200" dirty="0">
                <a:latin typeface="Comic Sans MS" panose="030F0702030302020204" pitchFamily="66" charset="0"/>
              </a:rPr>
              <a:t>Music – Reflect, Rewind and Replay.</a:t>
            </a:r>
          </a:p>
          <a:p>
            <a:pPr>
              <a:lnSpc>
                <a:spcPct val="150000"/>
              </a:lnSpc>
            </a:pPr>
            <a:r>
              <a:rPr lang="en-GB" sz="1200" dirty="0">
                <a:latin typeface="Comic Sans MS" panose="030F0702030302020204" pitchFamily="66" charset="0"/>
              </a:rPr>
              <a:t>PE – Rounders </a:t>
            </a:r>
            <a:r>
              <a:rPr lang="en-GB" sz="1200">
                <a:latin typeface="Comic Sans MS" panose="030F0702030302020204" pitchFamily="66" charset="0"/>
              </a:rPr>
              <a:t>and Athletics.  </a:t>
            </a:r>
            <a:endParaRPr lang="en-GB" sz="1200" dirty="0">
              <a:latin typeface="Comic Sans MS" panose="030F0702030302020204" pitchFamily="66" charset="0"/>
            </a:endParaRPr>
          </a:p>
        </p:txBody>
      </p:sp>
      <p:sp>
        <p:nvSpPr>
          <p:cNvPr id="16" name="Rectangle 15"/>
          <p:cNvSpPr/>
          <p:nvPr/>
        </p:nvSpPr>
        <p:spPr>
          <a:xfrm>
            <a:off x="8396694" y="5264526"/>
            <a:ext cx="3703672" cy="1457323"/>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3" name="TextBox 2"/>
          <p:cNvSpPr txBox="1"/>
          <p:nvPr/>
        </p:nvSpPr>
        <p:spPr>
          <a:xfrm>
            <a:off x="627017" y="4698063"/>
            <a:ext cx="714103" cy="369332"/>
          </a:xfrm>
          <a:prstGeom prst="rect">
            <a:avLst/>
          </a:prstGeom>
          <a:noFill/>
          <a:ln>
            <a:solidFill>
              <a:schemeClr val="accent6">
                <a:lumMod val="60000"/>
                <a:lumOff val="40000"/>
              </a:schemeClr>
            </a:solidFill>
          </a:ln>
        </p:spPr>
        <p:txBody>
          <a:bodyPr wrap="square" rtlCol="0">
            <a:spAutoFit/>
          </a:bodyPr>
          <a:lstStyle/>
          <a:p>
            <a:endParaRPr lang="en-GB" dirty="0">
              <a:latin typeface="Comic Sans MS" panose="030F0702030302020204" pitchFamily="66" charset="0"/>
            </a:endParaRPr>
          </a:p>
        </p:txBody>
      </p:sp>
      <p:sp>
        <p:nvSpPr>
          <p:cNvPr id="4" name="Rectangle 3"/>
          <p:cNvSpPr/>
          <p:nvPr/>
        </p:nvSpPr>
        <p:spPr>
          <a:xfrm>
            <a:off x="101791" y="5336570"/>
            <a:ext cx="4102041" cy="1415772"/>
          </a:xfrm>
          <a:prstGeom prst="rect">
            <a:avLst/>
          </a:prstGeom>
          <a:ln>
            <a:noFill/>
          </a:ln>
        </p:spPr>
        <p:txBody>
          <a:bodyPr wrap="square">
            <a:spAutoFit/>
          </a:bodyPr>
          <a:lstStyle/>
          <a:p>
            <a:pPr algn="ctr"/>
            <a:r>
              <a:rPr lang="en-GB" sz="1400" u="sng" dirty="0">
                <a:latin typeface="Comic Sans MS" panose="030F0702030302020204" pitchFamily="66" charset="0"/>
              </a:rPr>
              <a:t>Our PE Days</a:t>
            </a:r>
            <a:endParaRPr lang="en-GB" sz="1400" dirty="0">
              <a:latin typeface="Comic Sans MS" panose="030F0702030302020204" pitchFamily="66" charset="0"/>
            </a:endParaRPr>
          </a:p>
          <a:p>
            <a:r>
              <a:rPr lang="en-GB" sz="1200" dirty="0">
                <a:latin typeface="Comic Sans MS" panose="030F0702030302020204" pitchFamily="66" charset="0"/>
              </a:rPr>
              <a:t>Bramble Class will usually have PE on a Tuesday and Friday afternoon.</a:t>
            </a:r>
          </a:p>
          <a:p>
            <a:r>
              <a:rPr lang="en-GB" sz="1200" dirty="0">
                <a:latin typeface="Comic Sans MS" panose="030F0702030302020204" pitchFamily="66" charset="0"/>
              </a:rPr>
              <a:t>Please ensure that children have a full PE kit in school all week. Long hair should be tied back and earrings removed as outlined in the school’s uniform policy on our website. </a:t>
            </a:r>
          </a:p>
        </p:txBody>
      </p:sp>
      <p:sp>
        <p:nvSpPr>
          <p:cNvPr id="18" name="Rectangle 17"/>
          <p:cNvSpPr/>
          <p:nvPr/>
        </p:nvSpPr>
        <p:spPr>
          <a:xfrm>
            <a:off x="144212" y="2916185"/>
            <a:ext cx="3966096" cy="2256955"/>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11" name="Rectangle 10"/>
          <p:cNvSpPr/>
          <p:nvPr/>
        </p:nvSpPr>
        <p:spPr>
          <a:xfrm>
            <a:off x="95982" y="2975675"/>
            <a:ext cx="4017029" cy="2246769"/>
          </a:xfrm>
          <a:prstGeom prst="rect">
            <a:avLst/>
          </a:prstGeom>
          <a:ln>
            <a:noFill/>
          </a:ln>
        </p:spPr>
        <p:txBody>
          <a:bodyPr wrap="square">
            <a:spAutoFit/>
          </a:bodyPr>
          <a:lstStyle/>
          <a:p>
            <a:pPr algn="ctr"/>
            <a:r>
              <a:rPr lang="en-GB" sz="1400" u="sng" dirty="0">
                <a:latin typeface="Comic Sans MS" panose="030F0702030302020204" pitchFamily="66" charset="0"/>
              </a:rPr>
              <a:t>Home Reading</a:t>
            </a:r>
          </a:p>
          <a:p>
            <a:r>
              <a:rPr lang="en-GB" sz="1400" dirty="0">
                <a:latin typeface="Comic Sans MS" panose="030F0702030302020204" pitchFamily="66" charset="0"/>
              </a:rPr>
              <a:t>Please continue to share both the love of reading books and reading squad eBooks with your child. Encourage them to read/share books at least 5 times per week. Reads will be counted every Friday. Reading should be a delightful experience and we encourage you to revisit and reread favourite books and stories.</a:t>
            </a:r>
          </a:p>
          <a:p>
            <a:pPr algn="ctr"/>
            <a:r>
              <a:rPr lang="en-GB" sz="1400" dirty="0">
                <a:latin typeface="Comic Sans MS" panose="030F0702030302020204" pitchFamily="66" charset="0"/>
              </a:rPr>
              <a:t>Happy readers become confident readers.</a:t>
            </a:r>
          </a:p>
        </p:txBody>
      </p:sp>
      <p:sp>
        <p:nvSpPr>
          <p:cNvPr id="17" name="Rectangle 16"/>
          <p:cNvSpPr/>
          <p:nvPr/>
        </p:nvSpPr>
        <p:spPr>
          <a:xfrm>
            <a:off x="4211898" y="4838618"/>
            <a:ext cx="4107709" cy="1415772"/>
          </a:xfrm>
          <a:prstGeom prst="rect">
            <a:avLst/>
          </a:prstGeom>
          <a:ln>
            <a:noFill/>
          </a:ln>
        </p:spPr>
        <p:txBody>
          <a:bodyPr wrap="square">
            <a:spAutoFit/>
          </a:bodyPr>
          <a:lstStyle/>
          <a:p>
            <a:pPr algn="ctr"/>
            <a:r>
              <a:rPr lang="en-GB" sz="1400" u="sng" dirty="0">
                <a:latin typeface="Comic Sans MS" panose="030F0702030302020204" pitchFamily="66" charset="0"/>
              </a:rPr>
              <a:t>Homework</a:t>
            </a:r>
          </a:p>
          <a:p>
            <a:r>
              <a:rPr lang="en-GB" sz="1200" dirty="0">
                <a:latin typeface="Comic Sans MS" panose="030F0702030302020204" pitchFamily="66" charset="0"/>
              </a:rPr>
              <a:t>Each week the children will be given a geography or science task, based on the knowledge organiser.</a:t>
            </a:r>
          </a:p>
          <a:p>
            <a:r>
              <a:rPr lang="en-GB" sz="1200" dirty="0">
                <a:latin typeface="Comic Sans MS" panose="030F0702030302020204" pitchFamily="66" charset="0"/>
              </a:rPr>
              <a:t>Biweekly your child will receive spelling practise based on their level.</a:t>
            </a:r>
          </a:p>
          <a:p>
            <a:r>
              <a:rPr lang="en-GB" sz="1200" dirty="0">
                <a:latin typeface="Comic Sans MS" panose="030F0702030302020204" pitchFamily="66" charset="0"/>
              </a:rPr>
              <a:t>Remember that any pupil led ideas, work and out of school achievements will be welcomed and celebrated!</a:t>
            </a:r>
          </a:p>
        </p:txBody>
      </p:sp>
      <p:sp>
        <p:nvSpPr>
          <p:cNvPr id="21" name="Rectangle 20"/>
          <p:cNvSpPr/>
          <p:nvPr/>
        </p:nvSpPr>
        <p:spPr>
          <a:xfrm>
            <a:off x="4264653" y="3150234"/>
            <a:ext cx="4026926" cy="1415772"/>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400" u="sng" dirty="0">
                <a:solidFill>
                  <a:schemeClr val="tx1"/>
                </a:solidFill>
                <a:latin typeface="Comic Sans MS" panose="030F0702030302020204" pitchFamily="66" charset="0"/>
              </a:rPr>
              <a:t>Spelling and Handwriting</a:t>
            </a:r>
          </a:p>
          <a:p>
            <a:pPr algn="ctr"/>
            <a:r>
              <a:rPr lang="en-GB" sz="1400" dirty="0">
                <a:solidFill>
                  <a:schemeClr val="tx1"/>
                </a:solidFill>
                <a:latin typeface="Comic Sans MS" panose="030F0702030302020204" pitchFamily="66" charset="0"/>
              </a:rPr>
              <a:t>Please continue to support your child to practise their spellings and handwriting. All Bramble Class should be joining handwriting were appropriate. Please continue to use Letter Join at home to help with this learning.</a:t>
            </a:r>
          </a:p>
        </p:txBody>
      </p:sp>
      <p:sp>
        <p:nvSpPr>
          <p:cNvPr id="22" name="Rectangle 21"/>
          <p:cNvSpPr/>
          <p:nvPr/>
        </p:nvSpPr>
        <p:spPr>
          <a:xfrm>
            <a:off x="4264653" y="140906"/>
            <a:ext cx="4026926" cy="1824081"/>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23" name="Rectangle 22"/>
          <p:cNvSpPr/>
          <p:nvPr/>
        </p:nvSpPr>
        <p:spPr>
          <a:xfrm>
            <a:off x="8404822" y="3164243"/>
            <a:ext cx="3631359" cy="2003306"/>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19" name="Rectangle 18"/>
          <p:cNvSpPr/>
          <p:nvPr/>
        </p:nvSpPr>
        <p:spPr>
          <a:xfrm>
            <a:off x="8432850" y="3150234"/>
            <a:ext cx="3631359" cy="2031325"/>
          </a:xfrm>
          <a:prstGeom prst="rect">
            <a:avLst/>
          </a:prstGeom>
          <a:ln>
            <a:noFill/>
          </a:ln>
        </p:spPr>
        <p:txBody>
          <a:bodyPr wrap="square">
            <a:spAutoFit/>
          </a:bodyPr>
          <a:lstStyle/>
          <a:p>
            <a:pPr algn="ctr"/>
            <a:r>
              <a:rPr lang="en-GB" sz="1400" u="sng" dirty="0">
                <a:latin typeface="Comic Sans MS" panose="030F0702030302020204" pitchFamily="66" charset="0"/>
              </a:rPr>
              <a:t>Science</a:t>
            </a:r>
          </a:p>
          <a:p>
            <a:r>
              <a:rPr lang="en-GB" sz="1400" dirty="0">
                <a:latin typeface="Comic Sans MS" panose="030F0702030302020204" pitchFamily="66" charset="0"/>
              </a:rPr>
              <a:t>This half term, Year 2 will investigate Plants. Year 2 will deepen their knowledge, looking at Plants, following on from their Year 1 learning. We will be looking at the germination process of a plant and what plants need to </a:t>
            </a:r>
            <a:r>
              <a:rPr lang="en-GB" sz="1400" err="1">
                <a:latin typeface="Comic Sans MS" panose="030F0702030302020204" pitchFamily="66" charset="0"/>
              </a:rPr>
              <a:t>grow</a:t>
            </a:r>
            <a:r>
              <a:rPr lang="en-GB" sz="1400">
                <a:latin typeface="Comic Sans MS" panose="030F0702030302020204" pitchFamily="66" charset="0"/>
              </a:rPr>
              <a:t>. We </a:t>
            </a:r>
            <a:r>
              <a:rPr lang="en-GB" sz="1400" dirty="0">
                <a:latin typeface="Comic Sans MS" panose="030F0702030302020204" pitchFamily="66" charset="0"/>
              </a:rPr>
              <a:t>will continue to observe the seasonal changes happening around us. </a:t>
            </a:r>
          </a:p>
        </p:txBody>
      </p:sp>
    </p:spTree>
    <p:extLst>
      <p:ext uri="{BB962C8B-B14F-4D97-AF65-F5344CB8AC3E}">
        <p14:creationId xmlns:p14="http://schemas.microsoft.com/office/powerpoint/2010/main" val="1776695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1" ma:contentTypeDescription="Create a new document." ma:contentTypeScope="" ma:versionID="6ef894ea2f98ceb6c36657d083fdb135">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7ead7337484936f069c14d5e9ac0eaa9"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819AA7-2E2A-49DC-9A91-FB3315EE035B}">
  <ds:schemaRefs>
    <ds:schemaRef ds:uri="http://schemas.openxmlformats.org/package/2006/metadata/core-properties"/>
    <ds:schemaRef ds:uri="http://purl.org/dc/elements/1.1/"/>
    <ds:schemaRef ds:uri="fbfaf87b-7bdd-4c4f-a8f3-ec676afede73"/>
    <ds:schemaRef ds:uri="http://schemas.microsoft.com/office/2006/documentManagement/types"/>
    <ds:schemaRef ds:uri="http://schemas.microsoft.com/office/2006/metadata/properties"/>
    <ds:schemaRef ds:uri="597c8b6c-d28d-4116-9221-2285f0b83890"/>
    <ds:schemaRef ds:uri="http://purl.org/dc/dcmitype/"/>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A59BF1F8-1640-4CC6-8AF9-40B597D3AE5E}">
  <ds:schemaRefs>
    <ds:schemaRef ds:uri="http://schemas.microsoft.com/sharepoint/v3/contenttype/forms"/>
  </ds:schemaRefs>
</ds:datastoreItem>
</file>

<file path=customXml/itemProps3.xml><?xml version="1.0" encoding="utf-8"?>
<ds:datastoreItem xmlns:ds="http://schemas.openxmlformats.org/officeDocument/2006/customXml" ds:itemID="{D98B883B-662F-4B63-940F-5F69C7EB41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905</TotalTime>
  <Words>515</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Smith</dc:creator>
  <cp:lastModifiedBy>Natalie Message</cp:lastModifiedBy>
  <cp:revision>127</cp:revision>
  <cp:lastPrinted>2019-09-06T12:56:11Z</cp:lastPrinted>
  <dcterms:created xsi:type="dcterms:W3CDTF">2018-01-04T15:55:01Z</dcterms:created>
  <dcterms:modified xsi:type="dcterms:W3CDTF">2023-06-18T10:43:05Z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209400</vt:r8>
  </property>
  <property fmtid="{D5CDD505-2E9C-101B-9397-08002B2CF9AE}" pid="4" name="MediaServiceImageTags">
    <vt:lpwstr/>
  </property>
</Properties>
</file>