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 id="2147483672" r:id="rId6"/>
    <p:sldMasterId id="2147483660" r:id="rId7"/>
  </p:sldMasterIdLst>
  <p:sldIdLst>
    <p:sldId id="256" r:id="rId8"/>
    <p:sldId id="259" r:id="rId9"/>
    <p:sldId id="260" r:id="rId10"/>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320A"/>
    <a:srgbClr val="891B79"/>
    <a:srgbClr val="AA2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7E8843-27CA-2E05-F5D1-E0E0E51FADC0}" v="261" dt="2023-07-10T12:54:52.298"/>
    <p1510:client id="{B6AE0892-9DD6-0587-C3C5-5FB348C5AED2}" v="27" dt="2023-07-10T13:02:47.007"/>
    <p1510:client id="{EFABA33E-C686-40A8-B0A6-63E0499F7A45}" v="63" dt="2023-07-05T09:21:35.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86561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9479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580717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0FDDF74-770D-4C43-90BB-13A1602DD938}"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79730F-BEA8-4BAE-85EE-A13814712E46}" type="slidenum">
              <a:rPr lang="en-GB" smtClean="0"/>
              <a:t>‹#›</a:t>
            </a:fld>
            <a:endParaRPr lang="en-GB"/>
          </a:p>
        </p:txBody>
      </p:sp>
    </p:spTree>
    <p:extLst>
      <p:ext uri="{BB962C8B-B14F-4D97-AF65-F5344CB8AC3E}">
        <p14:creationId xmlns:p14="http://schemas.microsoft.com/office/powerpoint/2010/main" val="1525423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FDDF74-770D-4C43-90BB-13A1602DD938}"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79730F-BEA8-4BAE-85EE-A13814712E46}" type="slidenum">
              <a:rPr lang="en-GB" smtClean="0"/>
              <a:t>‹#›</a:t>
            </a:fld>
            <a:endParaRPr lang="en-GB"/>
          </a:p>
        </p:txBody>
      </p:sp>
    </p:spTree>
    <p:extLst>
      <p:ext uri="{BB962C8B-B14F-4D97-AF65-F5344CB8AC3E}">
        <p14:creationId xmlns:p14="http://schemas.microsoft.com/office/powerpoint/2010/main" val="1448589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FDDF74-770D-4C43-90BB-13A1602DD938}"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79730F-BEA8-4BAE-85EE-A13814712E46}" type="slidenum">
              <a:rPr lang="en-GB" smtClean="0"/>
              <a:t>‹#›</a:t>
            </a:fld>
            <a:endParaRPr lang="en-GB"/>
          </a:p>
        </p:txBody>
      </p:sp>
    </p:spTree>
    <p:extLst>
      <p:ext uri="{BB962C8B-B14F-4D97-AF65-F5344CB8AC3E}">
        <p14:creationId xmlns:p14="http://schemas.microsoft.com/office/powerpoint/2010/main" val="1768280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0FDDF74-770D-4C43-90BB-13A1602DD938}" type="datetimeFigureOut">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79730F-BEA8-4BAE-85EE-A13814712E46}" type="slidenum">
              <a:rPr lang="en-GB" smtClean="0"/>
              <a:t>‹#›</a:t>
            </a:fld>
            <a:endParaRPr lang="en-GB"/>
          </a:p>
        </p:txBody>
      </p:sp>
    </p:spTree>
    <p:extLst>
      <p:ext uri="{BB962C8B-B14F-4D97-AF65-F5344CB8AC3E}">
        <p14:creationId xmlns:p14="http://schemas.microsoft.com/office/powerpoint/2010/main" val="1782833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FDDF74-770D-4C43-90BB-13A1602DD938}" type="datetimeFigureOut">
              <a:rPr lang="en-GB" smtClean="0"/>
              <a:t>01/09/2023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79730F-BEA8-4BAE-85EE-A13814712E46}" type="slidenum">
              <a:rPr lang="en-GB" smtClean="0"/>
              <a:t>‹#›</a:t>
            </a:fld>
            <a:endParaRPr lang="en-GB"/>
          </a:p>
        </p:txBody>
      </p:sp>
    </p:spTree>
    <p:extLst>
      <p:ext uri="{BB962C8B-B14F-4D97-AF65-F5344CB8AC3E}">
        <p14:creationId xmlns:p14="http://schemas.microsoft.com/office/powerpoint/2010/main" val="2024523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0FDDF74-770D-4C43-90BB-13A1602DD938}" type="datetimeFigureOut">
              <a:rPr lang="en-GB" smtClean="0"/>
              <a:t>01/09/2023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79730F-BEA8-4BAE-85EE-A13814712E46}" type="slidenum">
              <a:rPr lang="en-GB" smtClean="0"/>
              <a:t>‹#›</a:t>
            </a:fld>
            <a:endParaRPr lang="en-GB"/>
          </a:p>
        </p:txBody>
      </p:sp>
    </p:spTree>
    <p:extLst>
      <p:ext uri="{BB962C8B-B14F-4D97-AF65-F5344CB8AC3E}">
        <p14:creationId xmlns:p14="http://schemas.microsoft.com/office/powerpoint/2010/main" val="3322579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DDF74-770D-4C43-90BB-13A1602DD938}" type="datetimeFigureOut">
              <a:rPr lang="en-GB" smtClean="0"/>
              <a:t>01/09/2023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79730F-BEA8-4BAE-85EE-A13814712E46}" type="slidenum">
              <a:rPr lang="en-GB" smtClean="0"/>
              <a:t>‹#›</a:t>
            </a:fld>
            <a:endParaRPr lang="en-GB"/>
          </a:p>
        </p:txBody>
      </p:sp>
    </p:spTree>
    <p:extLst>
      <p:ext uri="{BB962C8B-B14F-4D97-AF65-F5344CB8AC3E}">
        <p14:creationId xmlns:p14="http://schemas.microsoft.com/office/powerpoint/2010/main" val="3040177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FDDF74-770D-4C43-90BB-13A1602DD938}" type="datetimeFigureOut">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79730F-BEA8-4BAE-85EE-A13814712E46}" type="slidenum">
              <a:rPr lang="en-GB" smtClean="0"/>
              <a:t>‹#›</a:t>
            </a:fld>
            <a:endParaRPr lang="en-GB"/>
          </a:p>
        </p:txBody>
      </p:sp>
    </p:spTree>
    <p:extLst>
      <p:ext uri="{BB962C8B-B14F-4D97-AF65-F5344CB8AC3E}">
        <p14:creationId xmlns:p14="http://schemas.microsoft.com/office/powerpoint/2010/main" val="64931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333569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FDDF74-770D-4C43-90BB-13A1602DD938}" type="datetimeFigureOut">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79730F-BEA8-4BAE-85EE-A13814712E46}" type="slidenum">
              <a:rPr lang="en-GB" smtClean="0"/>
              <a:t>‹#›</a:t>
            </a:fld>
            <a:endParaRPr lang="en-GB"/>
          </a:p>
        </p:txBody>
      </p:sp>
    </p:spTree>
    <p:extLst>
      <p:ext uri="{BB962C8B-B14F-4D97-AF65-F5344CB8AC3E}">
        <p14:creationId xmlns:p14="http://schemas.microsoft.com/office/powerpoint/2010/main" val="547523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FDDF74-770D-4C43-90BB-13A1602DD938}"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79730F-BEA8-4BAE-85EE-A13814712E46}" type="slidenum">
              <a:rPr lang="en-GB" smtClean="0"/>
              <a:t>‹#›</a:t>
            </a:fld>
            <a:endParaRPr lang="en-GB"/>
          </a:p>
        </p:txBody>
      </p:sp>
    </p:spTree>
    <p:extLst>
      <p:ext uri="{BB962C8B-B14F-4D97-AF65-F5344CB8AC3E}">
        <p14:creationId xmlns:p14="http://schemas.microsoft.com/office/powerpoint/2010/main" val="3563492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FDDF74-770D-4C43-90BB-13A1602DD938}"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79730F-BEA8-4BAE-85EE-A13814712E46}" type="slidenum">
              <a:rPr lang="en-GB" smtClean="0"/>
              <a:t>‹#›</a:t>
            </a:fld>
            <a:endParaRPr lang="en-GB"/>
          </a:p>
        </p:txBody>
      </p:sp>
    </p:spTree>
    <p:extLst>
      <p:ext uri="{BB962C8B-B14F-4D97-AF65-F5344CB8AC3E}">
        <p14:creationId xmlns:p14="http://schemas.microsoft.com/office/powerpoint/2010/main" val="984926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1D6F6-3189-4A66-BDA6-23996573EF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13FD151-C131-462A-BFD6-8157E3B2F5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D45827F-121C-44F4-8FA8-C87DBCAAC340}"/>
              </a:ext>
            </a:extLst>
          </p:cNvPr>
          <p:cNvSpPr>
            <a:spLocks noGrp="1"/>
          </p:cNvSpPr>
          <p:nvPr>
            <p:ph type="dt" sz="half" idx="10"/>
          </p:nvPr>
        </p:nvSpPr>
        <p:spPr/>
        <p:txBody>
          <a:bodyPr/>
          <a:lstStyle/>
          <a:p>
            <a:fld id="{CF1ED17B-CDB5-476D-9482-A21E7A964434}" type="datetimeFigureOut">
              <a:rPr lang="en-GB" smtClean="0"/>
              <a:t>01/09/2023</a:t>
            </a:fld>
            <a:endParaRPr lang="en-GB"/>
          </a:p>
        </p:txBody>
      </p:sp>
      <p:sp>
        <p:nvSpPr>
          <p:cNvPr id="5" name="Footer Placeholder 4">
            <a:extLst>
              <a:ext uri="{FF2B5EF4-FFF2-40B4-BE49-F238E27FC236}">
                <a16:creationId xmlns:a16="http://schemas.microsoft.com/office/drawing/2014/main" id="{FF7AA403-74DB-4130-B156-AD9E0C3861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7464A7-0B1D-4377-9D05-5BEF06F7FDCA}"/>
              </a:ext>
            </a:extLst>
          </p:cNvPr>
          <p:cNvSpPr>
            <a:spLocks noGrp="1"/>
          </p:cNvSpPr>
          <p:nvPr>
            <p:ph type="sldNum" sz="quarter" idx="12"/>
          </p:nvPr>
        </p:nvSpPr>
        <p:spPr/>
        <p:txBody>
          <a:bodyPr/>
          <a:lstStyle/>
          <a:p>
            <a:fld id="{401A2F39-9F04-48AF-9C7E-02E45E812642}" type="slidenum">
              <a:rPr lang="en-GB" smtClean="0"/>
              <a:t>‹#›</a:t>
            </a:fld>
            <a:endParaRPr lang="en-GB"/>
          </a:p>
        </p:txBody>
      </p:sp>
    </p:spTree>
    <p:extLst>
      <p:ext uri="{BB962C8B-B14F-4D97-AF65-F5344CB8AC3E}">
        <p14:creationId xmlns:p14="http://schemas.microsoft.com/office/powerpoint/2010/main" val="3397201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201A-EC22-470C-BB19-B0612BE683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4715FB-CE31-4561-8F32-DC1BF5537B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F3BDAC-66B8-4357-97BC-3061C3494CFA}"/>
              </a:ext>
            </a:extLst>
          </p:cNvPr>
          <p:cNvSpPr>
            <a:spLocks noGrp="1"/>
          </p:cNvSpPr>
          <p:nvPr>
            <p:ph type="dt" sz="half" idx="10"/>
          </p:nvPr>
        </p:nvSpPr>
        <p:spPr/>
        <p:txBody>
          <a:bodyPr/>
          <a:lstStyle/>
          <a:p>
            <a:fld id="{CF1ED17B-CDB5-476D-9482-A21E7A964434}" type="datetimeFigureOut">
              <a:rPr lang="en-GB" smtClean="0"/>
              <a:t>01/09/2023</a:t>
            </a:fld>
            <a:endParaRPr lang="en-GB"/>
          </a:p>
        </p:txBody>
      </p:sp>
      <p:sp>
        <p:nvSpPr>
          <p:cNvPr id="5" name="Footer Placeholder 4">
            <a:extLst>
              <a:ext uri="{FF2B5EF4-FFF2-40B4-BE49-F238E27FC236}">
                <a16:creationId xmlns:a16="http://schemas.microsoft.com/office/drawing/2014/main" id="{AF58ED7F-AB3E-4EC1-817F-CB0EA47065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DFEAB4-9226-44DD-855F-9D34814233C2}"/>
              </a:ext>
            </a:extLst>
          </p:cNvPr>
          <p:cNvSpPr>
            <a:spLocks noGrp="1"/>
          </p:cNvSpPr>
          <p:nvPr>
            <p:ph type="sldNum" sz="quarter" idx="12"/>
          </p:nvPr>
        </p:nvSpPr>
        <p:spPr/>
        <p:txBody>
          <a:bodyPr/>
          <a:lstStyle/>
          <a:p>
            <a:fld id="{401A2F39-9F04-48AF-9C7E-02E45E812642}" type="slidenum">
              <a:rPr lang="en-GB" smtClean="0"/>
              <a:t>‹#›</a:t>
            </a:fld>
            <a:endParaRPr lang="en-GB"/>
          </a:p>
        </p:txBody>
      </p:sp>
    </p:spTree>
    <p:extLst>
      <p:ext uri="{BB962C8B-B14F-4D97-AF65-F5344CB8AC3E}">
        <p14:creationId xmlns:p14="http://schemas.microsoft.com/office/powerpoint/2010/main" val="2824912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6D15-4A94-4EBE-B648-1AB873A0B3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0F7258-26FB-4552-9429-6D89A7113A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E1045-F495-480A-8688-7317C48B5F3C}"/>
              </a:ext>
            </a:extLst>
          </p:cNvPr>
          <p:cNvSpPr>
            <a:spLocks noGrp="1"/>
          </p:cNvSpPr>
          <p:nvPr>
            <p:ph type="dt" sz="half" idx="10"/>
          </p:nvPr>
        </p:nvSpPr>
        <p:spPr/>
        <p:txBody>
          <a:bodyPr/>
          <a:lstStyle/>
          <a:p>
            <a:fld id="{CF1ED17B-CDB5-476D-9482-A21E7A964434}" type="datetimeFigureOut">
              <a:rPr lang="en-GB" smtClean="0"/>
              <a:t>01/09/2023</a:t>
            </a:fld>
            <a:endParaRPr lang="en-GB"/>
          </a:p>
        </p:txBody>
      </p:sp>
      <p:sp>
        <p:nvSpPr>
          <p:cNvPr id="5" name="Footer Placeholder 4">
            <a:extLst>
              <a:ext uri="{FF2B5EF4-FFF2-40B4-BE49-F238E27FC236}">
                <a16:creationId xmlns:a16="http://schemas.microsoft.com/office/drawing/2014/main" id="{407CEF56-62E7-4DEC-B5A5-CAC313D8A9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ED3F1C-8073-4AED-A273-DE30A8771B03}"/>
              </a:ext>
            </a:extLst>
          </p:cNvPr>
          <p:cNvSpPr>
            <a:spLocks noGrp="1"/>
          </p:cNvSpPr>
          <p:nvPr>
            <p:ph type="sldNum" sz="quarter" idx="12"/>
          </p:nvPr>
        </p:nvSpPr>
        <p:spPr/>
        <p:txBody>
          <a:bodyPr/>
          <a:lstStyle/>
          <a:p>
            <a:fld id="{401A2F39-9F04-48AF-9C7E-02E45E812642}" type="slidenum">
              <a:rPr lang="en-GB" smtClean="0"/>
              <a:t>‹#›</a:t>
            </a:fld>
            <a:endParaRPr lang="en-GB"/>
          </a:p>
        </p:txBody>
      </p:sp>
    </p:spTree>
    <p:extLst>
      <p:ext uri="{BB962C8B-B14F-4D97-AF65-F5344CB8AC3E}">
        <p14:creationId xmlns:p14="http://schemas.microsoft.com/office/powerpoint/2010/main" val="1027767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4466-2CE5-4883-8100-5EDEB99DFC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4F535A-2A46-4A4C-95DD-AF954A2FDD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844BA0-FA93-4116-A011-4F5BB9152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FC893E-5499-4203-8AD7-3760F6F534F7}"/>
              </a:ext>
            </a:extLst>
          </p:cNvPr>
          <p:cNvSpPr>
            <a:spLocks noGrp="1"/>
          </p:cNvSpPr>
          <p:nvPr>
            <p:ph type="dt" sz="half" idx="10"/>
          </p:nvPr>
        </p:nvSpPr>
        <p:spPr/>
        <p:txBody>
          <a:bodyPr/>
          <a:lstStyle/>
          <a:p>
            <a:fld id="{CF1ED17B-CDB5-476D-9482-A21E7A964434}" type="datetimeFigureOut">
              <a:rPr lang="en-GB" smtClean="0"/>
              <a:t>01/09/2023</a:t>
            </a:fld>
            <a:endParaRPr lang="en-GB"/>
          </a:p>
        </p:txBody>
      </p:sp>
      <p:sp>
        <p:nvSpPr>
          <p:cNvPr id="6" name="Footer Placeholder 5">
            <a:extLst>
              <a:ext uri="{FF2B5EF4-FFF2-40B4-BE49-F238E27FC236}">
                <a16:creationId xmlns:a16="http://schemas.microsoft.com/office/drawing/2014/main" id="{3C572E98-2644-4495-BAF3-D043FF8BDC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2863DA-35A6-4A6C-B19F-1323D5E3ED13}"/>
              </a:ext>
            </a:extLst>
          </p:cNvPr>
          <p:cNvSpPr>
            <a:spLocks noGrp="1"/>
          </p:cNvSpPr>
          <p:nvPr>
            <p:ph type="sldNum" sz="quarter" idx="12"/>
          </p:nvPr>
        </p:nvSpPr>
        <p:spPr/>
        <p:txBody>
          <a:bodyPr/>
          <a:lstStyle/>
          <a:p>
            <a:fld id="{401A2F39-9F04-48AF-9C7E-02E45E812642}" type="slidenum">
              <a:rPr lang="en-GB" smtClean="0"/>
              <a:t>‹#›</a:t>
            </a:fld>
            <a:endParaRPr lang="en-GB"/>
          </a:p>
        </p:txBody>
      </p:sp>
    </p:spTree>
    <p:extLst>
      <p:ext uri="{BB962C8B-B14F-4D97-AF65-F5344CB8AC3E}">
        <p14:creationId xmlns:p14="http://schemas.microsoft.com/office/powerpoint/2010/main" val="2917019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B219-2F85-40E1-92CF-E89FA00FFD7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D905B2-FB0A-4161-8C32-35D1DD636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7F6AFA-50A9-4D8F-91FE-5B3DDA7092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B4F353-E082-48C1-A62B-A56B20A29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F0CE38-8431-4BD4-B858-45C07FDC1D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2870DB-909F-42EB-9043-9F835DF3C096}"/>
              </a:ext>
            </a:extLst>
          </p:cNvPr>
          <p:cNvSpPr>
            <a:spLocks noGrp="1"/>
          </p:cNvSpPr>
          <p:nvPr>
            <p:ph type="dt" sz="half" idx="10"/>
          </p:nvPr>
        </p:nvSpPr>
        <p:spPr/>
        <p:txBody>
          <a:bodyPr/>
          <a:lstStyle/>
          <a:p>
            <a:fld id="{CF1ED17B-CDB5-476D-9482-A21E7A964434}" type="datetimeFigureOut">
              <a:rPr lang="en-GB" smtClean="0"/>
              <a:t>01/09/2023</a:t>
            </a:fld>
            <a:endParaRPr lang="en-GB"/>
          </a:p>
        </p:txBody>
      </p:sp>
      <p:sp>
        <p:nvSpPr>
          <p:cNvPr id="8" name="Footer Placeholder 7">
            <a:extLst>
              <a:ext uri="{FF2B5EF4-FFF2-40B4-BE49-F238E27FC236}">
                <a16:creationId xmlns:a16="http://schemas.microsoft.com/office/drawing/2014/main" id="{B05EDF0A-E418-4824-B1BE-747C2D9D22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37A0A8-60B1-4857-BE4E-BF41839B13BA}"/>
              </a:ext>
            </a:extLst>
          </p:cNvPr>
          <p:cNvSpPr>
            <a:spLocks noGrp="1"/>
          </p:cNvSpPr>
          <p:nvPr>
            <p:ph type="sldNum" sz="quarter" idx="12"/>
          </p:nvPr>
        </p:nvSpPr>
        <p:spPr/>
        <p:txBody>
          <a:bodyPr/>
          <a:lstStyle/>
          <a:p>
            <a:fld id="{401A2F39-9F04-48AF-9C7E-02E45E812642}" type="slidenum">
              <a:rPr lang="en-GB" smtClean="0"/>
              <a:t>‹#›</a:t>
            </a:fld>
            <a:endParaRPr lang="en-GB"/>
          </a:p>
        </p:txBody>
      </p:sp>
    </p:spTree>
    <p:extLst>
      <p:ext uri="{BB962C8B-B14F-4D97-AF65-F5344CB8AC3E}">
        <p14:creationId xmlns:p14="http://schemas.microsoft.com/office/powerpoint/2010/main" val="3040948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EAD7-624A-4F24-A099-049EE4A97C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4FEF43-DD19-4ADC-B4A7-A637326C1E45}"/>
              </a:ext>
            </a:extLst>
          </p:cNvPr>
          <p:cNvSpPr>
            <a:spLocks noGrp="1"/>
          </p:cNvSpPr>
          <p:nvPr>
            <p:ph type="dt" sz="half" idx="10"/>
          </p:nvPr>
        </p:nvSpPr>
        <p:spPr/>
        <p:txBody>
          <a:bodyPr/>
          <a:lstStyle/>
          <a:p>
            <a:fld id="{CF1ED17B-CDB5-476D-9482-A21E7A964434}" type="datetimeFigureOut">
              <a:rPr lang="en-GB" smtClean="0"/>
              <a:t>01/09/2023</a:t>
            </a:fld>
            <a:endParaRPr lang="en-GB"/>
          </a:p>
        </p:txBody>
      </p:sp>
      <p:sp>
        <p:nvSpPr>
          <p:cNvPr id="4" name="Footer Placeholder 3">
            <a:extLst>
              <a:ext uri="{FF2B5EF4-FFF2-40B4-BE49-F238E27FC236}">
                <a16:creationId xmlns:a16="http://schemas.microsoft.com/office/drawing/2014/main" id="{113A96DE-43E9-451D-945D-D7A3B5DACBD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6FA2B44-1BEF-43A5-8745-A3000D251693}"/>
              </a:ext>
            </a:extLst>
          </p:cNvPr>
          <p:cNvSpPr>
            <a:spLocks noGrp="1"/>
          </p:cNvSpPr>
          <p:nvPr>
            <p:ph type="sldNum" sz="quarter" idx="12"/>
          </p:nvPr>
        </p:nvSpPr>
        <p:spPr/>
        <p:txBody>
          <a:bodyPr/>
          <a:lstStyle/>
          <a:p>
            <a:fld id="{401A2F39-9F04-48AF-9C7E-02E45E812642}" type="slidenum">
              <a:rPr lang="en-GB" smtClean="0"/>
              <a:t>‹#›</a:t>
            </a:fld>
            <a:endParaRPr lang="en-GB"/>
          </a:p>
        </p:txBody>
      </p:sp>
    </p:spTree>
    <p:extLst>
      <p:ext uri="{BB962C8B-B14F-4D97-AF65-F5344CB8AC3E}">
        <p14:creationId xmlns:p14="http://schemas.microsoft.com/office/powerpoint/2010/main" val="413043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EF445F-40A9-4C5C-834B-3438B4AD17E0}"/>
              </a:ext>
            </a:extLst>
          </p:cNvPr>
          <p:cNvSpPr>
            <a:spLocks noGrp="1"/>
          </p:cNvSpPr>
          <p:nvPr>
            <p:ph type="dt" sz="half" idx="10"/>
          </p:nvPr>
        </p:nvSpPr>
        <p:spPr/>
        <p:txBody>
          <a:bodyPr/>
          <a:lstStyle/>
          <a:p>
            <a:fld id="{CF1ED17B-CDB5-476D-9482-A21E7A964434}" type="datetimeFigureOut">
              <a:rPr lang="en-GB" smtClean="0"/>
              <a:t>01/09/2023</a:t>
            </a:fld>
            <a:endParaRPr lang="en-GB"/>
          </a:p>
        </p:txBody>
      </p:sp>
      <p:sp>
        <p:nvSpPr>
          <p:cNvPr id="3" name="Footer Placeholder 2">
            <a:extLst>
              <a:ext uri="{FF2B5EF4-FFF2-40B4-BE49-F238E27FC236}">
                <a16:creationId xmlns:a16="http://schemas.microsoft.com/office/drawing/2014/main" id="{21088920-0A68-4815-901B-DCB4F6EC484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1F37290-8E0D-47BA-B603-5E2AA599B0E5}"/>
              </a:ext>
            </a:extLst>
          </p:cNvPr>
          <p:cNvSpPr>
            <a:spLocks noGrp="1"/>
          </p:cNvSpPr>
          <p:nvPr>
            <p:ph type="sldNum" sz="quarter" idx="12"/>
          </p:nvPr>
        </p:nvSpPr>
        <p:spPr/>
        <p:txBody>
          <a:bodyPr/>
          <a:lstStyle/>
          <a:p>
            <a:fld id="{401A2F39-9F04-48AF-9C7E-02E45E812642}" type="slidenum">
              <a:rPr lang="en-GB" smtClean="0"/>
              <a:t>‹#›</a:t>
            </a:fld>
            <a:endParaRPr lang="en-GB"/>
          </a:p>
        </p:txBody>
      </p:sp>
    </p:spTree>
    <p:extLst>
      <p:ext uri="{BB962C8B-B14F-4D97-AF65-F5344CB8AC3E}">
        <p14:creationId xmlns:p14="http://schemas.microsoft.com/office/powerpoint/2010/main" val="352129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4F6958-6787-47A2-80AE-16ADDD2A9F68}"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1873325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766E6-9853-4389-8288-1E2E715837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812BC65-0D0D-43AE-B5E4-42276E82CF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A8899A-80B7-46F0-A91C-DD932C5FD0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389207-4112-47CE-953E-44B1D4275C5C}"/>
              </a:ext>
            </a:extLst>
          </p:cNvPr>
          <p:cNvSpPr>
            <a:spLocks noGrp="1"/>
          </p:cNvSpPr>
          <p:nvPr>
            <p:ph type="dt" sz="half" idx="10"/>
          </p:nvPr>
        </p:nvSpPr>
        <p:spPr/>
        <p:txBody>
          <a:bodyPr/>
          <a:lstStyle/>
          <a:p>
            <a:fld id="{CF1ED17B-CDB5-476D-9482-A21E7A964434}" type="datetimeFigureOut">
              <a:rPr lang="en-GB" smtClean="0"/>
              <a:t>01/09/2023</a:t>
            </a:fld>
            <a:endParaRPr lang="en-GB"/>
          </a:p>
        </p:txBody>
      </p:sp>
      <p:sp>
        <p:nvSpPr>
          <p:cNvPr id="6" name="Footer Placeholder 5">
            <a:extLst>
              <a:ext uri="{FF2B5EF4-FFF2-40B4-BE49-F238E27FC236}">
                <a16:creationId xmlns:a16="http://schemas.microsoft.com/office/drawing/2014/main" id="{D8E11A42-14CD-4FC0-AEEB-4B2F3E6AF8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EE56B0-4527-498E-9E59-DDF8524B328D}"/>
              </a:ext>
            </a:extLst>
          </p:cNvPr>
          <p:cNvSpPr>
            <a:spLocks noGrp="1"/>
          </p:cNvSpPr>
          <p:nvPr>
            <p:ph type="sldNum" sz="quarter" idx="12"/>
          </p:nvPr>
        </p:nvSpPr>
        <p:spPr/>
        <p:txBody>
          <a:bodyPr/>
          <a:lstStyle/>
          <a:p>
            <a:fld id="{401A2F39-9F04-48AF-9C7E-02E45E812642}" type="slidenum">
              <a:rPr lang="en-GB" smtClean="0"/>
              <a:t>‹#›</a:t>
            </a:fld>
            <a:endParaRPr lang="en-GB"/>
          </a:p>
        </p:txBody>
      </p:sp>
    </p:spTree>
    <p:extLst>
      <p:ext uri="{BB962C8B-B14F-4D97-AF65-F5344CB8AC3E}">
        <p14:creationId xmlns:p14="http://schemas.microsoft.com/office/powerpoint/2010/main" val="3290528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4136-826C-457C-B312-E4CFDC599C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0A2DB7-2088-4D18-8141-51B9838A18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EE9EA8-2D65-423A-A57A-863777A72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82BAC1-8176-4D89-ADEF-BC2288C18787}"/>
              </a:ext>
            </a:extLst>
          </p:cNvPr>
          <p:cNvSpPr>
            <a:spLocks noGrp="1"/>
          </p:cNvSpPr>
          <p:nvPr>
            <p:ph type="dt" sz="half" idx="10"/>
          </p:nvPr>
        </p:nvSpPr>
        <p:spPr/>
        <p:txBody>
          <a:bodyPr/>
          <a:lstStyle/>
          <a:p>
            <a:fld id="{CF1ED17B-CDB5-476D-9482-A21E7A964434}" type="datetimeFigureOut">
              <a:rPr lang="en-GB" smtClean="0"/>
              <a:t>01/09/2023</a:t>
            </a:fld>
            <a:endParaRPr lang="en-GB"/>
          </a:p>
        </p:txBody>
      </p:sp>
      <p:sp>
        <p:nvSpPr>
          <p:cNvPr id="6" name="Footer Placeholder 5">
            <a:extLst>
              <a:ext uri="{FF2B5EF4-FFF2-40B4-BE49-F238E27FC236}">
                <a16:creationId xmlns:a16="http://schemas.microsoft.com/office/drawing/2014/main" id="{8629BACA-5BA9-4BA6-A3B6-314C80ED68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2F2D8C-3298-4C60-A9CC-EA94179FC397}"/>
              </a:ext>
            </a:extLst>
          </p:cNvPr>
          <p:cNvSpPr>
            <a:spLocks noGrp="1"/>
          </p:cNvSpPr>
          <p:nvPr>
            <p:ph type="sldNum" sz="quarter" idx="12"/>
          </p:nvPr>
        </p:nvSpPr>
        <p:spPr/>
        <p:txBody>
          <a:bodyPr/>
          <a:lstStyle/>
          <a:p>
            <a:fld id="{401A2F39-9F04-48AF-9C7E-02E45E812642}" type="slidenum">
              <a:rPr lang="en-GB" smtClean="0"/>
              <a:t>‹#›</a:t>
            </a:fld>
            <a:endParaRPr lang="en-GB"/>
          </a:p>
        </p:txBody>
      </p:sp>
    </p:spTree>
    <p:extLst>
      <p:ext uri="{BB962C8B-B14F-4D97-AF65-F5344CB8AC3E}">
        <p14:creationId xmlns:p14="http://schemas.microsoft.com/office/powerpoint/2010/main" val="3773867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D94C1-AD6B-4E27-9BCA-DE40C59AE9F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8BE991-B01D-4530-9B51-9D87F2B337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20E8A6-9591-4D1C-BCF2-8ACA3C3F28C4}"/>
              </a:ext>
            </a:extLst>
          </p:cNvPr>
          <p:cNvSpPr>
            <a:spLocks noGrp="1"/>
          </p:cNvSpPr>
          <p:nvPr>
            <p:ph type="dt" sz="half" idx="10"/>
          </p:nvPr>
        </p:nvSpPr>
        <p:spPr/>
        <p:txBody>
          <a:bodyPr/>
          <a:lstStyle/>
          <a:p>
            <a:fld id="{CF1ED17B-CDB5-476D-9482-A21E7A964434}" type="datetimeFigureOut">
              <a:rPr lang="en-GB" smtClean="0"/>
              <a:t>01/09/2023</a:t>
            </a:fld>
            <a:endParaRPr lang="en-GB"/>
          </a:p>
        </p:txBody>
      </p:sp>
      <p:sp>
        <p:nvSpPr>
          <p:cNvPr id="5" name="Footer Placeholder 4">
            <a:extLst>
              <a:ext uri="{FF2B5EF4-FFF2-40B4-BE49-F238E27FC236}">
                <a16:creationId xmlns:a16="http://schemas.microsoft.com/office/drawing/2014/main" id="{75255E4C-1E63-4BAE-A624-8D1F30DF5E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82D153-2D3F-4C32-9C55-B2EB80805848}"/>
              </a:ext>
            </a:extLst>
          </p:cNvPr>
          <p:cNvSpPr>
            <a:spLocks noGrp="1"/>
          </p:cNvSpPr>
          <p:nvPr>
            <p:ph type="sldNum" sz="quarter" idx="12"/>
          </p:nvPr>
        </p:nvSpPr>
        <p:spPr/>
        <p:txBody>
          <a:bodyPr/>
          <a:lstStyle/>
          <a:p>
            <a:fld id="{401A2F39-9F04-48AF-9C7E-02E45E812642}" type="slidenum">
              <a:rPr lang="en-GB" smtClean="0"/>
              <a:t>‹#›</a:t>
            </a:fld>
            <a:endParaRPr lang="en-GB"/>
          </a:p>
        </p:txBody>
      </p:sp>
    </p:spTree>
    <p:extLst>
      <p:ext uri="{BB962C8B-B14F-4D97-AF65-F5344CB8AC3E}">
        <p14:creationId xmlns:p14="http://schemas.microsoft.com/office/powerpoint/2010/main" val="2996807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3D7FC9-0394-4F20-91EF-175F3F55BF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D6A363-08D1-4484-B989-3BB8B069E0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0A2808-3952-412E-881D-50E48554BAF8}"/>
              </a:ext>
            </a:extLst>
          </p:cNvPr>
          <p:cNvSpPr>
            <a:spLocks noGrp="1"/>
          </p:cNvSpPr>
          <p:nvPr>
            <p:ph type="dt" sz="half" idx="10"/>
          </p:nvPr>
        </p:nvSpPr>
        <p:spPr/>
        <p:txBody>
          <a:bodyPr/>
          <a:lstStyle/>
          <a:p>
            <a:fld id="{CF1ED17B-CDB5-476D-9482-A21E7A964434}" type="datetimeFigureOut">
              <a:rPr lang="en-GB" smtClean="0"/>
              <a:t>01/09/2023</a:t>
            </a:fld>
            <a:endParaRPr lang="en-GB"/>
          </a:p>
        </p:txBody>
      </p:sp>
      <p:sp>
        <p:nvSpPr>
          <p:cNvPr id="5" name="Footer Placeholder 4">
            <a:extLst>
              <a:ext uri="{FF2B5EF4-FFF2-40B4-BE49-F238E27FC236}">
                <a16:creationId xmlns:a16="http://schemas.microsoft.com/office/drawing/2014/main" id="{8587ED73-E3BB-42F4-8992-58AC46AF8C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8DD33F-3EF2-4EA9-A678-E54DE4689C39}"/>
              </a:ext>
            </a:extLst>
          </p:cNvPr>
          <p:cNvSpPr>
            <a:spLocks noGrp="1"/>
          </p:cNvSpPr>
          <p:nvPr>
            <p:ph type="sldNum" sz="quarter" idx="12"/>
          </p:nvPr>
        </p:nvSpPr>
        <p:spPr/>
        <p:txBody>
          <a:bodyPr/>
          <a:lstStyle/>
          <a:p>
            <a:fld id="{401A2F39-9F04-48AF-9C7E-02E45E812642}" type="slidenum">
              <a:rPr lang="en-GB" smtClean="0"/>
              <a:t>‹#›</a:t>
            </a:fld>
            <a:endParaRPr lang="en-GB"/>
          </a:p>
        </p:txBody>
      </p:sp>
    </p:spTree>
    <p:extLst>
      <p:ext uri="{BB962C8B-B14F-4D97-AF65-F5344CB8AC3E}">
        <p14:creationId xmlns:p14="http://schemas.microsoft.com/office/powerpoint/2010/main" val="1688823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86F09A4-4A33-4CEE-9E2C-97F589DCFC4B}"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705C6A-78F1-4706-8654-E545A6FBBBB8}" type="slidenum">
              <a:rPr lang="en-GB" smtClean="0"/>
              <a:t>‹#›</a:t>
            </a:fld>
            <a:endParaRPr lang="en-GB"/>
          </a:p>
        </p:txBody>
      </p:sp>
    </p:spTree>
    <p:extLst>
      <p:ext uri="{BB962C8B-B14F-4D97-AF65-F5344CB8AC3E}">
        <p14:creationId xmlns:p14="http://schemas.microsoft.com/office/powerpoint/2010/main" val="39006757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6F09A4-4A33-4CEE-9E2C-97F589DCFC4B}"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705C6A-78F1-4706-8654-E545A6FBBBB8}" type="slidenum">
              <a:rPr lang="en-GB" smtClean="0"/>
              <a:t>‹#›</a:t>
            </a:fld>
            <a:endParaRPr lang="en-GB"/>
          </a:p>
        </p:txBody>
      </p:sp>
    </p:spTree>
    <p:extLst>
      <p:ext uri="{BB962C8B-B14F-4D97-AF65-F5344CB8AC3E}">
        <p14:creationId xmlns:p14="http://schemas.microsoft.com/office/powerpoint/2010/main" val="767516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6F09A4-4A33-4CEE-9E2C-97F589DCFC4B}"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705C6A-78F1-4706-8654-E545A6FBBBB8}" type="slidenum">
              <a:rPr lang="en-GB" smtClean="0"/>
              <a:t>‹#›</a:t>
            </a:fld>
            <a:endParaRPr lang="en-GB"/>
          </a:p>
        </p:txBody>
      </p:sp>
    </p:spTree>
    <p:extLst>
      <p:ext uri="{BB962C8B-B14F-4D97-AF65-F5344CB8AC3E}">
        <p14:creationId xmlns:p14="http://schemas.microsoft.com/office/powerpoint/2010/main" val="31250300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86F09A4-4A33-4CEE-9E2C-97F589DCFC4B}" type="datetimeFigureOut">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705C6A-78F1-4706-8654-E545A6FBBBB8}" type="slidenum">
              <a:rPr lang="en-GB" smtClean="0"/>
              <a:t>‹#›</a:t>
            </a:fld>
            <a:endParaRPr lang="en-GB"/>
          </a:p>
        </p:txBody>
      </p:sp>
    </p:spTree>
    <p:extLst>
      <p:ext uri="{BB962C8B-B14F-4D97-AF65-F5344CB8AC3E}">
        <p14:creationId xmlns:p14="http://schemas.microsoft.com/office/powerpoint/2010/main" val="37553379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86F09A4-4A33-4CEE-9E2C-97F589DCFC4B}" type="datetimeFigureOut">
              <a:rPr lang="en-GB" smtClean="0"/>
              <a:t>01/09/2023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705C6A-78F1-4706-8654-E545A6FBBBB8}" type="slidenum">
              <a:rPr lang="en-GB" smtClean="0"/>
              <a:t>‹#›</a:t>
            </a:fld>
            <a:endParaRPr lang="en-GB"/>
          </a:p>
        </p:txBody>
      </p:sp>
    </p:spTree>
    <p:extLst>
      <p:ext uri="{BB962C8B-B14F-4D97-AF65-F5344CB8AC3E}">
        <p14:creationId xmlns:p14="http://schemas.microsoft.com/office/powerpoint/2010/main" val="1532367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86F09A4-4A33-4CEE-9E2C-97F589DCFC4B}" type="datetimeFigureOut">
              <a:rPr lang="en-GB" smtClean="0"/>
              <a:t>01/09/2023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705C6A-78F1-4706-8654-E545A6FBBBB8}" type="slidenum">
              <a:rPr lang="en-GB" smtClean="0"/>
              <a:t>‹#›</a:t>
            </a:fld>
            <a:endParaRPr lang="en-GB"/>
          </a:p>
        </p:txBody>
      </p:sp>
    </p:spTree>
    <p:extLst>
      <p:ext uri="{BB962C8B-B14F-4D97-AF65-F5344CB8AC3E}">
        <p14:creationId xmlns:p14="http://schemas.microsoft.com/office/powerpoint/2010/main" val="3240113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34F6958-6787-47A2-80AE-16ADDD2A9F68}" type="datetimeFigureOut">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63380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F09A4-4A33-4CEE-9E2C-97F589DCFC4B}" type="datetimeFigureOut">
              <a:rPr lang="en-GB" smtClean="0"/>
              <a:t>01/09/2023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705C6A-78F1-4706-8654-E545A6FBBBB8}" type="slidenum">
              <a:rPr lang="en-GB" smtClean="0"/>
              <a:t>‹#›</a:t>
            </a:fld>
            <a:endParaRPr lang="en-GB"/>
          </a:p>
        </p:txBody>
      </p:sp>
    </p:spTree>
    <p:extLst>
      <p:ext uri="{BB962C8B-B14F-4D97-AF65-F5344CB8AC3E}">
        <p14:creationId xmlns:p14="http://schemas.microsoft.com/office/powerpoint/2010/main" val="34224979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6F09A4-4A33-4CEE-9E2C-97F589DCFC4B}" type="datetimeFigureOut">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705C6A-78F1-4706-8654-E545A6FBBBB8}" type="slidenum">
              <a:rPr lang="en-GB" smtClean="0"/>
              <a:t>‹#›</a:t>
            </a:fld>
            <a:endParaRPr lang="en-GB"/>
          </a:p>
        </p:txBody>
      </p:sp>
    </p:spTree>
    <p:extLst>
      <p:ext uri="{BB962C8B-B14F-4D97-AF65-F5344CB8AC3E}">
        <p14:creationId xmlns:p14="http://schemas.microsoft.com/office/powerpoint/2010/main" val="29610627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6F09A4-4A33-4CEE-9E2C-97F589DCFC4B}" type="datetimeFigureOut">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705C6A-78F1-4706-8654-E545A6FBBBB8}" type="slidenum">
              <a:rPr lang="en-GB" smtClean="0"/>
              <a:t>‹#›</a:t>
            </a:fld>
            <a:endParaRPr lang="en-GB"/>
          </a:p>
        </p:txBody>
      </p:sp>
    </p:spTree>
    <p:extLst>
      <p:ext uri="{BB962C8B-B14F-4D97-AF65-F5344CB8AC3E}">
        <p14:creationId xmlns:p14="http://schemas.microsoft.com/office/powerpoint/2010/main" val="2259906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6F09A4-4A33-4CEE-9E2C-97F589DCFC4B}"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705C6A-78F1-4706-8654-E545A6FBBBB8}" type="slidenum">
              <a:rPr lang="en-GB" smtClean="0"/>
              <a:t>‹#›</a:t>
            </a:fld>
            <a:endParaRPr lang="en-GB"/>
          </a:p>
        </p:txBody>
      </p:sp>
    </p:spTree>
    <p:extLst>
      <p:ext uri="{BB962C8B-B14F-4D97-AF65-F5344CB8AC3E}">
        <p14:creationId xmlns:p14="http://schemas.microsoft.com/office/powerpoint/2010/main" val="594031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6F09A4-4A33-4CEE-9E2C-97F589DCFC4B}"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705C6A-78F1-4706-8654-E545A6FBBBB8}" type="slidenum">
              <a:rPr lang="en-GB" smtClean="0"/>
              <a:t>‹#›</a:t>
            </a:fld>
            <a:endParaRPr lang="en-GB"/>
          </a:p>
        </p:txBody>
      </p:sp>
    </p:spTree>
    <p:extLst>
      <p:ext uri="{BB962C8B-B14F-4D97-AF65-F5344CB8AC3E}">
        <p14:creationId xmlns:p14="http://schemas.microsoft.com/office/powerpoint/2010/main" val="5609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34F6958-6787-47A2-80AE-16ADDD2A9F68}" type="datetimeFigureOut">
              <a:rPr lang="en-GB" smtClean="0"/>
              <a:t>01/09/2023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69555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34F6958-6787-47A2-80AE-16ADDD2A9F68}" type="datetimeFigureOut">
              <a:rPr lang="en-GB" smtClean="0"/>
              <a:t>01/09/2023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130598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F6958-6787-47A2-80AE-16ADDD2A9F68}" type="datetimeFigureOut">
              <a:rPr lang="en-GB" smtClean="0"/>
              <a:t>01/09/2023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227556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4F6958-6787-47A2-80AE-16ADDD2A9F68}" type="datetimeFigureOut">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219223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4F6958-6787-47A2-80AE-16ADDD2A9F68}" type="datetimeFigureOut">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736275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F6958-6787-47A2-80AE-16ADDD2A9F68}" type="datetimeFigureOut">
              <a:rPr lang="en-GB" smtClean="0"/>
              <a:t>01/09/2023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0A5C6-E410-4487-A0CB-367A719EAF81}" type="slidenum">
              <a:rPr lang="en-GB" smtClean="0"/>
              <a:t>‹#›</a:t>
            </a:fld>
            <a:endParaRPr lang="en-GB"/>
          </a:p>
        </p:txBody>
      </p:sp>
    </p:spTree>
    <p:extLst>
      <p:ext uri="{BB962C8B-B14F-4D97-AF65-F5344CB8AC3E}">
        <p14:creationId xmlns:p14="http://schemas.microsoft.com/office/powerpoint/2010/main" val="966104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DDF74-770D-4C43-90BB-13A1602DD938}" type="datetimeFigureOut">
              <a:rPr lang="en-GB" smtClean="0"/>
              <a:t>01/09/2023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9730F-BEA8-4BAE-85EE-A13814712E46}" type="slidenum">
              <a:rPr lang="en-GB" smtClean="0"/>
              <a:t>‹#›</a:t>
            </a:fld>
            <a:endParaRPr lang="en-GB"/>
          </a:p>
        </p:txBody>
      </p:sp>
    </p:spTree>
    <p:extLst>
      <p:ext uri="{BB962C8B-B14F-4D97-AF65-F5344CB8AC3E}">
        <p14:creationId xmlns:p14="http://schemas.microsoft.com/office/powerpoint/2010/main" val="34900966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115ADB-4092-446C-B9B6-6FCED6AD5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2D175E-3951-426A-876D-28016B527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1ED81E-7457-4F26-8C23-5D8F61CCB1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ED17B-CDB5-476D-9482-A21E7A964434}" type="datetimeFigureOut">
              <a:rPr lang="en-GB" smtClean="0"/>
              <a:t>01/09/2023</a:t>
            </a:fld>
            <a:endParaRPr lang="en-GB"/>
          </a:p>
        </p:txBody>
      </p:sp>
      <p:sp>
        <p:nvSpPr>
          <p:cNvPr id="5" name="Footer Placeholder 4">
            <a:extLst>
              <a:ext uri="{FF2B5EF4-FFF2-40B4-BE49-F238E27FC236}">
                <a16:creationId xmlns:a16="http://schemas.microsoft.com/office/drawing/2014/main" id="{E609FADC-F7F8-4635-855F-46DEF12F7D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96C958-F25D-4C05-9ADF-7C4DB1372C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A2F39-9F04-48AF-9C7E-02E45E812642}" type="slidenum">
              <a:rPr lang="en-GB" smtClean="0"/>
              <a:t>‹#›</a:t>
            </a:fld>
            <a:endParaRPr lang="en-GB"/>
          </a:p>
        </p:txBody>
      </p:sp>
    </p:spTree>
    <p:extLst>
      <p:ext uri="{BB962C8B-B14F-4D97-AF65-F5344CB8AC3E}">
        <p14:creationId xmlns:p14="http://schemas.microsoft.com/office/powerpoint/2010/main" val="8918981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F09A4-4A33-4CEE-9E2C-97F589DCFC4B}" type="datetimeFigureOut">
              <a:rPr lang="en-GB" smtClean="0"/>
              <a:t>01/09/2023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05C6A-78F1-4706-8654-E545A6FBBBB8}" type="slidenum">
              <a:rPr lang="en-GB" smtClean="0"/>
              <a:t>‹#›</a:t>
            </a:fld>
            <a:endParaRPr lang="en-GB"/>
          </a:p>
        </p:txBody>
      </p:sp>
    </p:spTree>
    <p:extLst>
      <p:ext uri="{BB962C8B-B14F-4D97-AF65-F5344CB8AC3E}">
        <p14:creationId xmlns:p14="http://schemas.microsoft.com/office/powerpoint/2010/main" val="1951608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2.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www.flickr.com/23116228@N07/3254934957" TargetMode="External"/><Relationship Id="rId3" Type="http://schemas.openxmlformats.org/officeDocument/2006/relationships/image" Target="../media/image12.png"/><Relationship Id="rId7" Type="http://schemas.openxmlformats.org/officeDocument/2006/relationships/image" Target="../media/image16.jpg"/><Relationship Id="rId12" Type="http://schemas.openxmlformats.org/officeDocument/2006/relationships/image" Target="../media/image20.jpeg"/><Relationship Id="rId2" Type="http://schemas.openxmlformats.org/officeDocument/2006/relationships/image" Target="../media/image11.emf"/><Relationship Id="rId16" Type="http://schemas.openxmlformats.org/officeDocument/2006/relationships/image" Target="../media/image2.jpeg"/><Relationship Id="rId1" Type="http://schemas.openxmlformats.org/officeDocument/2006/relationships/slideLayout" Target="../slideLayouts/slideLayout40.xml"/><Relationship Id="rId6" Type="http://schemas.openxmlformats.org/officeDocument/2006/relationships/image" Target="../media/image15.jpg"/><Relationship Id="rId11" Type="http://schemas.openxmlformats.org/officeDocument/2006/relationships/hyperlink" Target="https://www.ingridscience.ca/node/163" TargetMode="External"/><Relationship Id="rId5" Type="http://schemas.openxmlformats.org/officeDocument/2006/relationships/image" Target="../media/image14.png"/><Relationship Id="rId15" Type="http://schemas.openxmlformats.org/officeDocument/2006/relationships/hyperlink" Target="https://learn.e-limu.org/topic/view/?c=48" TargetMode="External"/><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139708" y="66717"/>
            <a:ext cx="4097426" cy="2277547"/>
          </a:xfrm>
          <a:prstGeom prst="rect">
            <a:avLst/>
          </a:prstGeom>
          <a:noFill/>
        </p:spPr>
        <p:txBody>
          <a:bodyPr wrap="square" lIns="91440" tIns="45720" rIns="91440" bIns="45720" rtlCol="0" anchor="t">
            <a:spAutoFit/>
          </a:bodyPr>
          <a:lstStyle/>
          <a:p>
            <a:pPr algn="ctr"/>
            <a:r>
              <a:rPr lang="en-GB" sz="1600" u="sng" dirty="0">
                <a:latin typeface="Comic Sans MS"/>
              </a:rPr>
              <a:t>Curriculum – History</a:t>
            </a:r>
          </a:p>
          <a:p>
            <a:pPr algn="ctr"/>
            <a:r>
              <a:rPr lang="en-GB" sz="1200" dirty="0">
                <a:latin typeface="Comic Sans MS" panose="030F0702030302020204" pitchFamily="66" charset="0"/>
              </a:rPr>
              <a:t>This half term in Year 3, our History focus enquiry question will be:</a:t>
            </a:r>
          </a:p>
          <a:p>
            <a:pPr algn="ctr"/>
            <a:r>
              <a:rPr lang="en-GB" sz="1600" dirty="0">
                <a:latin typeface="Comic Sans MS"/>
              </a:rPr>
              <a:t> ‘</a:t>
            </a:r>
            <a:r>
              <a:rPr lang="en-GB" sz="1400" b="1" dirty="0">
                <a:latin typeface="Comic Sans MS"/>
              </a:rPr>
              <a:t>How do we know what it was like in the </a:t>
            </a:r>
          </a:p>
          <a:p>
            <a:pPr algn="ctr"/>
            <a:r>
              <a:rPr lang="en-GB" sz="1400" b="1" dirty="0">
                <a:latin typeface="Comic Sans MS"/>
              </a:rPr>
              <a:t>Stone Age, Bronze Age and Iron Age?”</a:t>
            </a:r>
            <a:endParaRPr lang="en-GB" sz="1400"/>
          </a:p>
          <a:p>
            <a:pPr algn="ctr"/>
            <a:r>
              <a:rPr lang="en-GB" sz="1200" dirty="0">
                <a:latin typeface="Comic Sans MS" panose="030F0702030302020204" pitchFamily="66" charset="0"/>
              </a:rPr>
              <a:t>We will build a rich knowledge base of historical knowledge including how life changed throughout the Stone Age to the Iron Age. We will also investigate significant monuments, events and artefacts using primary and secondary sources to widen and deepen our understanding of the time period. </a:t>
            </a:r>
          </a:p>
        </p:txBody>
      </p:sp>
      <p:sp>
        <p:nvSpPr>
          <p:cNvPr id="12" name="Rounded Rectangle 11"/>
          <p:cNvSpPr/>
          <p:nvPr/>
        </p:nvSpPr>
        <p:spPr>
          <a:xfrm>
            <a:off x="4267389" y="2645478"/>
            <a:ext cx="3944190" cy="968073"/>
          </a:xfrm>
          <a:prstGeom prst="roundRect">
            <a:avLst/>
          </a:prstGeom>
          <a:solidFill>
            <a:schemeClr val="bg2">
              <a:lumMod val="90000"/>
            </a:schemeClr>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611718" y="2691677"/>
            <a:ext cx="3115895" cy="646331"/>
          </a:xfrm>
          <a:prstGeom prst="rect">
            <a:avLst/>
          </a:prstGeom>
          <a:noFill/>
        </p:spPr>
        <p:txBody>
          <a:bodyPr wrap="square" lIns="91440" tIns="45720" rIns="91440" bIns="45720" rtlCol="0" anchor="t">
            <a:spAutoFit/>
          </a:bodyPr>
          <a:lstStyle/>
          <a:p>
            <a:pPr algn="ctr"/>
            <a:r>
              <a:rPr lang="en-GB" b="1" dirty="0">
                <a:latin typeface="CCW Cursive Writing 6" panose="03050602040000000000" pitchFamily="66" charset="0"/>
              </a:rPr>
              <a:t>Year 3 Newsletter </a:t>
            </a:r>
          </a:p>
          <a:p>
            <a:pPr algn="ctr"/>
            <a:r>
              <a:rPr lang="en-GB" b="1" dirty="0">
                <a:latin typeface="CCW Cursive Writing 6"/>
              </a:rPr>
              <a:t>Autumn 1 2023</a:t>
            </a:r>
            <a:endParaRPr lang="en-GB" b="1" dirty="0">
              <a:latin typeface="CCW Cursive Writing 6" panose="03050602040000000000" pitchFamily="66" charset="0"/>
            </a:endParaRPr>
          </a:p>
        </p:txBody>
      </p:sp>
      <p:sp>
        <p:nvSpPr>
          <p:cNvPr id="6" name="TextBox 5"/>
          <p:cNvSpPr txBox="1"/>
          <p:nvPr/>
        </p:nvSpPr>
        <p:spPr>
          <a:xfrm>
            <a:off x="140224" y="169756"/>
            <a:ext cx="3947337" cy="2877711"/>
          </a:xfrm>
          <a:prstGeom prst="rect">
            <a:avLst/>
          </a:prstGeom>
          <a:noFill/>
          <a:ln>
            <a:noFill/>
          </a:ln>
        </p:spPr>
        <p:txBody>
          <a:bodyPr wrap="square" rtlCol="0">
            <a:spAutoFit/>
          </a:bodyPr>
          <a:lstStyle/>
          <a:p>
            <a:pPr algn="ctr"/>
            <a:r>
              <a:rPr lang="en-GB" sz="1400" u="sng" dirty="0">
                <a:latin typeface="Comic Sans MS" panose="030F0702030302020204" pitchFamily="66" charset="0"/>
              </a:rPr>
              <a:t>English</a:t>
            </a:r>
          </a:p>
          <a:p>
            <a:pPr algn="ctr"/>
            <a:endParaRPr lang="en-GB" sz="1300" u="sng" dirty="0">
              <a:latin typeface="Comic Sans MS" panose="030F0702030302020204" pitchFamily="66" charset="0"/>
            </a:endParaRPr>
          </a:p>
          <a:p>
            <a:r>
              <a:rPr lang="en-GB" sz="1100" dirty="0">
                <a:latin typeface="Comic Sans MS" panose="030F0702030302020204" pitchFamily="66" charset="0"/>
              </a:rPr>
              <a:t>In English we will be reading our Power of Reading text, ‘UG’  by Raymond Briggs</a:t>
            </a:r>
            <a:r>
              <a:rPr lang="en-GB" sz="1100" i="1" dirty="0">
                <a:latin typeface="Comic Sans MS" panose="030F0702030302020204" pitchFamily="66" charset="0"/>
              </a:rPr>
              <a:t>, </a:t>
            </a:r>
            <a:r>
              <a:rPr lang="en-GB" sz="1100" dirty="0">
                <a:latin typeface="Comic Sans MS" panose="030F0702030302020204" pitchFamily="66" charset="0"/>
              </a:rPr>
              <a:t>which links nicely with our History topic.</a:t>
            </a:r>
          </a:p>
          <a:p>
            <a:endParaRPr lang="en-GB" sz="1100" dirty="0"/>
          </a:p>
          <a:p>
            <a:r>
              <a:rPr lang="en-GB" sz="1100" dirty="0">
                <a:latin typeface="Comic Sans MS" panose="030F0702030302020204" pitchFamily="66" charset="0"/>
              </a:rPr>
              <a:t>We will develop our knowledge of Year 3 spelling, grammar and punctuation. Year 3/4 words will be put on Dojo so that children can practise their spellings at home. In school, we will be using the reading programme ‘Reading </a:t>
            </a:r>
            <a:r>
              <a:rPr lang="en-GB" sz="1100" dirty="0" err="1">
                <a:latin typeface="Comic Sans MS" panose="030F0702030302020204" pitchFamily="66" charset="0"/>
              </a:rPr>
              <a:t>Plus’</a:t>
            </a:r>
            <a:r>
              <a:rPr lang="en-GB" sz="1100" dirty="0">
                <a:latin typeface="Comic Sans MS" panose="030F0702030302020204" pitchFamily="66" charset="0"/>
              </a:rPr>
              <a:t> to develop our reading and comprehension skills. Spelling Shed is an exciting tool that can also be used at home to practice spellings. </a:t>
            </a:r>
          </a:p>
          <a:p>
            <a:endParaRPr lang="en-GB" sz="1100" dirty="0">
              <a:latin typeface="Comic Sans MS" panose="030F0702030302020204" pitchFamily="66" charset="0"/>
            </a:endParaRPr>
          </a:p>
          <a:p>
            <a:r>
              <a:rPr lang="en-GB" sz="1100" dirty="0">
                <a:latin typeface="Comic Sans MS" panose="030F0702030302020204" pitchFamily="66" charset="0"/>
              </a:rPr>
              <a:t>During all lessons, we will continue to focus on a high standard of presentation, including joined handwriting. </a:t>
            </a:r>
            <a:endParaRPr lang="en-GB" sz="1200" dirty="0">
              <a:solidFill>
                <a:schemeClr val="bg1"/>
              </a:solidFill>
              <a:latin typeface="Comic Sans MS" panose="030F0702030302020204" pitchFamily="66" charset="0"/>
            </a:endParaRPr>
          </a:p>
        </p:txBody>
      </p:sp>
      <p:sp>
        <p:nvSpPr>
          <p:cNvPr id="7" name="TextBox 6"/>
          <p:cNvSpPr txBox="1"/>
          <p:nvPr/>
        </p:nvSpPr>
        <p:spPr>
          <a:xfrm>
            <a:off x="4179031" y="3498922"/>
            <a:ext cx="4039088" cy="1308050"/>
          </a:xfrm>
          <a:prstGeom prst="rect">
            <a:avLst/>
          </a:prstGeom>
          <a:noFill/>
        </p:spPr>
        <p:txBody>
          <a:bodyPr wrap="square" lIns="91440" tIns="45720" rIns="91440" bIns="45720" rtlCol="0" anchor="t">
            <a:spAutoFit/>
          </a:bodyPr>
          <a:lstStyle/>
          <a:p>
            <a:pPr algn="ctr"/>
            <a:r>
              <a:rPr lang="en-GB" sz="1300" dirty="0">
                <a:solidFill>
                  <a:srgbClr val="6C320A"/>
                </a:solidFill>
                <a:latin typeface="Comic Sans MS" panose="030F0702030302020204" pitchFamily="66" charset="0"/>
              </a:rPr>
              <a:t>      </a:t>
            </a:r>
          </a:p>
          <a:p>
            <a:pPr algn="ctr"/>
            <a:r>
              <a:rPr lang="en-GB" sz="1400" u="sng" dirty="0">
                <a:latin typeface="Comic Sans MS" panose="030F0702030302020204" pitchFamily="66" charset="0"/>
              </a:rPr>
              <a:t>Learning Outcome</a:t>
            </a:r>
          </a:p>
          <a:p>
            <a:pPr algn="ctr"/>
            <a:r>
              <a:rPr lang="en-GB" sz="1300" dirty="0">
                <a:latin typeface="Comic Sans MS"/>
              </a:rPr>
              <a:t>At the end of this half term, the children will be producing a non-chronological reports consolidating their knowledge from our History topic.</a:t>
            </a:r>
            <a:endParaRPr lang="en-GB" u="sng" dirty="0">
              <a:latin typeface="Comic Sans MS"/>
            </a:endParaRPr>
          </a:p>
        </p:txBody>
      </p:sp>
      <p:sp>
        <p:nvSpPr>
          <p:cNvPr id="9" name="TextBox 8"/>
          <p:cNvSpPr txBox="1"/>
          <p:nvPr/>
        </p:nvSpPr>
        <p:spPr>
          <a:xfrm>
            <a:off x="8395016" y="177873"/>
            <a:ext cx="3619518" cy="2646878"/>
          </a:xfrm>
          <a:prstGeom prst="rect">
            <a:avLst/>
          </a:prstGeom>
          <a:noFill/>
          <a:ln w="57150">
            <a:noFill/>
          </a:ln>
        </p:spPr>
        <p:txBody>
          <a:bodyPr wrap="square" rtlCol="0">
            <a:spAutoFit/>
          </a:bodyPr>
          <a:lstStyle/>
          <a:p>
            <a:pPr algn="ctr"/>
            <a:r>
              <a:rPr lang="en-GB" sz="1400" u="sng" dirty="0">
                <a:latin typeface="Comic Sans MS" panose="030F0702030302020204" pitchFamily="66" charset="0"/>
              </a:rPr>
              <a:t>Maths</a:t>
            </a:r>
          </a:p>
          <a:p>
            <a:pPr algn="ctr"/>
            <a:endParaRPr lang="en-GB" sz="1400" dirty="0"/>
          </a:p>
          <a:p>
            <a:r>
              <a:rPr lang="en-GB" sz="1200" dirty="0">
                <a:latin typeface="Comic Sans MS" panose="030F0702030302020204" pitchFamily="66" charset="0"/>
              </a:rPr>
              <a:t>In </a:t>
            </a:r>
            <a:r>
              <a:rPr lang="en-GB" sz="1200" b="1" dirty="0">
                <a:latin typeface="Comic Sans MS" panose="030F0702030302020204" pitchFamily="66" charset="0"/>
              </a:rPr>
              <a:t>Year 3 </a:t>
            </a:r>
            <a:r>
              <a:rPr lang="en-GB" sz="1200" dirty="0">
                <a:latin typeface="Comic Sans MS" panose="030F0702030302020204" pitchFamily="66" charset="0"/>
              </a:rPr>
              <a:t>this term we will continue to  develop our knowledge of place value and apply that knowledge to 3-digit numbers. We will also deepen our understanding of addition and subtraction of 3-digit numbers.</a:t>
            </a:r>
          </a:p>
          <a:p>
            <a:endParaRPr lang="en-GB" sz="600" dirty="0">
              <a:latin typeface="Comic Sans MS" panose="030F0702030302020204" pitchFamily="66" charset="0"/>
            </a:endParaRPr>
          </a:p>
          <a:p>
            <a:r>
              <a:rPr lang="en-GB" sz="1200" dirty="0">
                <a:latin typeface="Comic Sans MS" panose="030F0702030302020204" pitchFamily="66" charset="0"/>
              </a:rPr>
              <a:t>Please continue to support your child to practise their recall of times tables 2’s, 3’s, 5’s and 10’s. We will begin to learn times tables 4’s, 6’s, 7’s, 8’s and 9’s this year as well. The ability to recall these facts more confidently would be hugely beneficial for your child in their Maths lessons. </a:t>
            </a:r>
            <a:endParaRPr lang="en-GB" sz="1200" dirty="0">
              <a:solidFill>
                <a:schemeClr val="accent6">
                  <a:lumMod val="75000"/>
                </a:schemeClr>
              </a:solidFill>
              <a:latin typeface="Comic Sans MS" panose="030F0702030302020204" pitchFamily="66" charset="0"/>
            </a:endParaRPr>
          </a:p>
        </p:txBody>
      </p:sp>
      <p:sp>
        <p:nvSpPr>
          <p:cNvPr id="2" name="Rectangle 1"/>
          <p:cNvSpPr/>
          <p:nvPr/>
        </p:nvSpPr>
        <p:spPr>
          <a:xfrm>
            <a:off x="118955" y="70056"/>
            <a:ext cx="3938320" cy="298186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384464" y="69668"/>
            <a:ext cx="3671122" cy="2896108"/>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11735" y="3149921"/>
            <a:ext cx="3955547" cy="1496055"/>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210592" y="4897150"/>
            <a:ext cx="4026926" cy="188787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11735" y="4810483"/>
            <a:ext cx="3909102" cy="1946687"/>
          </a:xfrm>
          <a:prstGeom prst="rect">
            <a:avLst/>
          </a:prstGeom>
          <a:noFill/>
          <a:ln>
            <a:noFill/>
          </a:ln>
        </p:spPr>
        <p:txBody>
          <a:bodyPr wrap="square" rtlCol="0">
            <a:spAutoFit/>
          </a:bodyPr>
          <a:lstStyle/>
          <a:p>
            <a:pPr algn="ctr"/>
            <a:r>
              <a:rPr lang="en-GB" sz="1400" dirty="0">
                <a:latin typeface="Comic Sans MS" panose="030F0702030302020204" pitchFamily="66" charset="0"/>
              </a:rPr>
              <a:t>      </a:t>
            </a:r>
            <a:r>
              <a:rPr lang="en-GB" sz="1400" u="sng" dirty="0">
                <a:latin typeface="Comic Sans MS" panose="030F0702030302020204" pitchFamily="66" charset="0"/>
              </a:rPr>
              <a:t>Wider Curriculum</a:t>
            </a:r>
          </a:p>
          <a:p>
            <a:pPr>
              <a:lnSpc>
                <a:spcPct val="150000"/>
              </a:lnSpc>
            </a:pPr>
            <a:endParaRPr lang="en-GB" sz="1100" dirty="0">
              <a:latin typeface="Comic Sans MS" panose="030F0702030302020204" pitchFamily="66" charset="0"/>
            </a:endParaRPr>
          </a:p>
          <a:p>
            <a:pPr>
              <a:lnSpc>
                <a:spcPct val="150000"/>
              </a:lnSpc>
            </a:pPr>
            <a:r>
              <a:rPr lang="en-GB" sz="1200" dirty="0">
                <a:latin typeface="Comic Sans MS" panose="030F0702030302020204" pitchFamily="66" charset="0"/>
              </a:rPr>
              <a:t>Computing – E-Safety</a:t>
            </a:r>
          </a:p>
          <a:p>
            <a:pPr>
              <a:lnSpc>
                <a:spcPct val="150000"/>
              </a:lnSpc>
            </a:pPr>
            <a:r>
              <a:rPr lang="en-GB" sz="1200" dirty="0">
                <a:latin typeface="Comic Sans MS" panose="030F0702030302020204" pitchFamily="66" charset="0"/>
              </a:rPr>
              <a:t>PSHE – Being Me in My World.</a:t>
            </a:r>
          </a:p>
          <a:p>
            <a:pPr>
              <a:lnSpc>
                <a:spcPct val="150000"/>
              </a:lnSpc>
            </a:pPr>
            <a:r>
              <a:rPr lang="en-GB" sz="1200" dirty="0">
                <a:latin typeface="Comic Sans MS" panose="030F0702030302020204" pitchFamily="66" charset="0"/>
              </a:rPr>
              <a:t>Music – Three Little Birds – Historical context of  </a:t>
            </a:r>
          </a:p>
          <a:p>
            <a:pPr>
              <a:lnSpc>
                <a:spcPct val="150000"/>
              </a:lnSpc>
            </a:pPr>
            <a:r>
              <a:rPr lang="en-GB" sz="1200" dirty="0">
                <a:latin typeface="Comic Sans MS" panose="030F0702030302020204" pitchFamily="66" charset="0"/>
              </a:rPr>
              <a:t>      musical styles.</a:t>
            </a:r>
          </a:p>
          <a:p>
            <a:pPr>
              <a:lnSpc>
                <a:spcPct val="150000"/>
              </a:lnSpc>
            </a:pPr>
            <a:r>
              <a:rPr lang="en-GB" sz="1200" dirty="0">
                <a:latin typeface="Comic Sans MS" panose="030F0702030302020204" pitchFamily="66" charset="0"/>
              </a:rPr>
              <a:t>PE – Gymnastics-Body Management/ Games-Invasion</a:t>
            </a:r>
          </a:p>
        </p:txBody>
      </p:sp>
      <p:sp>
        <p:nvSpPr>
          <p:cNvPr id="16" name="Rectangle 15"/>
          <p:cNvSpPr/>
          <p:nvPr/>
        </p:nvSpPr>
        <p:spPr>
          <a:xfrm>
            <a:off x="113021" y="4758353"/>
            <a:ext cx="3947268" cy="2038027"/>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27017" y="4698063"/>
            <a:ext cx="714103" cy="792480"/>
          </a:xfrm>
          <a:prstGeom prst="rect">
            <a:avLst/>
          </a:prstGeom>
          <a:noFill/>
        </p:spPr>
        <p:txBody>
          <a:bodyPr wrap="square" rtlCol="0">
            <a:spAutoFit/>
          </a:bodyPr>
          <a:lstStyle/>
          <a:p>
            <a:endParaRPr lang="en-GB" dirty="0"/>
          </a:p>
        </p:txBody>
      </p:sp>
      <p:sp>
        <p:nvSpPr>
          <p:cNvPr id="4" name="Rectangle 3"/>
          <p:cNvSpPr/>
          <p:nvPr/>
        </p:nvSpPr>
        <p:spPr>
          <a:xfrm>
            <a:off x="141854" y="3121346"/>
            <a:ext cx="3954003" cy="1415772"/>
          </a:xfrm>
          <a:prstGeom prst="rect">
            <a:avLst/>
          </a:prstGeom>
          <a:ln>
            <a:noFill/>
          </a:ln>
        </p:spPr>
        <p:txBody>
          <a:bodyPr wrap="square">
            <a:spAutoFit/>
          </a:bodyPr>
          <a:lstStyle/>
          <a:p>
            <a:pPr algn="ctr"/>
            <a:r>
              <a:rPr lang="en-GB" sz="1400" u="sng" dirty="0">
                <a:latin typeface="Comic Sans MS" panose="030F0702030302020204" pitchFamily="66" charset="0"/>
              </a:rPr>
              <a:t>Our PE Days</a:t>
            </a:r>
            <a:endParaRPr lang="en-GB" sz="1400" dirty="0"/>
          </a:p>
          <a:p>
            <a:r>
              <a:rPr lang="en-GB" sz="1200" dirty="0">
                <a:latin typeface="Comic Sans MS" panose="030F0702030302020204" pitchFamily="66" charset="0"/>
              </a:rPr>
              <a:t>Our PE morning is every </a:t>
            </a:r>
            <a:r>
              <a:rPr lang="en-GB" sz="1200" b="1" dirty="0">
                <a:latin typeface="Comic Sans MS" panose="030F0702030302020204" pitchFamily="66" charset="0"/>
              </a:rPr>
              <a:t>Thursday</a:t>
            </a:r>
            <a:r>
              <a:rPr lang="en-GB" sz="1200" dirty="0">
                <a:latin typeface="Comic Sans MS" panose="030F0702030302020204" pitchFamily="66" charset="0"/>
              </a:rPr>
              <a:t>. Please ensure that children have correct full outdoor and indoor PE kit in school all week. Long hair should be tied back and </a:t>
            </a:r>
            <a:r>
              <a:rPr lang="en-GB" sz="1200" b="1" dirty="0">
                <a:latin typeface="Comic Sans MS" panose="030F0702030302020204" pitchFamily="66" charset="0"/>
              </a:rPr>
              <a:t>earrings removed </a:t>
            </a:r>
            <a:r>
              <a:rPr lang="en-GB" sz="1200" dirty="0">
                <a:latin typeface="Comic Sans MS" panose="030F0702030302020204" pitchFamily="66" charset="0"/>
              </a:rPr>
              <a:t>as outlined in the school’s uniform policy on our website. Plasters over earrings are not permitted for health and safety reasons.</a:t>
            </a:r>
          </a:p>
        </p:txBody>
      </p:sp>
      <p:sp>
        <p:nvSpPr>
          <p:cNvPr id="18" name="Rectangle 17"/>
          <p:cNvSpPr/>
          <p:nvPr/>
        </p:nvSpPr>
        <p:spPr>
          <a:xfrm>
            <a:off x="8368422" y="4645976"/>
            <a:ext cx="3705493" cy="2150404"/>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368422" y="4643960"/>
            <a:ext cx="3619578" cy="2154436"/>
          </a:xfrm>
          <a:prstGeom prst="rect">
            <a:avLst/>
          </a:prstGeom>
        </p:spPr>
        <p:txBody>
          <a:bodyPr wrap="square">
            <a:spAutoFit/>
          </a:bodyPr>
          <a:lstStyle/>
          <a:p>
            <a:pPr algn="ctr"/>
            <a:r>
              <a:rPr lang="en-GB" sz="1400" u="sng" dirty="0">
                <a:latin typeface="Comic Sans MS" panose="030F0702030302020204" pitchFamily="66" charset="0"/>
              </a:rPr>
              <a:t>Reading</a:t>
            </a:r>
          </a:p>
          <a:p>
            <a:pPr algn="ctr"/>
            <a:endParaRPr lang="en-GB" sz="1200" u="sng" dirty="0">
              <a:latin typeface="Comic Sans MS" panose="030F0702030302020204" pitchFamily="66" charset="0"/>
            </a:endParaRPr>
          </a:p>
          <a:p>
            <a:r>
              <a:rPr lang="en-GB" sz="1200" dirty="0">
                <a:latin typeface="Comic Sans MS" panose="030F0702030302020204" pitchFamily="66" charset="0"/>
              </a:rPr>
              <a:t>Please continue to share the love of books with your child. Encourage them to read/share books at least 5 times per week. This can be recorded on one page per week of the Reading Record.  Reads will be counted as they are sent in on your child’s specified day (as last year).</a:t>
            </a:r>
          </a:p>
          <a:p>
            <a:r>
              <a:rPr lang="en-GB" sz="1200" dirty="0">
                <a:latin typeface="Comic Sans MS" panose="030F0702030302020204" pitchFamily="66" charset="0"/>
              </a:rPr>
              <a:t>Reading should be a delightful experience and we encourage you to revisit and re-read favourite books and stories. </a:t>
            </a:r>
          </a:p>
        </p:txBody>
      </p:sp>
      <p:sp>
        <p:nvSpPr>
          <p:cNvPr id="17" name="Rectangle 16"/>
          <p:cNvSpPr/>
          <p:nvPr/>
        </p:nvSpPr>
        <p:spPr>
          <a:xfrm>
            <a:off x="4191667" y="4948534"/>
            <a:ext cx="4013815" cy="1785104"/>
          </a:xfrm>
          <a:prstGeom prst="rect">
            <a:avLst/>
          </a:prstGeom>
        </p:spPr>
        <p:txBody>
          <a:bodyPr wrap="square">
            <a:spAutoFit/>
          </a:bodyPr>
          <a:lstStyle/>
          <a:p>
            <a:pPr algn="ctr"/>
            <a:r>
              <a:rPr lang="en-GB" sz="1400" u="sng" dirty="0">
                <a:latin typeface="Comic Sans MS" panose="030F0702030302020204" pitchFamily="66" charset="0"/>
              </a:rPr>
              <a:t>Homework</a:t>
            </a:r>
          </a:p>
          <a:p>
            <a:r>
              <a:rPr lang="en-GB" sz="1200" dirty="0">
                <a:latin typeface="Comic Sans MS" panose="030F0702030302020204" pitchFamily="66" charset="0"/>
              </a:rPr>
              <a:t>Each week the children will be set homework, one piece each of English and Maths on a </a:t>
            </a:r>
            <a:r>
              <a:rPr lang="en-GB" sz="1200" b="1" dirty="0">
                <a:latin typeface="Comic Sans MS" panose="030F0702030302020204" pitchFamily="66" charset="0"/>
              </a:rPr>
              <a:t>Friday to be submitted by the following Thursday</a:t>
            </a:r>
            <a:r>
              <a:rPr lang="en-GB" sz="1200" dirty="0">
                <a:latin typeface="Comic Sans MS" panose="030F0702030302020204" pitchFamily="66" charset="0"/>
              </a:rPr>
              <a:t>. There will also be a short piece of History and/or Science recall work as well. Homework is a consolidation of what we have been learning in the week. Please share on Dojo anything you get up to outside of school that you would like to share.</a:t>
            </a:r>
          </a:p>
        </p:txBody>
      </p:sp>
      <p:sp>
        <p:nvSpPr>
          <p:cNvPr id="21" name="Rectangle 20"/>
          <p:cNvSpPr/>
          <p:nvPr/>
        </p:nvSpPr>
        <p:spPr>
          <a:xfrm>
            <a:off x="4210592" y="3705185"/>
            <a:ext cx="4026926" cy="1101788"/>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191193" y="69669"/>
            <a:ext cx="4026926" cy="2416302"/>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8373913" y="3071482"/>
            <a:ext cx="3681674" cy="1468788"/>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8443047" y="3087441"/>
            <a:ext cx="3564316" cy="1261884"/>
          </a:xfrm>
          <a:prstGeom prst="rect">
            <a:avLst/>
          </a:prstGeom>
        </p:spPr>
        <p:txBody>
          <a:bodyPr wrap="square" lIns="91440" tIns="45720" rIns="91440" bIns="45720" anchor="t">
            <a:spAutoFit/>
          </a:bodyPr>
          <a:lstStyle/>
          <a:p>
            <a:pPr algn="ctr"/>
            <a:r>
              <a:rPr lang="en-GB" sz="1400" u="sng" dirty="0">
                <a:latin typeface="Comic Sans MS" panose="030F0702030302020204" pitchFamily="66" charset="0"/>
              </a:rPr>
              <a:t>Science</a:t>
            </a:r>
          </a:p>
          <a:p>
            <a:pPr algn="ctr"/>
            <a:endParaRPr lang="en-GB" sz="1400" u="sng" dirty="0">
              <a:latin typeface="Comic Sans MS" panose="030F0702030302020204" pitchFamily="66" charset="0"/>
            </a:endParaRPr>
          </a:p>
          <a:p>
            <a:r>
              <a:rPr lang="en-GB" sz="1200" dirty="0">
                <a:latin typeface="Comic Sans MS"/>
              </a:rPr>
              <a:t>This term Year 3 will learn about ‘Rocks'! We will explore the rock cycle and learn about different types of rock.  We will sort rocks and group them from their properties.  </a:t>
            </a:r>
          </a:p>
        </p:txBody>
      </p:sp>
      <p:pic>
        <p:nvPicPr>
          <p:cNvPr id="26" name="Picture 25" descr="A logo of a ship&#10;&#10;Description automatically generated">
            <a:extLst>
              <a:ext uri="{FF2B5EF4-FFF2-40B4-BE49-F238E27FC236}">
                <a16:creationId xmlns:a16="http://schemas.microsoft.com/office/drawing/2014/main" id="{DC5EA858-4276-D6B5-72AC-F6C602E5E5D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400610" y="2800280"/>
            <a:ext cx="742070" cy="640557"/>
          </a:xfrm>
          <a:prstGeom prst="rect">
            <a:avLst/>
          </a:prstGeom>
        </p:spPr>
      </p:pic>
      <p:pic>
        <p:nvPicPr>
          <p:cNvPr id="20" name="Picture 19" descr="A logo of a ship&#10;&#10;Description automatically generated">
            <a:extLst>
              <a:ext uri="{FF2B5EF4-FFF2-40B4-BE49-F238E27FC236}">
                <a16:creationId xmlns:a16="http://schemas.microsoft.com/office/drawing/2014/main" id="{B3953E7F-30FA-0217-2840-59963109E89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247344" y="2787584"/>
            <a:ext cx="742070" cy="640557"/>
          </a:xfrm>
          <a:prstGeom prst="rect">
            <a:avLst/>
          </a:prstGeom>
        </p:spPr>
      </p:pic>
    </p:spTree>
    <p:extLst>
      <p:ext uri="{BB962C8B-B14F-4D97-AF65-F5344CB8AC3E}">
        <p14:creationId xmlns:p14="http://schemas.microsoft.com/office/powerpoint/2010/main" val="1776695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D7A959A-5C73-4D77-915D-4AF60D98A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556" y="267437"/>
            <a:ext cx="9297669" cy="153177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D7556DA1-B59D-4CF4-B9B5-2C107B733D10}"/>
              </a:ext>
            </a:extLst>
          </p:cNvPr>
          <p:cNvSpPr txBox="1"/>
          <p:nvPr/>
        </p:nvSpPr>
        <p:spPr>
          <a:xfrm>
            <a:off x="2082774" y="27455"/>
            <a:ext cx="8356600" cy="338554"/>
          </a:xfrm>
          <a:prstGeom prst="rect">
            <a:avLst/>
          </a:prstGeom>
          <a:noFill/>
        </p:spPr>
        <p:txBody>
          <a:bodyPr wrap="square" lIns="91440" tIns="45720" rIns="91440" bIns="45720" rtlCol="0" anchor="t">
            <a:spAutoFit/>
          </a:bodyPr>
          <a:lstStyle/>
          <a:p>
            <a:pPr algn="ctr">
              <a:defRPr/>
            </a:pPr>
            <a:r>
              <a:rPr kumimoji="0" lang="en-GB" sz="1600" b="0" i="0" u="sng" strike="noStrike" kern="1200" cap="none" spc="0" normalizeH="0" baseline="0" noProof="0" dirty="0">
                <a:ln>
                  <a:noFill/>
                </a:ln>
                <a:effectLst/>
                <a:uLnTx/>
                <a:uFillTx/>
                <a:latin typeface="Comic Sans MS"/>
              </a:rPr>
              <a:t>How do we know what it was like to live in the Stone Age</a:t>
            </a:r>
            <a:r>
              <a:rPr lang="en-GB" sz="1600" u="sng" dirty="0">
                <a:latin typeface="Comic Sans MS"/>
              </a:rPr>
              <a:t>, Bronze Age and</a:t>
            </a:r>
            <a:r>
              <a:rPr kumimoji="0" lang="en-GB" sz="1600" b="0" i="0" u="sng" strike="noStrike" kern="1200" cap="none" spc="0" normalizeH="0" baseline="0" noProof="0" dirty="0">
                <a:ln>
                  <a:noFill/>
                </a:ln>
                <a:effectLst/>
                <a:uLnTx/>
                <a:uFillTx/>
                <a:latin typeface="Comic Sans MS"/>
              </a:rPr>
              <a:t> Iron Age?</a:t>
            </a:r>
          </a:p>
        </p:txBody>
      </p:sp>
      <p:graphicFrame>
        <p:nvGraphicFramePr>
          <p:cNvPr id="5" name="Table 4">
            <a:extLst>
              <a:ext uri="{FF2B5EF4-FFF2-40B4-BE49-F238E27FC236}">
                <a16:creationId xmlns:a16="http://schemas.microsoft.com/office/drawing/2014/main" id="{00EC3514-5E3D-4B29-854E-BD5979CB39DA}"/>
              </a:ext>
            </a:extLst>
          </p:cNvPr>
          <p:cNvGraphicFramePr>
            <a:graphicFrameLocks noGrp="1"/>
          </p:cNvGraphicFramePr>
          <p:nvPr/>
        </p:nvGraphicFramePr>
        <p:xfrm>
          <a:off x="10691" y="2080847"/>
          <a:ext cx="3333862" cy="4709511"/>
        </p:xfrm>
        <a:graphic>
          <a:graphicData uri="http://schemas.openxmlformats.org/drawingml/2006/table">
            <a:tbl>
              <a:tblPr/>
              <a:tblGrid>
                <a:gridCol w="3333862">
                  <a:extLst>
                    <a:ext uri="{9D8B030D-6E8A-4147-A177-3AD203B41FA5}">
                      <a16:colId xmlns:a16="http://schemas.microsoft.com/office/drawing/2014/main" val="2606156081"/>
                    </a:ext>
                  </a:extLst>
                </a:gridCol>
              </a:tblGrid>
              <a:tr h="2052280">
                <a:tc>
                  <a:txBody>
                    <a:bodyPr/>
                    <a:lstStyle/>
                    <a:p>
                      <a:pPr marR="0" indent="0" algn="l" rtl="0">
                        <a:lnSpc>
                          <a:spcPct val="119000"/>
                        </a:lnSpc>
                        <a:spcBef>
                          <a:spcPts val="0"/>
                        </a:spcBef>
                        <a:spcAft>
                          <a:spcPts val="0"/>
                        </a:spcAft>
                      </a:pPr>
                      <a:r>
                        <a:rPr lang="en-GB" sz="1100" b="1" u="sng" kern="1400" dirty="0">
                          <a:ln>
                            <a:noFill/>
                          </a:ln>
                          <a:solidFill>
                            <a:srgbClr val="000000"/>
                          </a:solidFill>
                          <a:effectLst/>
                          <a:latin typeface="Comic Sans MS" panose="030F0702030302020204" pitchFamily="66" charset="0"/>
                        </a:rPr>
                        <a:t>The Stone Age</a:t>
                      </a:r>
                      <a:endParaRPr lang="en-GB" sz="1100" b="1" kern="1400" dirty="0">
                        <a:ln>
                          <a:noFill/>
                        </a:ln>
                        <a:solidFill>
                          <a:srgbClr val="000000"/>
                        </a:solidFill>
                        <a:effectLst/>
                        <a:latin typeface="Comic Sans MS" panose="030F0702030302020204" pitchFamily="66" charset="0"/>
                      </a:endParaRPr>
                    </a:p>
                    <a:p>
                      <a:pPr marL="171450" marR="0" indent="-171450" algn="l" rtl="0">
                        <a:lnSpc>
                          <a:spcPct val="119000"/>
                        </a:lnSpc>
                        <a:spcBef>
                          <a:spcPts val="0"/>
                        </a:spcBef>
                        <a:spcAft>
                          <a:spcPts val="0"/>
                        </a:spcAft>
                        <a:buFont typeface="Arial" panose="020B0604020202020204" pitchFamily="34" charset="0"/>
                        <a:buChar char="•"/>
                      </a:pPr>
                      <a:r>
                        <a:rPr lang="en-GB" sz="1100" u="none" kern="1400" dirty="0">
                          <a:ln>
                            <a:noFill/>
                          </a:ln>
                          <a:solidFill>
                            <a:srgbClr val="000000"/>
                          </a:solidFill>
                          <a:effectLst/>
                          <a:latin typeface="Comic Sans MS" panose="030F0702030302020204" pitchFamily="66" charset="0"/>
                        </a:rPr>
                        <a:t>It was a very long period of time.</a:t>
                      </a:r>
                    </a:p>
                    <a:p>
                      <a:pPr marL="171450" marR="0" indent="-171450" algn="l" rtl="0">
                        <a:lnSpc>
                          <a:spcPct val="119000"/>
                        </a:lnSpc>
                        <a:spcBef>
                          <a:spcPts val="0"/>
                        </a:spcBef>
                        <a:spcAft>
                          <a:spcPts val="0"/>
                        </a:spcAft>
                        <a:buFont typeface="Arial" panose="020B0604020202020204" pitchFamily="34" charset="0"/>
                        <a:buChar char="•"/>
                      </a:pPr>
                      <a:r>
                        <a:rPr lang="en-GB" sz="1100" u="none" kern="1400" dirty="0">
                          <a:ln>
                            <a:noFill/>
                          </a:ln>
                          <a:solidFill>
                            <a:srgbClr val="000000"/>
                          </a:solidFill>
                          <a:effectLst/>
                          <a:latin typeface="Comic Sans MS" panose="030F0702030302020204" pitchFamily="66" charset="0"/>
                        </a:rPr>
                        <a:t>Split into three periods:</a:t>
                      </a:r>
                    </a:p>
                    <a:p>
                      <a:pPr marL="171450" marR="0" indent="-171450" algn="l" rtl="0">
                        <a:lnSpc>
                          <a:spcPct val="119000"/>
                        </a:lnSpc>
                        <a:spcBef>
                          <a:spcPts val="0"/>
                        </a:spcBef>
                        <a:spcAft>
                          <a:spcPts val="0"/>
                        </a:spcAft>
                        <a:buFont typeface="Arial" panose="020B0604020202020204" pitchFamily="34" charset="0"/>
                        <a:buChar char="•"/>
                      </a:pPr>
                      <a:r>
                        <a:rPr lang="en-GB" sz="1100" b="1" u="none" kern="1400" dirty="0">
                          <a:ln>
                            <a:noFill/>
                          </a:ln>
                          <a:solidFill>
                            <a:srgbClr val="000000"/>
                          </a:solidFill>
                          <a:effectLst/>
                          <a:latin typeface="Comic Sans MS" panose="030F0702030302020204" pitchFamily="66" charset="0"/>
                        </a:rPr>
                        <a:t>Palaeolithic</a:t>
                      </a:r>
                      <a:r>
                        <a:rPr lang="en-GB" sz="1100" u="none" kern="1400" dirty="0">
                          <a:ln>
                            <a:noFill/>
                          </a:ln>
                          <a:solidFill>
                            <a:srgbClr val="000000"/>
                          </a:solidFill>
                          <a:effectLst/>
                          <a:latin typeface="Comic Sans MS" panose="030F0702030302020204" pitchFamily="66" charset="0"/>
                        </a:rPr>
                        <a:t> (The Old Stone Age - Prehistoric), </a:t>
                      </a:r>
                      <a:r>
                        <a:rPr lang="en-GB" sz="1100" b="1" u="none" kern="1400" dirty="0">
                          <a:ln>
                            <a:noFill/>
                          </a:ln>
                          <a:solidFill>
                            <a:srgbClr val="000000"/>
                          </a:solidFill>
                          <a:effectLst/>
                          <a:latin typeface="Comic Sans MS" panose="030F0702030302020204" pitchFamily="66" charset="0"/>
                        </a:rPr>
                        <a:t>Mesolithic</a:t>
                      </a:r>
                      <a:r>
                        <a:rPr lang="en-GB" sz="1100" u="none" kern="1400" dirty="0">
                          <a:ln>
                            <a:noFill/>
                          </a:ln>
                          <a:solidFill>
                            <a:srgbClr val="000000"/>
                          </a:solidFill>
                          <a:effectLst/>
                          <a:latin typeface="Comic Sans MS" panose="030F0702030302020204" pitchFamily="66" charset="0"/>
                        </a:rPr>
                        <a:t> (Middle Stone Age) </a:t>
                      </a:r>
                    </a:p>
                    <a:p>
                      <a:pPr marL="171450" marR="0" indent="-171450" algn="l" rtl="0">
                        <a:lnSpc>
                          <a:spcPct val="119000"/>
                        </a:lnSpc>
                        <a:spcBef>
                          <a:spcPts val="0"/>
                        </a:spcBef>
                        <a:spcAft>
                          <a:spcPts val="0"/>
                        </a:spcAft>
                        <a:buFont typeface="Arial" panose="020B0604020202020204" pitchFamily="34" charset="0"/>
                        <a:buChar char="•"/>
                      </a:pPr>
                      <a:r>
                        <a:rPr lang="en-GB" sz="1100" b="1" u="none" kern="1400" dirty="0">
                          <a:ln>
                            <a:noFill/>
                          </a:ln>
                          <a:solidFill>
                            <a:srgbClr val="000000"/>
                          </a:solidFill>
                          <a:effectLst/>
                          <a:latin typeface="Comic Sans MS" panose="030F0702030302020204" pitchFamily="66" charset="0"/>
                        </a:rPr>
                        <a:t>Neolithic</a:t>
                      </a:r>
                      <a:r>
                        <a:rPr lang="en-GB" sz="1100" u="none" kern="1400" dirty="0">
                          <a:ln>
                            <a:noFill/>
                          </a:ln>
                          <a:solidFill>
                            <a:srgbClr val="000000"/>
                          </a:solidFill>
                          <a:effectLst/>
                          <a:latin typeface="Comic Sans MS" panose="030F0702030302020204" pitchFamily="66" charset="0"/>
                        </a:rPr>
                        <a:t> (New Stone Age).</a:t>
                      </a:r>
                    </a:p>
                    <a:p>
                      <a:pPr marL="171450" marR="0" indent="-171450" algn="l" rtl="0">
                        <a:lnSpc>
                          <a:spcPct val="119000"/>
                        </a:lnSpc>
                        <a:spcBef>
                          <a:spcPts val="0"/>
                        </a:spcBef>
                        <a:spcAft>
                          <a:spcPts val="0"/>
                        </a:spcAft>
                        <a:buFont typeface="Arial" panose="020B0604020202020204" pitchFamily="34" charset="0"/>
                        <a:buChar char="•"/>
                      </a:pPr>
                      <a:r>
                        <a:rPr lang="en-GB" sz="1100" u="none" kern="1400" dirty="0">
                          <a:ln>
                            <a:noFill/>
                          </a:ln>
                          <a:solidFill>
                            <a:srgbClr val="000000"/>
                          </a:solidFill>
                          <a:effectLst/>
                          <a:latin typeface="Comic Sans MS" panose="030F0702030302020204" pitchFamily="66" charset="0"/>
                        </a:rPr>
                        <a:t>People were hunter-gatherers and were nomadic until they began farming. </a:t>
                      </a:r>
                    </a:p>
                    <a:p>
                      <a:pPr marL="171450" marR="0" indent="-171450" algn="l" rtl="0">
                        <a:lnSpc>
                          <a:spcPct val="119000"/>
                        </a:lnSpc>
                        <a:spcBef>
                          <a:spcPts val="0"/>
                        </a:spcBef>
                        <a:spcAft>
                          <a:spcPts val="0"/>
                        </a:spcAft>
                        <a:buFont typeface="Arial" panose="020B0604020202020204" pitchFamily="34" charset="0"/>
                        <a:buChar char="•"/>
                      </a:pPr>
                      <a:r>
                        <a:rPr lang="en-GB" sz="1100" u="none" kern="1400" dirty="0">
                          <a:ln>
                            <a:noFill/>
                          </a:ln>
                          <a:solidFill>
                            <a:srgbClr val="000000"/>
                          </a:solidFill>
                          <a:effectLst/>
                          <a:latin typeface="Comic Sans MS" panose="030F0702030302020204" pitchFamily="66" charset="0"/>
                        </a:rPr>
                        <a:t>People lived in Europe for the first time. </a:t>
                      </a:r>
                    </a:p>
                    <a:p>
                      <a:pPr marL="171450" marR="0" indent="-171450" algn="l" rtl="0">
                        <a:lnSpc>
                          <a:spcPct val="119000"/>
                        </a:lnSpc>
                        <a:spcBef>
                          <a:spcPts val="0"/>
                        </a:spcBef>
                        <a:spcAft>
                          <a:spcPts val="0"/>
                        </a:spcAft>
                        <a:buFont typeface="Arial" panose="020B0604020202020204" pitchFamily="34" charset="0"/>
                        <a:buChar char="•"/>
                      </a:pPr>
                      <a:r>
                        <a:rPr lang="en-GB" sz="1100" u="none" kern="1400" dirty="0">
                          <a:ln>
                            <a:noFill/>
                          </a:ln>
                          <a:solidFill>
                            <a:srgbClr val="000000"/>
                          </a:solidFill>
                          <a:effectLst/>
                          <a:latin typeface="Comic Sans MS" panose="030F0702030302020204" pitchFamily="66" charset="0"/>
                        </a:rPr>
                        <a:t>Stone tools used.</a:t>
                      </a:r>
                    </a:p>
                  </a:txBody>
                  <a:tcPr marL="57604" marR="57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740316"/>
                  </a:ext>
                </a:extLst>
              </a:tr>
              <a:tr h="1225235">
                <a:tc>
                  <a:txBody>
                    <a:bodyPr/>
                    <a:lstStyle/>
                    <a:p>
                      <a:pPr marR="0" indent="0" algn="l" rtl="0">
                        <a:lnSpc>
                          <a:spcPct val="119000"/>
                        </a:lnSpc>
                        <a:spcBef>
                          <a:spcPts val="0"/>
                        </a:spcBef>
                        <a:spcAft>
                          <a:spcPts val="0"/>
                        </a:spcAft>
                      </a:pPr>
                      <a:r>
                        <a:rPr lang="en-GB" sz="1100" b="1" u="sng" kern="1400" dirty="0">
                          <a:ln>
                            <a:noFill/>
                          </a:ln>
                          <a:solidFill>
                            <a:srgbClr val="000000"/>
                          </a:solidFill>
                          <a:effectLst/>
                          <a:latin typeface="Comic Sans MS" panose="030F0702030302020204" pitchFamily="66" charset="0"/>
                        </a:rPr>
                        <a:t>The Bronze Age</a:t>
                      </a:r>
                      <a:endParaRPr lang="en-GB" sz="1100" b="1" kern="1400" dirty="0">
                        <a:ln>
                          <a:noFill/>
                        </a:ln>
                        <a:solidFill>
                          <a:srgbClr val="000000"/>
                        </a:solidFill>
                        <a:effectLst/>
                        <a:latin typeface="Comic Sans MS" panose="030F0702030302020204" pitchFamily="66" charset="0"/>
                      </a:endParaRPr>
                    </a:p>
                    <a:p>
                      <a:pPr marL="171450" marR="0" indent="-171450" algn="l" rtl="0">
                        <a:lnSpc>
                          <a:spcPct val="119000"/>
                        </a:lnSpc>
                        <a:spcBef>
                          <a:spcPts val="0"/>
                        </a:spcBef>
                        <a:spcAft>
                          <a:spcPts val="0"/>
                        </a:spcAft>
                        <a:buFont typeface="Arial" panose="020B0604020202020204" pitchFamily="34" charset="0"/>
                        <a:buChar char="•"/>
                      </a:pPr>
                      <a:r>
                        <a:rPr lang="en-GB" sz="1100" kern="1400" dirty="0">
                          <a:ln>
                            <a:noFill/>
                          </a:ln>
                          <a:solidFill>
                            <a:srgbClr val="000000"/>
                          </a:solidFill>
                          <a:effectLst/>
                          <a:latin typeface="Comic Sans MS" panose="030F0702030302020204" pitchFamily="66" charset="0"/>
                        </a:rPr>
                        <a:t>Bronze was used instead of stone to make tools and weapons in </a:t>
                      </a:r>
                      <a:r>
                        <a:rPr lang="en-GB" sz="1100" b="1" kern="1400" dirty="0">
                          <a:ln>
                            <a:noFill/>
                          </a:ln>
                          <a:solidFill>
                            <a:srgbClr val="000000"/>
                          </a:solidFill>
                          <a:effectLst/>
                          <a:latin typeface="Comic Sans MS" panose="030F0702030302020204" pitchFamily="66" charset="0"/>
                        </a:rPr>
                        <a:t>2500BC</a:t>
                      </a:r>
                    </a:p>
                    <a:p>
                      <a:pPr marL="171450" marR="0" indent="-171450" algn="l" rtl="0">
                        <a:lnSpc>
                          <a:spcPct val="119000"/>
                        </a:lnSpc>
                        <a:spcBef>
                          <a:spcPts val="0"/>
                        </a:spcBef>
                        <a:spcAft>
                          <a:spcPts val="0"/>
                        </a:spcAft>
                        <a:buFont typeface="Arial" panose="020B0604020202020204" pitchFamily="34" charset="0"/>
                        <a:buChar char="•"/>
                      </a:pPr>
                      <a:r>
                        <a:rPr lang="en-GB" sz="1100" kern="1400" dirty="0">
                          <a:ln>
                            <a:noFill/>
                          </a:ln>
                          <a:solidFill>
                            <a:srgbClr val="000000"/>
                          </a:solidFill>
                          <a:effectLst/>
                          <a:latin typeface="Comic Sans MS" panose="030F0702030302020204" pitchFamily="66" charset="0"/>
                        </a:rPr>
                        <a:t>People were buried with their important possessions.</a:t>
                      </a:r>
                    </a:p>
                    <a:p>
                      <a:pPr marL="171450" marR="0" indent="-171450" algn="l" rtl="0">
                        <a:lnSpc>
                          <a:spcPct val="119000"/>
                        </a:lnSpc>
                        <a:spcBef>
                          <a:spcPts val="0"/>
                        </a:spcBef>
                        <a:spcAft>
                          <a:spcPts val="0"/>
                        </a:spcAft>
                        <a:buFont typeface="Arial" panose="020B0604020202020204" pitchFamily="34" charset="0"/>
                        <a:buChar char="•"/>
                      </a:pPr>
                      <a:r>
                        <a:rPr lang="en-GB" sz="1100" kern="1400" dirty="0">
                          <a:ln>
                            <a:noFill/>
                          </a:ln>
                          <a:solidFill>
                            <a:srgbClr val="000000"/>
                          </a:solidFill>
                          <a:effectLst/>
                          <a:latin typeface="Comic Sans MS" panose="030F0702030302020204" pitchFamily="66" charset="0"/>
                        </a:rPr>
                        <a:t>People started to farm the land.</a:t>
                      </a:r>
                    </a:p>
                  </a:txBody>
                  <a:tcPr marL="57604" marR="57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48377"/>
                  </a:ext>
                </a:extLst>
              </a:tr>
              <a:tr h="1431996">
                <a:tc>
                  <a:txBody>
                    <a:bodyPr/>
                    <a:lstStyle/>
                    <a:p>
                      <a:pPr marR="0" indent="0" algn="l" rtl="0">
                        <a:lnSpc>
                          <a:spcPct val="119000"/>
                        </a:lnSpc>
                        <a:spcBef>
                          <a:spcPts val="0"/>
                        </a:spcBef>
                        <a:spcAft>
                          <a:spcPts val="0"/>
                        </a:spcAft>
                      </a:pPr>
                      <a:r>
                        <a:rPr lang="en-GB" sz="1100" b="1" u="sng" kern="1400" dirty="0">
                          <a:ln>
                            <a:noFill/>
                          </a:ln>
                          <a:solidFill>
                            <a:srgbClr val="000000"/>
                          </a:solidFill>
                          <a:effectLst/>
                          <a:latin typeface="Comic Sans MS" panose="030F0702030302020204" pitchFamily="66" charset="0"/>
                        </a:rPr>
                        <a:t>The Iron Age</a:t>
                      </a:r>
                      <a:endParaRPr lang="en-GB" sz="1100" b="1" kern="1400" dirty="0">
                        <a:ln>
                          <a:noFill/>
                        </a:ln>
                        <a:solidFill>
                          <a:srgbClr val="000000"/>
                        </a:solidFill>
                        <a:effectLst/>
                        <a:latin typeface="Comic Sans MS" panose="030F0702030302020204" pitchFamily="66" charset="0"/>
                      </a:endParaRPr>
                    </a:p>
                    <a:p>
                      <a:pPr marL="171450" marR="0" indent="-171450" algn="l" rtl="0">
                        <a:lnSpc>
                          <a:spcPct val="119000"/>
                        </a:lnSpc>
                        <a:spcBef>
                          <a:spcPts val="0"/>
                        </a:spcBef>
                        <a:spcAft>
                          <a:spcPts val="0"/>
                        </a:spcAft>
                        <a:buFont typeface="Arial" panose="020B0604020202020204" pitchFamily="34" charset="0"/>
                        <a:buChar char="•"/>
                      </a:pPr>
                      <a:r>
                        <a:rPr lang="en-GB" sz="1100" kern="1400" dirty="0">
                          <a:ln>
                            <a:noFill/>
                          </a:ln>
                          <a:solidFill>
                            <a:srgbClr val="000000"/>
                          </a:solidFill>
                          <a:effectLst/>
                          <a:latin typeface="Comic Sans MS" panose="030F0702030302020204" pitchFamily="66" charset="0"/>
                        </a:rPr>
                        <a:t>Iron was used instead of Bronze to make tools and weapons as its shape could be changed.</a:t>
                      </a:r>
                    </a:p>
                    <a:p>
                      <a:pPr marL="171450" marR="0" indent="-171450" algn="l" rtl="0">
                        <a:lnSpc>
                          <a:spcPct val="119000"/>
                        </a:lnSpc>
                        <a:spcBef>
                          <a:spcPts val="0"/>
                        </a:spcBef>
                        <a:spcAft>
                          <a:spcPts val="0"/>
                        </a:spcAft>
                        <a:buFont typeface="Arial" panose="020B0604020202020204" pitchFamily="34" charset="0"/>
                        <a:buChar char="•"/>
                      </a:pPr>
                      <a:r>
                        <a:rPr lang="en-GB" sz="1100" kern="1400" dirty="0">
                          <a:ln>
                            <a:noFill/>
                          </a:ln>
                          <a:solidFill>
                            <a:srgbClr val="000000"/>
                          </a:solidFill>
                          <a:effectLst/>
                          <a:latin typeface="Comic Sans MS" panose="030F0702030302020204" pitchFamily="66" charset="0"/>
                        </a:rPr>
                        <a:t>Settlements were often under attack and there were many wars.</a:t>
                      </a:r>
                    </a:p>
                    <a:p>
                      <a:pPr marL="171450" marR="0" indent="-171450" algn="l" rtl="0">
                        <a:lnSpc>
                          <a:spcPct val="119000"/>
                        </a:lnSpc>
                        <a:spcBef>
                          <a:spcPts val="0"/>
                        </a:spcBef>
                        <a:spcAft>
                          <a:spcPts val="0"/>
                        </a:spcAft>
                        <a:buFont typeface="Arial" panose="020B0604020202020204" pitchFamily="34" charset="0"/>
                        <a:buChar char="•"/>
                      </a:pPr>
                      <a:r>
                        <a:rPr lang="en-GB" sz="1100" kern="1400" dirty="0">
                          <a:ln>
                            <a:noFill/>
                          </a:ln>
                          <a:solidFill>
                            <a:srgbClr val="000000"/>
                          </a:solidFill>
                          <a:effectLst/>
                          <a:latin typeface="Comic Sans MS" panose="030F0702030302020204" pitchFamily="66" charset="0"/>
                        </a:rPr>
                        <a:t>They lived in tribes in hillforts for protection.</a:t>
                      </a:r>
                    </a:p>
                    <a:p>
                      <a:pPr marL="171450" marR="0" indent="-171450" algn="l" rtl="0">
                        <a:lnSpc>
                          <a:spcPct val="119000"/>
                        </a:lnSpc>
                        <a:spcBef>
                          <a:spcPts val="0"/>
                        </a:spcBef>
                        <a:spcAft>
                          <a:spcPts val="0"/>
                        </a:spcAft>
                        <a:buFont typeface="Arial" panose="020B0604020202020204" pitchFamily="34" charset="0"/>
                        <a:buChar char="•"/>
                      </a:pPr>
                      <a:r>
                        <a:rPr lang="en-GB" sz="1100" b="1" kern="1400" dirty="0">
                          <a:ln>
                            <a:noFill/>
                          </a:ln>
                          <a:solidFill>
                            <a:srgbClr val="000000"/>
                          </a:solidFill>
                          <a:effectLst/>
                          <a:latin typeface="Comic Sans MS" panose="030F0702030302020204" pitchFamily="66" charset="0"/>
                        </a:rPr>
                        <a:t>43AD - </a:t>
                      </a:r>
                      <a:r>
                        <a:rPr lang="en-GB" sz="1100" kern="1400" dirty="0">
                          <a:ln>
                            <a:noFill/>
                          </a:ln>
                          <a:solidFill>
                            <a:srgbClr val="000000"/>
                          </a:solidFill>
                          <a:effectLst/>
                          <a:latin typeface="Comic Sans MS" panose="030F0702030302020204" pitchFamily="66" charset="0"/>
                        </a:rPr>
                        <a:t>The Romans invaded Britain.</a:t>
                      </a:r>
                    </a:p>
                  </a:txBody>
                  <a:tcPr marL="57604" marR="57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161382"/>
                  </a:ext>
                </a:extLst>
              </a:tr>
            </a:tbl>
          </a:graphicData>
        </a:graphic>
      </p:graphicFrame>
      <p:sp>
        <p:nvSpPr>
          <p:cNvPr id="6" name="Control 3">
            <a:extLst>
              <a:ext uri="{FF2B5EF4-FFF2-40B4-BE49-F238E27FC236}">
                <a16:creationId xmlns:a16="http://schemas.microsoft.com/office/drawing/2014/main" id="{E508920E-53C6-4B17-B35B-E6DC92EDA9B8}"/>
              </a:ext>
            </a:extLst>
          </p:cNvPr>
          <p:cNvSpPr>
            <a:spLocks noChangeArrowheads="1" noChangeShapeType="1"/>
          </p:cNvSpPr>
          <p:nvPr/>
        </p:nvSpPr>
        <p:spPr bwMode="auto">
          <a:xfrm>
            <a:off x="863232" y="4846638"/>
            <a:ext cx="2686050" cy="4802187"/>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9" name="Table 8">
            <a:extLst>
              <a:ext uri="{FF2B5EF4-FFF2-40B4-BE49-F238E27FC236}">
                <a16:creationId xmlns:a16="http://schemas.microsoft.com/office/drawing/2014/main" id="{7BC07A9B-8463-4256-836A-BF8119F5DD21}"/>
              </a:ext>
            </a:extLst>
          </p:cNvPr>
          <p:cNvGraphicFramePr>
            <a:graphicFrameLocks noGrp="1"/>
          </p:cNvGraphicFramePr>
          <p:nvPr/>
        </p:nvGraphicFramePr>
        <p:xfrm>
          <a:off x="3409290" y="2079947"/>
          <a:ext cx="3927815" cy="3269065"/>
        </p:xfrm>
        <a:graphic>
          <a:graphicData uri="http://schemas.openxmlformats.org/drawingml/2006/table">
            <a:tbl>
              <a:tblPr/>
              <a:tblGrid>
                <a:gridCol w="1738865">
                  <a:extLst>
                    <a:ext uri="{9D8B030D-6E8A-4147-A177-3AD203B41FA5}">
                      <a16:colId xmlns:a16="http://schemas.microsoft.com/office/drawing/2014/main" val="3563565093"/>
                    </a:ext>
                  </a:extLst>
                </a:gridCol>
                <a:gridCol w="2188950">
                  <a:extLst>
                    <a:ext uri="{9D8B030D-6E8A-4147-A177-3AD203B41FA5}">
                      <a16:colId xmlns:a16="http://schemas.microsoft.com/office/drawing/2014/main" val="4040222951"/>
                    </a:ext>
                  </a:extLst>
                </a:gridCol>
              </a:tblGrid>
              <a:tr h="1089173">
                <a:tc>
                  <a:txBody>
                    <a:bodyPr/>
                    <a:lstStyle/>
                    <a:p>
                      <a:pPr marR="0" indent="0" algn="ctr" rtl="0">
                        <a:lnSpc>
                          <a:spcPct val="119000"/>
                        </a:lnSpc>
                        <a:spcBef>
                          <a:spcPts val="0"/>
                        </a:spcBef>
                        <a:spcAft>
                          <a:spcPts val="0"/>
                        </a:spcAft>
                      </a:pPr>
                      <a:r>
                        <a:rPr lang="en-GB" sz="1100" u="sng" kern="1400">
                          <a:ln>
                            <a:noFill/>
                          </a:ln>
                          <a:solidFill>
                            <a:srgbClr val="000000"/>
                          </a:solidFill>
                          <a:effectLst/>
                          <a:latin typeface="Comic Sans MS" panose="030F0702030302020204" pitchFamily="66" charset="0"/>
                        </a:rPr>
                        <a:t>Skara Brae, Scotland</a:t>
                      </a:r>
                      <a:endParaRPr lang="en-GB" sz="1100" kern="1400">
                        <a:ln>
                          <a:noFill/>
                        </a:ln>
                        <a:solidFill>
                          <a:srgbClr val="000000"/>
                        </a:solidFill>
                        <a:effectLst/>
                        <a:latin typeface="Comic Sans MS" panose="030F0702030302020204" pitchFamily="66" charset="0"/>
                      </a:endParaRPr>
                    </a:p>
                  </a:txBody>
                  <a:tcPr marL="67535" marR="67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l" rtl="0">
                        <a:lnSpc>
                          <a:spcPct val="119000"/>
                        </a:lnSpc>
                        <a:spcBef>
                          <a:spcPts val="0"/>
                        </a:spcBef>
                        <a:spcAft>
                          <a:spcPts val="0"/>
                        </a:spcAft>
                        <a:buFont typeface="Arial" panose="020B0604020202020204" pitchFamily="34" charset="0"/>
                        <a:buChar char="•"/>
                      </a:pPr>
                      <a:r>
                        <a:rPr lang="en-GB" sz="1100" kern="1400" dirty="0">
                          <a:ln>
                            <a:noFill/>
                          </a:ln>
                          <a:solidFill>
                            <a:srgbClr val="000000"/>
                          </a:solidFill>
                          <a:effectLst/>
                          <a:latin typeface="Comic Sans MS" panose="030F0702030302020204" pitchFamily="66" charset="0"/>
                        </a:rPr>
                        <a:t> Well preserved Stone Age village in Orkney, Scotland.</a:t>
                      </a:r>
                    </a:p>
                    <a:p>
                      <a:pPr marL="171450" marR="0" indent="-171450" algn="l" rtl="0">
                        <a:lnSpc>
                          <a:spcPct val="119000"/>
                        </a:lnSpc>
                        <a:spcBef>
                          <a:spcPts val="0"/>
                        </a:spcBef>
                        <a:spcAft>
                          <a:spcPts val="0"/>
                        </a:spcAft>
                        <a:buFont typeface="Arial" panose="020B0604020202020204" pitchFamily="34" charset="0"/>
                        <a:buChar char="•"/>
                      </a:pPr>
                      <a:r>
                        <a:rPr lang="en-GB" sz="1100" kern="1400" dirty="0">
                          <a:ln>
                            <a:noFill/>
                          </a:ln>
                          <a:solidFill>
                            <a:srgbClr val="000000"/>
                          </a:solidFill>
                          <a:effectLst/>
                          <a:latin typeface="Comic Sans MS" panose="030F0702030302020204" pitchFamily="66" charset="0"/>
                        </a:rPr>
                        <a:t>One room in each of the 8 houses made of stone.</a:t>
                      </a:r>
                    </a:p>
                  </a:txBody>
                  <a:tcPr marL="67535" marR="67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113381"/>
                  </a:ext>
                </a:extLst>
              </a:tr>
              <a:tr h="1855448">
                <a:tc>
                  <a:txBody>
                    <a:bodyPr/>
                    <a:lstStyle/>
                    <a:p>
                      <a:pPr marR="0" indent="0" algn="ctr" rtl="0">
                        <a:lnSpc>
                          <a:spcPct val="119000"/>
                        </a:lnSpc>
                        <a:spcBef>
                          <a:spcPts val="0"/>
                        </a:spcBef>
                        <a:spcAft>
                          <a:spcPts val="0"/>
                        </a:spcAft>
                      </a:pPr>
                      <a:r>
                        <a:rPr lang="en-GB" sz="1100" u="sng" kern="1400" dirty="0">
                          <a:ln>
                            <a:noFill/>
                          </a:ln>
                          <a:solidFill>
                            <a:srgbClr val="000000"/>
                          </a:solidFill>
                          <a:effectLst/>
                          <a:latin typeface="Comic Sans MS" panose="030F0702030302020204" pitchFamily="66" charset="0"/>
                        </a:rPr>
                        <a:t>Stonehenge, England</a:t>
                      </a:r>
                      <a:endParaRPr lang="en-GB" sz="1100" kern="1400" dirty="0">
                        <a:ln>
                          <a:noFill/>
                        </a:ln>
                        <a:solidFill>
                          <a:srgbClr val="000000"/>
                        </a:solidFill>
                        <a:effectLst/>
                        <a:latin typeface="Comic Sans MS" panose="030F0702030302020204" pitchFamily="66" charset="0"/>
                      </a:endParaRPr>
                    </a:p>
                  </a:txBody>
                  <a:tcPr marL="67535" marR="67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l" rtl="0">
                        <a:lnSpc>
                          <a:spcPct val="119000"/>
                        </a:lnSpc>
                        <a:spcBef>
                          <a:spcPts val="0"/>
                        </a:spcBef>
                        <a:spcAft>
                          <a:spcPts val="0"/>
                        </a:spcAft>
                        <a:buFont typeface="Arial" panose="020B0604020202020204" pitchFamily="34" charset="0"/>
                        <a:buChar char="•"/>
                      </a:pPr>
                      <a:r>
                        <a:rPr lang="en-GB" sz="1100" kern="1400" dirty="0">
                          <a:ln>
                            <a:noFill/>
                          </a:ln>
                          <a:solidFill>
                            <a:srgbClr val="000000"/>
                          </a:solidFill>
                          <a:effectLst/>
                          <a:latin typeface="Comic Sans MS" panose="030F0702030302020204" pitchFamily="66" charset="0"/>
                        </a:rPr>
                        <a:t>Famous Stone Age monument located in Wiltshire.</a:t>
                      </a:r>
                    </a:p>
                    <a:p>
                      <a:pPr marL="171450" marR="0" indent="-171450" algn="l" rtl="0">
                        <a:lnSpc>
                          <a:spcPct val="119000"/>
                        </a:lnSpc>
                        <a:spcBef>
                          <a:spcPts val="0"/>
                        </a:spcBef>
                        <a:spcAft>
                          <a:spcPts val="0"/>
                        </a:spcAft>
                        <a:buFont typeface="Arial" panose="020B0604020202020204" pitchFamily="34" charset="0"/>
                        <a:buChar char="•"/>
                      </a:pPr>
                      <a:r>
                        <a:rPr lang="en-GB" sz="1100" kern="1400" dirty="0">
                          <a:ln>
                            <a:noFill/>
                          </a:ln>
                          <a:solidFill>
                            <a:srgbClr val="000000"/>
                          </a:solidFill>
                          <a:effectLst/>
                          <a:latin typeface="Comic Sans MS" panose="030F0702030302020204" pitchFamily="66" charset="0"/>
                        </a:rPr>
                        <a:t>Circle of very large stones standing upright</a:t>
                      </a:r>
                    </a:p>
                    <a:p>
                      <a:pPr marL="171450" marR="0" indent="-171450" algn="l" rtl="0">
                        <a:lnSpc>
                          <a:spcPct val="119000"/>
                        </a:lnSpc>
                        <a:spcBef>
                          <a:spcPts val="0"/>
                        </a:spcBef>
                        <a:spcAft>
                          <a:spcPts val="0"/>
                        </a:spcAft>
                        <a:buFont typeface="Arial" panose="020B0604020202020204" pitchFamily="34" charset="0"/>
                        <a:buChar char="•"/>
                      </a:pPr>
                      <a:r>
                        <a:rPr lang="en-GB" sz="1100" kern="1400" dirty="0">
                          <a:ln>
                            <a:noFill/>
                          </a:ln>
                          <a:solidFill>
                            <a:srgbClr val="000000"/>
                          </a:solidFill>
                          <a:effectLst/>
                          <a:latin typeface="Comic Sans MS" panose="030F0702030302020204" pitchFamily="66" charset="0"/>
                        </a:rPr>
                        <a:t>Some people believe it was built to learn about the movements of the Sun and Moon. </a:t>
                      </a:r>
                    </a:p>
                    <a:p>
                      <a:pPr marL="171450" marR="0" indent="-171450" algn="l" rtl="0">
                        <a:lnSpc>
                          <a:spcPct val="119000"/>
                        </a:lnSpc>
                        <a:spcBef>
                          <a:spcPts val="0"/>
                        </a:spcBef>
                        <a:spcAft>
                          <a:spcPts val="0"/>
                        </a:spcAft>
                        <a:buFont typeface="Arial" panose="020B0604020202020204" pitchFamily="34" charset="0"/>
                        <a:buChar char="•"/>
                      </a:pPr>
                      <a:r>
                        <a:rPr lang="en-GB" sz="1100" kern="1400" dirty="0">
                          <a:ln>
                            <a:noFill/>
                          </a:ln>
                          <a:solidFill>
                            <a:srgbClr val="000000"/>
                          </a:solidFill>
                          <a:effectLst/>
                          <a:latin typeface="Comic Sans MS" panose="030F0702030302020204" pitchFamily="66" charset="0"/>
                        </a:rPr>
                        <a:t>Some people believe it was a burial ground.</a:t>
                      </a:r>
                    </a:p>
                  </a:txBody>
                  <a:tcPr marL="67535" marR="67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302580"/>
                  </a:ext>
                </a:extLst>
              </a:tr>
            </a:tbl>
          </a:graphicData>
        </a:graphic>
      </p:graphicFrame>
      <p:sp>
        <p:nvSpPr>
          <p:cNvPr id="10" name="Control 5">
            <a:extLst>
              <a:ext uri="{FF2B5EF4-FFF2-40B4-BE49-F238E27FC236}">
                <a16:creationId xmlns:a16="http://schemas.microsoft.com/office/drawing/2014/main" id="{4B3A808D-259E-41B7-9231-56C93D3F153F}"/>
              </a:ext>
            </a:extLst>
          </p:cNvPr>
          <p:cNvSpPr>
            <a:spLocks noChangeArrowheads="1" noChangeShapeType="1"/>
          </p:cNvSpPr>
          <p:nvPr/>
        </p:nvSpPr>
        <p:spPr bwMode="auto">
          <a:xfrm>
            <a:off x="7004050" y="3292475"/>
            <a:ext cx="3424238" cy="3876675"/>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0" name="Picture 6" descr="Image result for skara brae">
            <a:extLst>
              <a:ext uri="{FF2B5EF4-FFF2-40B4-BE49-F238E27FC236}">
                <a16:creationId xmlns:a16="http://schemas.microsoft.com/office/drawing/2014/main" id="{40592C04-6519-4BAC-B4E7-B75F4E41C0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5403" y="2317485"/>
            <a:ext cx="1027196" cy="76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31" name="Picture 7" descr="Image result for stonehenge">
            <a:extLst>
              <a:ext uri="{FF2B5EF4-FFF2-40B4-BE49-F238E27FC236}">
                <a16:creationId xmlns:a16="http://schemas.microsoft.com/office/drawing/2014/main" id="{7EFEB261-EFFA-448D-B3F4-FA7A698C6F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402" t="17332" r="20444" b="4645"/>
          <a:stretch>
            <a:fillRect/>
          </a:stretch>
        </p:blipFill>
        <p:spPr bwMode="auto">
          <a:xfrm>
            <a:off x="3458589" y="3706759"/>
            <a:ext cx="1520825"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32" name="Picture 8">
            <a:extLst>
              <a:ext uri="{FF2B5EF4-FFF2-40B4-BE49-F238E27FC236}">
                <a16:creationId xmlns:a16="http://schemas.microsoft.com/office/drawing/2014/main" id="{B89A9F53-CC3C-44AA-9252-F4BAEB379D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83225" y="560003"/>
            <a:ext cx="1708775" cy="10383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3" name="Picture 9">
            <a:extLst>
              <a:ext uri="{FF2B5EF4-FFF2-40B4-BE49-F238E27FC236}">
                <a16:creationId xmlns:a16="http://schemas.microsoft.com/office/drawing/2014/main" id="{693516FE-2446-43D6-8BBB-22249FB2E8C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6263" y="5431556"/>
            <a:ext cx="1206892" cy="7479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a:extLst>
              <a:ext uri="{FF2B5EF4-FFF2-40B4-BE49-F238E27FC236}">
                <a16:creationId xmlns:a16="http://schemas.microsoft.com/office/drawing/2014/main" id="{F08E951A-AED2-4333-B642-BD36DFE3E28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5101100" y="5343223"/>
            <a:ext cx="643598" cy="93886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a:extLst>
              <a:ext uri="{FF2B5EF4-FFF2-40B4-BE49-F238E27FC236}">
                <a16:creationId xmlns:a16="http://schemas.microsoft.com/office/drawing/2014/main" id="{4CA82034-D251-4EFA-B659-0C08C34C559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89548" y="5432107"/>
            <a:ext cx="1294720" cy="76109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 Box 12">
            <a:extLst>
              <a:ext uri="{FF2B5EF4-FFF2-40B4-BE49-F238E27FC236}">
                <a16:creationId xmlns:a16="http://schemas.microsoft.com/office/drawing/2014/main" id="{5967FC8E-759B-4161-9026-099522A3A3B5}"/>
              </a:ext>
            </a:extLst>
          </p:cNvPr>
          <p:cNvSpPr txBox="1">
            <a:spLocks noChangeArrowheads="1"/>
          </p:cNvSpPr>
          <p:nvPr/>
        </p:nvSpPr>
        <p:spPr bwMode="auto">
          <a:xfrm>
            <a:off x="5255152" y="6246328"/>
            <a:ext cx="513912" cy="274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Flint</a:t>
            </a:r>
            <a:endParaRPr kumimoji="0" lang="en-US"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2" name="Text Box 13">
            <a:extLst>
              <a:ext uri="{FF2B5EF4-FFF2-40B4-BE49-F238E27FC236}">
                <a16:creationId xmlns:a16="http://schemas.microsoft.com/office/drawing/2014/main" id="{F05B1F4C-24D5-4EB3-A16C-31131B4E7499}"/>
              </a:ext>
            </a:extLst>
          </p:cNvPr>
          <p:cNvSpPr txBox="1">
            <a:spLocks noChangeArrowheads="1"/>
          </p:cNvSpPr>
          <p:nvPr/>
        </p:nvSpPr>
        <p:spPr bwMode="auto">
          <a:xfrm>
            <a:off x="6138353" y="6244689"/>
            <a:ext cx="1064593" cy="27627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Bronze Tools</a:t>
            </a:r>
            <a:endParaRPr kumimoji="0" lang="en-US" alt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3" name="Text Box 14">
            <a:extLst>
              <a:ext uri="{FF2B5EF4-FFF2-40B4-BE49-F238E27FC236}">
                <a16:creationId xmlns:a16="http://schemas.microsoft.com/office/drawing/2014/main" id="{4EF27239-5022-47FF-AD6B-4243AD4F5C77}"/>
              </a:ext>
            </a:extLst>
          </p:cNvPr>
          <p:cNvSpPr txBox="1">
            <a:spLocks noChangeArrowheads="1"/>
          </p:cNvSpPr>
          <p:nvPr/>
        </p:nvSpPr>
        <p:spPr bwMode="auto">
          <a:xfrm>
            <a:off x="10842171" y="1558191"/>
            <a:ext cx="628249" cy="2410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Hillfort</a:t>
            </a:r>
            <a:endParaRPr kumimoji="0" lang="en-US" alt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4" name="Text Box 15">
            <a:extLst>
              <a:ext uri="{FF2B5EF4-FFF2-40B4-BE49-F238E27FC236}">
                <a16:creationId xmlns:a16="http://schemas.microsoft.com/office/drawing/2014/main" id="{B11096B3-7715-433E-A51F-30E1F7863F19}"/>
              </a:ext>
            </a:extLst>
          </p:cNvPr>
          <p:cNvSpPr txBox="1">
            <a:spLocks noChangeArrowheads="1"/>
          </p:cNvSpPr>
          <p:nvPr/>
        </p:nvSpPr>
        <p:spPr bwMode="auto">
          <a:xfrm>
            <a:off x="3551657" y="6260616"/>
            <a:ext cx="1468438" cy="2603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Cave Paintings</a:t>
            </a:r>
            <a:endParaRPr kumimoji="0" lang="en-US" alt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graphicFrame>
        <p:nvGraphicFramePr>
          <p:cNvPr id="15" name="Table 14">
            <a:extLst>
              <a:ext uri="{FF2B5EF4-FFF2-40B4-BE49-F238E27FC236}">
                <a16:creationId xmlns:a16="http://schemas.microsoft.com/office/drawing/2014/main" id="{57B66A37-B42D-4C45-A0ED-333C92FDDF7E}"/>
              </a:ext>
            </a:extLst>
          </p:cNvPr>
          <p:cNvGraphicFramePr>
            <a:graphicFrameLocks noGrp="1"/>
          </p:cNvGraphicFramePr>
          <p:nvPr/>
        </p:nvGraphicFramePr>
        <p:xfrm>
          <a:off x="7401842" y="1820174"/>
          <a:ext cx="4775344" cy="5016182"/>
        </p:xfrm>
        <a:graphic>
          <a:graphicData uri="http://schemas.openxmlformats.org/drawingml/2006/table">
            <a:tbl>
              <a:tblPr>
                <a:tableStyleId>{5940675A-B579-460E-94D1-54222C63F5DA}</a:tableStyleId>
              </a:tblPr>
              <a:tblGrid>
                <a:gridCol w="1358441">
                  <a:extLst>
                    <a:ext uri="{9D8B030D-6E8A-4147-A177-3AD203B41FA5}">
                      <a16:colId xmlns:a16="http://schemas.microsoft.com/office/drawing/2014/main" val="1290031739"/>
                    </a:ext>
                  </a:extLst>
                </a:gridCol>
                <a:gridCol w="3416903">
                  <a:extLst>
                    <a:ext uri="{9D8B030D-6E8A-4147-A177-3AD203B41FA5}">
                      <a16:colId xmlns:a16="http://schemas.microsoft.com/office/drawing/2014/main" val="2126359562"/>
                    </a:ext>
                  </a:extLst>
                </a:gridCol>
              </a:tblGrid>
              <a:tr h="264437">
                <a:tc gridSpan="2">
                  <a:txBody>
                    <a:bodyPr/>
                    <a:lstStyle/>
                    <a:p>
                      <a:pPr algn="ctr" fontAlgn="base"/>
                      <a:r>
                        <a:rPr lang="en-GB" sz="1400" b="1" dirty="0">
                          <a:effectLst/>
                          <a:latin typeface="Comic Sans MS" panose="030F0702030302020204" pitchFamily="66" charset="0"/>
                        </a:rPr>
                        <a:t>Vocabulary Dozen​</a:t>
                      </a:r>
                      <a:endParaRPr lang="en-GB" sz="2800" b="1" i="0" dirty="0">
                        <a:solidFill>
                          <a:srgbClr val="FFFFFF"/>
                        </a:solidFill>
                        <a:effectLst/>
                        <a:latin typeface="Comic Sans MS" panose="030F0702030302020204" pitchFamily="66" charset="0"/>
                      </a:endParaRPr>
                    </a:p>
                  </a:txBody>
                  <a:tcPr marL="82068" marR="82068" marT="41034" marB="41034"/>
                </a:tc>
                <a:tc hMerge="1">
                  <a:txBody>
                    <a:bodyPr/>
                    <a:lstStyle/>
                    <a:p>
                      <a:endParaRPr lang="en-GB"/>
                    </a:p>
                  </a:txBody>
                  <a:tcPr/>
                </a:tc>
                <a:extLst>
                  <a:ext uri="{0D108BD9-81ED-4DB2-BD59-A6C34878D82A}">
                    <a16:rowId xmlns:a16="http://schemas.microsoft.com/office/drawing/2014/main" val="3035816474"/>
                  </a:ext>
                </a:extLst>
              </a:tr>
              <a:tr h="572210">
                <a:tc>
                  <a:txBody>
                    <a:bodyPr/>
                    <a:lstStyle/>
                    <a:p>
                      <a:pPr algn="ctr" fontAlgn="base"/>
                      <a:r>
                        <a:rPr lang="en-GB" sz="1400" b="1" dirty="0">
                          <a:effectLst/>
                          <a:latin typeface="Comic Sans MS" panose="030F0702030302020204" pitchFamily="66" charset="0"/>
                        </a:rPr>
                        <a:t>archaeologist​</a:t>
                      </a:r>
                      <a:endParaRPr lang="en-GB" sz="1400" b="1" i="0" dirty="0">
                        <a:solidFill>
                          <a:srgbClr val="000000"/>
                        </a:solidFill>
                        <a:effectLst/>
                        <a:latin typeface="Comic Sans MS" panose="030F0702030302020204" pitchFamily="66" charset="0"/>
                      </a:endParaRPr>
                    </a:p>
                  </a:txBody>
                  <a:tcPr marL="82068" marR="82068" marT="41034" marB="41034" anchor="ctr"/>
                </a:tc>
                <a:tc>
                  <a:txBody>
                    <a:bodyPr/>
                    <a:lstStyle/>
                    <a:p>
                      <a:pPr algn="l" fontAlgn="base"/>
                      <a:r>
                        <a:rPr lang="en-GB" sz="1100" dirty="0">
                          <a:effectLst/>
                          <a:latin typeface="Comic Sans MS" panose="030F0702030302020204" pitchFamily="66" charset="0"/>
                        </a:rPr>
                        <a:t>Person who learns about the past by digging up artefacts and studying them. ​</a:t>
                      </a:r>
                      <a:endParaRPr lang="en-GB" sz="1100" b="0" i="0" dirty="0">
                        <a:solidFill>
                          <a:srgbClr val="000000"/>
                        </a:solidFill>
                        <a:effectLst/>
                        <a:latin typeface="Comic Sans MS" panose="030F0702030302020204" pitchFamily="66" charset="0"/>
                      </a:endParaRPr>
                    </a:p>
                  </a:txBody>
                  <a:tcPr marL="82068" marR="82068" marT="41034" marB="41034" anchor="ctr"/>
                </a:tc>
                <a:extLst>
                  <a:ext uri="{0D108BD9-81ED-4DB2-BD59-A6C34878D82A}">
                    <a16:rowId xmlns:a16="http://schemas.microsoft.com/office/drawing/2014/main" val="3360106692"/>
                  </a:ext>
                </a:extLst>
              </a:tr>
              <a:tr h="436317">
                <a:tc>
                  <a:txBody>
                    <a:bodyPr/>
                    <a:lstStyle/>
                    <a:p>
                      <a:pPr algn="ctr" fontAlgn="base"/>
                      <a:r>
                        <a:rPr lang="en-GB" sz="1400" b="1" dirty="0">
                          <a:effectLst/>
                          <a:latin typeface="Comic Sans MS" panose="030F0702030302020204" pitchFamily="66" charset="0"/>
                        </a:rPr>
                        <a:t>primary </a:t>
                      </a:r>
                    </a:p>
                    <a:p>
                      <a:pPr algn="ctr" fontAlgn="base"/>
                      <a:r>
                        <a:rPr lang="en-GB" sz="1400" b="1" dirty="0">
                          <a:effectLst/>
                          <a:latin typeface="Comic Sans MS" panose="030F0702030302020204" pitchFamily="66" charset="0"/>
                        </a:rPr>
                        <a:t>source​</a:t>
                      </a:r>
                      <a:endParaRPr lang="en-GB" sz="1400" b="1" i="0" dirty="0">
                        <a:solidFill>
                          <a:srgbClr val="000000"/>
                        </a:solidFill>
                        <a:effectLst/>
                        <a:latin typeface="Comic Sans MS" panose="030F0702030302020204" pitchFamily="66" charset="0"/>
                      </a:endParaRPr>
                    </a:p>
                  </a:txBody>
                  <a:tcPr marL="82068" marR="82068" marT="41034" marB="41034" anchor="ctr"/>
                </a:tc>
                <a:tc>
                  <a:txBody>
                    <a:bodyPr/>
                    <a:lstStyle/>
                    <a:p>
                      <a:pPr algn="l" fontAlgn="base"/>
                      <a:r>
                        <a:rPr lang="en-GB" sz="1100">
                          <a:effectLst/>
                          <a:latin typeface="Comic Sans MS" panose="030F0702030302020204" pitchFamily="66" charset="0"/>
                        </a:rPr>
                        <a:t>The main source of information about a topic. ​</a:t>
                      </a:r>
                      <a:endParaRPr lang="en-GB" sz="1100" b="0" i="0">
                        <a:solidFill>
                          <a:srgbClr val="000000"/>
                        </a:solidFill>
                        <a:effectLst/>
                        <a:latin typeface="Comic Sans MS" panose="030F0702030302020204" pitchFamily="66" charset="0"/>
                      </a:endParaRPr>
                    </a:p>
                  </a:txBody>
                  <a:tcPr marL="82068" marR="82068" marT="41034" marB="41034" anchor="ctr"/>
                </a:tc>
                <a:extLst>
                  <a:ext uri="{0D108BD9-81ED-4DB2-BD59-A6C34878D82A}">
                    <a16:rowId xmlns:a16="http://schemas.microsoft.com/office/drawing/2014/main" val="274178235"/>
                  </a:ext>
                </a:extLst>
              </a:tr>
              <a:tr h="288934">
                <a:tc>
                  <a:txBody>
                    <a:bodyPr/>
                    <a:lstStyle/>
                    <a:p>
                      <a:pPr algn="ctr" fontAlgn="base"/>
                      <a:r>
                        <a:rPr lang="en-GB" sz="1400" b="1" dirty="0">
                          <a:effectLst/>
                          <a:latin typeface="Comic Sans MS" panose="030F0702030302020204" pitchFamily="66" charset="0"/>
                        </a:rPr>
                        <a:t>period​</a:t>
                      </a:r>
                      <a:endParaRPr lang="en-GB" sz="1400" b="1" i="0" dirty="0">
                        <a:solidFill>
                          <a:srgbClr val="000000"/>
                        </a:solidFill>
                        <a:effectLst/>
                        <a:latin typeface="Comic Sans MS" panose="030F0702030302020204" pitchFamily="66" charset="0"/>
                      </a:endParaRPr>
                    </a:p>
                  </a:txBody>
                  <a:tcPr marL="82068" marR="82068" marT="41034" marB="41034" anchor="ctr"/>
                </a:tc>
                <a:tc>
                  <a:txBody>
                    <a:bodyPr/>
                    <a:lstStyle/>
                    <a:p>
                      <a:pPr algn="l" fontAlgn="base"/>
                      <a:r>
                        <a:rPr lang="en-GB" sz="1100">
                          <a:effectLst/>
                          <a:latin typeface="Comic Sans MS" panose="030F0702030302020204" pitchFamily="66" charset="0"/>
                        </a:rPr>
                        <a:t>A length of time covering many years. ​</a:t>
                      </a:r>
                      <a:endParaRPr lang="en-GB" sz="1100" b="0" i="0">
                        <a:solidFill>
                          <a:srgbClr val="000000"/>
                        </a:solidFill>
                        <a:effectLst/>
                        <a:latin typeface="Comic Sans MS" panose="030F0702030302020204" pitchFamily="66" charset="0"/>
                      </a:endParaRPr>
                    </a:p>
                  </a:txBody>
                  <a:tcPr marL="82068" marR="82068" marT="41034" marB="41034" anchor="ctr"/>
                </a:tc>
                <a:extLst>
                  <a:ext uri="{0D108BD9-81ED-4DB2-BD59-A6C34878D82A}">
                    <a16:rowId xmlns:a16="http://schemas.microsoft.com/office/drawing/2014/main" val="1828356656"/>
                  </a:ext>
                </a:extLst>
              </a:tr>
              <a:tr h="436317">
                <a:tc>
                  <a:txBody>
                    <a:bodyPr/>
                    <a:lstStyle/>
                    <a:p>
                      <a:pPr algn="ctr" fontAlgn="base"/>
                      <a:r>
                        <a:rPr lang="en-GB" sz="1400" b="1" dirty="0">
                          <a:effectLst/>
                          <a:latin typeface="Comic Sans MS" panose="030F0702030302020204" pitchFamily="66" charset="0"/>
                        </a:rPr>
                        <a:t>settlement​</a:t>
                      </a:r>
                      <a:endParaRPr lang="en-GB" sz="1400" b="1" i="0" dirty="0">
                        <a:solidFill>
                          <a:srgbClr val="000000"/>
                        </a:solidFill>
                        <a:effectLst/>
                        <a:latin typeface="Comic Sans MS" panose="030F0702030302020204" pitchFamily="66" charset="0"/>
                      </a:endParaRPr>
                    </a:p>
                  </a:txBody>
                  <a:tcPr marL="82068" marR="82068" marT="41034" marB="41034" anchor="ctr"/>
                </a:tc>
                <a:tc>
                  <a:txBody>
                    <a:bodyPr/>
                    <a:lstStyle/>
                    <a:p>
                      <a:pPr algn="l" fontAlgn="base"/>
                      <a:r>
                        <a:rPr lang="en-GB" sz="1100">
                          <a:effectLst/>
                          <a:latin typeface="Comic Sans MS" panose="030F0702030302020204" pitchFamily="66" charset="0"/>
                        </a:rPr>
                        <a:t>A place where a group of people live together in many buildings. ​</a:t>
                      </a:r>
                      <a:endParaRPr lang="en-GB" sz="1100" b="0" i="0">
                        <a:solidFill>
                          <a:srgbClr val="000000"/>
                        </a:solidFill>
                        <a:effectLst/>
                        <a:latin typeface="Comic Sans MS" panose="030F0702030302020204" pitchFamily="66" charset="0"/>
                      </a:endParaRPr>
                    </a:p>
                  </a:txBody>
                  <a:tcPr marL="82068" marR="82068" marT="41034" marB="41034" anchor="ctr"/>
                </a:tc>
                <a:extLst>
                  <a:ext uri="{0D108BD9-81ED-4DB2-BD59-A6C34878D82A}">
                    <a16:rowId xmlns:a16="http://schemas.microsoft.com/office/drawing/2014/main" val="360717171"/>
                  </a:ext>
                </a:extLst>
              </a:tr>
              <a:tr h="288934">
                <a:tc>
                  <a:txBody>
                    <a:bodyPr/>
                    <a:lstStyle/>
                    <a:p>
                      <a:pPr algn="ctr" fontAlgn="base"/>
                      <a:r>
                        <a:rPr lang="en-GB" sz="1400" b="1" dirty="0">
                          <a:effectLst/>
                          <a:latin typeface="Comic Sans MS" panose="030F0702030302020204" pitchFamily="66" charset="0"/>
                        </a:rPr>
                        <a:t>forage​</a:t>
                      </a:r>
                      <a:endParaRPr lang="en-GB" sz="1400" b="1" i="0" dirty="0">
                        <a:solidFill>
                          <a:srgbClr val="000000"/>
                        </a:solidFill>
                        <a:effectLst/>
                        <a:latin typeface="Comic Sans MS" panose="030F0702030302020204" pitchFamily="66" charset="0"/>
                      </a:endParaRPr>
                    </a:p>
                  </a:txBody>
                  <a:tcPr marL="82068" marR="82068" marT="41034" marB="41034" anchor="ctr"/>
                </a:tc>
                <a:tc>
                  <a:txBody>
                    <a:bodyPr/>
                    <a:lstStyle/>
                    <a:p>
                      <a:pPr algn="l" fontAlgn="base"/>
                      <a:r>
                        <a:rPr lang="en-GB" sz="1100" dirty="0">
                          <a:effectLst/>
                          <a:latin typeface="Comic Sans MS" panose="030F0702030302020204" pitchFamily="66" charset="0"/>
                        </a:rPr>
                        <a:t>To search for food. ​</a:t>
                      </a:r>
                      <a:endParaRPr lang="en-GB" sz="1100" b="0" i="0" dirty="0">
                        <a:solidFill>
                          <a:srgbClr val="000000"/>
                        </a:solidFill>
                        <a:effectLst/>
                        <a:latin typeface="Comic Sans MS" panose="030F0702030302020204" pitchFamily="66" charset="0"/>
                      </a:endParaRPr>
                    </a:p>
                  </a:txBody>
                  <a:tcPr marL="82068" marR="82068" marT="41034" marB="41034" anchor="ctr"/>
                </a:tc>
                <a:extLst>
                  <a:ext uri="{0D108BD9-81ED-4DB2-BD59-A6C34878D82A}">
                    <a16:rowId xmlns:a16="http://schemas.microsoft.com/office/drawing/2014/main" val="1943053293"/>
                  </a:ext>
                </a:extLst>
              </a:tr>
              <a:tr h="288934">
                <a:tc>
                  <a:txBody>
                    <a:bodyPr/>
                    <a:lstStyle/>
                    <a:p>
                      <a:pPr algn="ctr" fontAlgn="base"/>
                      <a:r>
                        <a:rPr lang="en-GB" sz="1400" b="1" dirty="0">
                          <a:effectLst/>
                          <a:latin typeface="Comic Sans MS" panose="030F0702030302020204" pitchFamily="66" charset="0"/>
                        </a:rPr>
                        <a:t>preserve​</a:t>
                      </a:r>
                      <a:endParaRPr lang="en-GB" sz="1400" b="1" i="0" dirty="0">
                        <a:solidFill>
                          <a:srgbClr val="000000"/>
                        </a:solidFill>
                        <a:effectLst/>
                        <a:latin typeface="Comic Sans MS" panose="030F0702030302020204" pitchFamily="66" charset="0"/>
                      </a:endParaRPr>
                    </a:p>
                  </a:txBody>
                  <a:tcPr marL="82068" marR="82068" marT="41034" marB="41034" anchor="ctr"/>
                </a:tc>
                <a:tc>
                  <a:txBody>
                    <a:bodyPr/>
                    <a:lstStyle/>
                    <a:p>
                      <a:pPr algn="l" fontAlgn="base"/>
                      <a:r>
                        <a:rPr lang="en-GB" sz="1100" dirty="0">
                          <a:effectLst/>
                          <a:latin typeface="Comic Sans MS" panose="030F0702030302020204" pitchFamily="66" charset="0"/>
                        </a:rPr>
                        <a:t>To keep something in good condition. ​</a:t>
                      </a:r>
                      <a:endParaRPr lang="en-GB" sz="1100" b="0" i="0" dirty="0">
                        <a:solidFill>
                          <a:srgbClr val="000000"/>
                        </a:solidFill>
                        <a:effectLst/>
                        <a:latin typeface="Comic Sans MS" panose="030F0702030302020204" pitchFamily="66" charset="0"/>
                      </a:endParaRPr>
                    </a:p>
                  </a:txBody>
                  <a:tcPr marL="82068" marR="82068" marT="41034" marB="41034" anchor="ctr"/>
                </a:tc>
                <a:extLst>
                  <a:ext uri="{0D108BD9-81ED-4DB2-BD59-A6C34878D82A}">
                    <a16:rowId xmlns:a16="http://schemas.microsoft.com/office/drawing/2014/main" val="1241731261"/>
                  </a:ext>
                </a:extLst>
              </a:tr>
              <a:tr h="436317">
                <a:tc>
                  <a:txBody>
                    <a:bodyPr/>
                    <a:lstStyle/>
                    <a:p>
                      <a:pPr algn="ctr" fontAlgn="base"/>
                      <a:r>
                        <a:rPr lang="en-GB" sz="1400" b="1" dirty="0">
                          <a:effectLst/>
                          <a:latin typeface="Comic Sans MS" panose="030F0702030302020204" pitchFamily="66" charset="0"/>
                        </a:rPr>
                        <a:t>monument​</a:t>
                      </a:r>
                      <a:endParaRPr lang="en-GB" sz="1400" b="1" i="0" dirty="0">
                        <a:solidFill>
                          <a:srgbClr val="000000"/>
                        </a:solidFill>
                        <a:effectLst/>
                        <a:latin typeface="Comic Sans MS" panose="030F0702030302020204" pitchFamily="66" charset="0"/>
                      </a:endParaRPr>
                    </a:p>
                  </a:txBody>
                  <a:tcPr marL="82068" marR="82068" marT="41034" marB="41034" anchor="ctr"/>
                </a:tc>
                <a:tc>
                  <a:txBody>
                    <a:bodyPr/>
                    <a:lstStyle/>
                    <a:p>
                      <a:pPr algn="l" fontAlgn="base"/>
                      <a:r>
                        <a:rPr lang="en-GB" sz="1100" dirty="0">
                          <a:effectLst/>
                          <a:latin typeface="Comic Sans MS" panose="030F0702030302020204" pitchFamily="66" charset="0"/>
                        </a:rPr>
                        <a:t>Something built to remember an important person or event. ​</a:t>
                      </a:r>
                      <a:endParaRPr lang="en-GB" sz="1100" b="0" i="0" dirty="0">
                        <a:solidFill>
                          <a:srgbClr val="000000"/>
                        </a:solidFill>
                        <a:effectLst/>
                        <a:latin typeface="Comic Sans MS" panose="030F0702030302020204" pitchFamily="66" charset="0"/>
                      </a:endParaRPr>
                    </a:p>
                  </a:txBody>
                  <a:tcPr marL="82068" marR="82068" marT="41034" marB="41034" anchor="ctr"/>
                </a:tc>
                <a:extLst>
                  <a:ext uri="{0D108BD9-81ED-4DB2-BD59-A6C34878D82A}">
                    <a16:rowId xmlns:a16="http://schemas.microsoft.com/office/drawing/2014/main" val="1555788543"/>
                  </a:ext>
                </a:extLst>
              </a:tr>
              <a:tr h="436317">
                <a:tc>
                  <a:txBody>
                    <a:bodyPr/>
                    <a:lstStyle/>
                    <a:p>
                      <a:pPr algn="ctr" fontAlgn="base"/>
                      <a:r>
                        <a:rPr lang="en-GB" sz="1400" b="1" dirty="0">
                          <a:effectLst/>
                          <a:latin typeface="Comic Sans MS" panose="030F0702030302020204" pitchFamily="66" charset="0"/>
                        </a:rPr>
                        <a:t>trading​</a:t>
                      </a:r>
                      <a:endParaRPr lang="en-GB" sz="1400" b="1" i="0" dirty="0">
                        <a:solidFill>
                          <a:srgbClr val="000000"/>
                        </a:solidFill>
                        <a:effectLst/>
                        <a:latin typeface="Comic Sans MS" panose="030F0702030302020204" pitchFamily="66" charset="0"/>
                      </a:endParaRPr>
                    </a:p>
                  </a:txBody>
                  <a:tcPr marL="82068" marR="82068" marT="41034" marB="41034" anchor="ctr"/>
                </a:tc>
                <a:tc>
                  <a:txBody>
                    <a:bodyPr/>
                    <a:lstStyle/>
                    <a:p>
                      <a:pPr algn="l" fontAlgn="base"/>
                      <a:r>
                        <a:rPr lang="en-GB" sz="1100" dirty="0">
                          <a:effectLst/>
                          <a:latin typeface="Comic Sans MS" panose="030F0702030302020204" pitchFamily="66" charset="0"/>
                        </a:rPr>
                        <a:t>The act of buying and selling goods and services (for example food). ​</a:t>
                      </a:r>
                      <a:endParaRPr lang="en-GB" sz="1100" b="0" i="0" dirty="0">
                        <a:solidFill>
                          <a:srgbClr val="000000"/>
                        </a:solidFill>
                        <a:effectLst/>
                        <a:latin typeface="Comic Sans MS" panose="030F0702030302020204" pitchFamily="66" charset="0"/>
                      </a:endParaRPr>
                    </a:p>
                  </a:txBody>
                  <a:tcPr marL="82068" marR="82068" marT="41034" marB="41034" anchor="ctr"/>
                </a:tc>
                <a:extLst>
                  <a:ext uri="{0D108BD9-81ED-4DB2-BD59-A6C34878D82A}">
                    <a16:rowId xmlns:a16="http://schemas.microsoft.com/office/drawing/2014/main" val="3570986129"/>
                  </a:ext>
                </a:extLst>
              </a:tr>
              <a:tr h="436317">
                <a:tc>
                  <a:txBody>
                    <a:bodyPr/>
                    <a:lstStyle/>
                    <a:p>
                      <a:pPr algn="ctr" fontAlgn="base"/>
                      <a:r>
                        <a:rPr lang="en-GB" sz="1400" b="1" dirty="0">
                          <a:effectLst/>
                          <a:latin typeface="Comic Sans MS" panose="030F0702030302020204" pitchFamily="66" charset="0"/>
                        </a:rPr>
                        <a:t>alliances​</a:t>
                      </a:r>
                      <a:endParaRPr lang="en-GB" sz="1400" b="1" i="0" dirty="0">
                        <a:solidFill>
                          <a:srgbClr val="000000"/>
                        </a:solidFill>
                        <a:effectLst/>
                        <a:latin typeface="Comic Sans MS" panose="030F0702030302020204" pitchFamily="66" charset="0"/>
                      </a:endParaRPr>
                    </a:p>
                  </a:txBody>
                  <a:tcPr marL="82068" marR="82068" marT="41034" marB="41034" anchor="ctr"/>
                </a:tc>
                <a:tc>
                  <a:txBody>
                    <a:bodyPr/>
                    <a:lstStyle/>
                    <a:p>
                      <a:pPr algn="l" fontAlgn="base"/>
                      <a:r>
                        <a:rPr lang="en-GB" sz="1100" dirty="0">
                          <a:effectLst/>
                          <a:latin typeface="Comic Sans MS" panose="030F0702030302020204" pitchFamily="66" charset="0"/>
                        </a:rPr>
                        <a:t>A group of countries or groups of people who work together.​</a:t>
                      </a:r>
                      <a:endParaRPr lang="en-GB" sz="1100" b="0" i="0" dirty="0">
                        <a:solidFill>
                          <a:srgbClr val="000000"/>
                        </a:solidFill>
                        <a:effectLst/>
                        <a:latin typeface="Comic Sans MS" panose="030F0702030302020204" pitchFamily="66" charset="0"/>
                      </a:endParaRPr>
                    </a:p>
                  </a:txBody>
                  <a:tcPr marL="82068" marR="82068" marT="41034" marB="41034" anchor="ctr"/>
                </a:tc>
                <a:extLst>
                  <a:ext uri="{0D108BD9-81ED-4DB2-BD59-A6C34878D82A}">
                    <a16:rowId xmlns:a16="http://schemas.microsoft.com/office/drawing/2014/main" val="1379118757"/>
                  </a:ext>
                </a:extLst>
              </a:tr>
              <a:tr h="408232">
                <a:tc>
                  <a:txBody>
                    <a:bodyPr/>
                    <a:lstStyle/>
                    <a:p>
                      <a:pPr algn="ctr" fontAlgn="base"/>
                      <a:r>
                        <a:rPr lang="en-GB" sz="1400" b="1" dirty="0">
                          <a:effectLst/>
                          <a:latin typeface="Comic Sans MS" panose="030F0702030302020204" pitchFamily="66" charset="0"/>
                        </a:rPr>
                        <a:t>tribes​</a:t>
                      </a:r>
                      <a:endParaRPr lang="en-GB" sz="1400" b="1" i="0" dirty="0">
                        <a:solidFill>
                          <a:srgbClr val="000000"/>
                        </a:solidFill>
                        <a:effectLst/>
                        <a:latin typeface="Comic Sans MS" panose="030F0702030302020204" pitchFamily="66" charset="0"/>
                      </a:endParaRPr>
                    </a:p>
                  </a:txBody>
                  <a:tcPr marL="82068" marR="82068" marT="41034" marB="41034" anchor="ctr"/>
                </a:tc>
                <a:tc>
                  <a:txBody>
                    <a:bodyPr/>
                    <a:lstStyle/>
                    <a:p>
                      <a:pPr algn="l" fontAlgn="base"/>
                      <a:r>
                        <a:rPr lang="en-GB" sz="1100" dirty="0">
                          <a:effectLst/>
                          <a:latin typeface="Comic Sans MS" panose="030F0702030302020204" pitchFamily="66" charset="0"/>
                        </a:rPr>
                        <a:t>A group of people that live together for protection. ​</a:t>
                      </a:r>
                      <a:endParaRPr lang="en-GB" sz="1100" b="0" i="0" dirty="0">
                        <a:solidFill>
                          <a:srgbClr val="000000"/>
                        </a:solidFill>
                        <a:effectLst/>
                        <a:latin typeface="Comic Sans MS" panose="030F0702030302020204" pitchFamily="66" charset="0"/>
                      </a:endParaRPr>
                    </a:p>
                  </a:txBody>
                  <a:tcPr marL="82068" marR="82068" marT="41034" marB="41034" anchor="ctr"/>
                </a:tc>
                <a:extLst>
                  <a:ext uri="{0D108BD9-81ED-4DB2-BD59-A6C34878D82A}">
                    <a16:rowId xmlns:a16="http://schemas.microsoft.com/office/drawing/2014/main" val="2001867684"/>
                  </a:ext>
                </a:extLst>
              </a:tr>
              <a:tr h="264437">
                <a:tc>
                  <a:txBody>
                    <a:bodyPr/>
                    <a:lstStyle/>
                    <a:p>
                      <a:pPr algn="ctr" fontAlgn="base"/>
                      <a:r>
                        <a:rPr lang="en-GB" sz="1400" b="1" dirty="0">
                          <a:effectLst/>
                          <a:latin typeface="Comic Sans MS" panose="030F0702030302020204" pitchFamily="66" charset="0"/>
                        </a:rPr>
                        <a:t>hill forts​</a:t>
                      </a:r>
                      <a:endParaRPr lang="en-GB" sz="1400" b="1" i="0" dirty="0">
                        <a:solidFill>
                          <a:srgbClr val="000000"/>
                        </a:solidFill>
                        <a:effectLst/>
                        <a:latin typeface="Comic Sans MS" panose="030F0702030302020204" pitchFamily="66" charset="0"/>
                      </a:endParaRPr>
                    </a:p>
                  </a:txBody>
                  <a:tcPr marL="82068" marR="82068" marT="41034" marB="41034" anchor="ctr"/>
                </a:tc>
                <a:tc>
                  <a:txBody>
                    <a:bodyPr/>
                    <a:lstStyle/>
                    <a:p>
                      <a:pPr algn="l" fontAlgn="base"/>
                      <a:r>
                        <a:rPr lang="en-GB" sz="1100" dirty="0">
                          <a:effectLst/>
                          <a:latin typeface="Comic Sans MS" panose="030F0702030302020204" pitchFamily="66" charset="0"/>
                        </a:rPr>
                        <a:t>A settlement surrounded by ditches. ​</a:t>
                      </a:r>
                      <a:endParaRPr lang="en-GB" sz="1100" b="0" i="0" dirty="0">
                        <a:solidFill>
                          <a:srgbClr val="000000"/>
                        </a:solidFill>
                        <a:effectLst/>
                        <a:latin typeface="Comic Sans MS" panose="030F0702030302020204" pitchFamily="66" charset="0"/>
                      </a:endParaRPr>
                    </a:p>
                  </a:txBody>
                  <a:tcPr marL="82068" marR="82068" marT="41034" marB="41034" anchor="ctr"/>
                </a:tc>
                <a:extLst>
                  <a:ext uri="{0D108BD9-81ED-4DB2-BD59-A6C34878D82A}">
                    <a16:rowId xmlns:a16="http://schemas.microsoft.com/office/drawing/2014/main" val="277470209"/>
                  </a:ext>
                </a:extLst>
              </a:tr>
              <a:tr h="288934">
                <a:tc>
                  <a:txBody>
                    <a:bodyPr/>
                    <a:lstStyle/>
                    <a:p>
                      <a:pPr algn="ctr" fontAlgn="base"/>
                      <a:r>
                        <a:rPr lang="en-GB" sz="1400" b="1" dirty="0">
                          <a:effectLst/>
                          <a:latin typeface="Comic Sans MS" panose="030F0702030302020204" pitchFamily="66" charset="0"/>
                        </a:rPr>
                        <a:t>invade​</a:t>
                      </a:r>
                      <a:endParaRPr lang="en-GB" sz="1400" b="1" i="0" dirty="0">
                        <a:solidFill>
                          <a:srgbClr val="000000"/>
                        </a:solidFill>
                        <a:effectLst/>
                        <a:latin typeface="Comic Sans MS" panose="030F0702030302020204" pitchFamily="66" charset="0"/>
                      </a:endParaRPr>
                    </a:p>
                  </a:txBody>
                  <a:tcPr marL="82068" marR="82068" marT="41034" marB="41034" anchor="ctr"/>
                </a:tc>
                <a:tc>
                  <a:txBody>
                    <a:bodyPr/>
                    <a:lstStyle/>
                    <a:p>
                      <a:pPr algn="l" fontAlgn="base"/>
                      <a:r>
                        <a:rPr lang="en-GB" sz="1100" dirty="0">
                          <a:effectLst/>
                          <a:latin typeface="Comic Sans MS" panose="030F0702030302020204" pitchFamily="66" charset="0"/>
                        </a:rPr>
                        <a:t>To enter another country by force. ​</a:t>
                      </a:r>
                      <a:endParaRPr lang="en-GB" sz="1100" b="0" i="0" dirty="0">
                        <a:solidFill>
                          <a:srgbClr val="000000"/>
                        </a:solidFill>
                        <a:effectLst/>
                        <a:latin typeface="Comic Sans MS" panose="030F0702030302020204" pitchFamily="66" charset="0"/>
                      </a:endParaRPr>
                    </a:p>
                  </a:txBody>
                  <a:tcPr marL="82068" marR="82068" marT="41034" marB="41034" anchor="ctr"/>
                </a:tc>
                <a:extLst>
                  <a:ext uri="{0D108BD9-81ED-4DB2-BD59-A6C34878D82A}">
                    <a16:rowId xmlns:a16="http://schemas.microsoft.com/office/drawing/2014/main" val="3779433302"/>
                  </a:ext>
                </a:extLst>
              </a:tr>
            </a:tbl>
          </a:graphicData>
        </a:graphic>
      </p:graphicFrame>
      <p:sp>
        <p:nvSpPr>
          <p:cNvPr id="16" name="Rectangle 16">
            <a:extLst>
              <a:ext uri="{FF2B5EF4-FFF2-40B4-BE49-F238E27FC236}">
                <a16:creationId xmlns:a16="http://schemas.microsoft.com/office/drawing/2014/main" id="{BD87F4D8-6E64-42C5-B620-389E6D0F02A5}"/>
              </a:ext>
            </a:extLst>
          </p:cNvPr>
          <p:cNvSpPr>
            <a:spLocks noChangeArrowheads="1"/>
          </p:cNvSpPr>
          <p:nvPr/>
        </p:nvSpPr>
        <p:spPr bwMode="auto">
          <a:xfrm>
            <a:off x="6100641" y="1434516"/>
            <a:ext cx="148272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042" name="Picture 18" descr="Enquire Learning Trust | Buckingham Primary Academy">
            <a:extLst>
              <a:ext uri="{FF2B5EF4-FFF2-40B4-BE49-F238E27FC236}">
                <a16:creationId xmlns:a16="http://schemas.microsoft.com/office/drawing/2014/main" id="{EE630D92-4403-42A5-A750-820E7351003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92772" y="31178"/>
            <a:ext cx="956319" cy="52882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9111D70-47CA-4CBC-947C-7164B3D1AC4C}"/>
              </a:ext>
            </a:extLst>
          </p:cNvPr>
          <p:cNvSpPr txBox="1"/>
          <p:nvPr/>
        </p:nvSpPr>
        <p:spPr>
          <a:xfrm>
            <a:off x="0" y="0"/>
            <a:ext cx="1823351"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Comic Sans MS"/>
              </a:rPr>
              <a:t>Y3 Autumn 1 </a:t>
            </a:r>
            <a:r>
              <a:rPr lang="en-GB" sz="1400" b="1" dirty="0">
                <a:latin typeface="Comic Sans MS"/>
              </a:rPr>
              <a:t>2023</a:t>
            </a:r>
            <a:endParaRPr kumimoji="0" lang="en-GB" sz="1400" b="1" i="0" u="none" strike="noStrike" kern="1200" cap="none" spc="0" normalizeH="0" baseline="0" noProof="0" dirty="0">
              <a:ln>
                <a:noFill/>
              </a:ln>
              <a:effectLst/>
              <a:uLnTx/>
              <a:uFillTx/>
              <a:latin typeface="Comic Sans MS" panose="030F0702030302020204" pitchFamily="66" charset="0"/>
              <a:ea typeface="+mn-ea"/>
              <a:cs typeface="+mn-cs"/>
            </a:endParaRPr>
          </a:p>
        </p:txBody>
      </p:sp>
      <p:pic>
        <p:nvPicPr>
          <p:cNvPr id="7" name="Picture 6" descr="A logo of a ship&#10;&#10;Description automatically generated">
            <a:extLst>
              <a:ext uri="{FF2B5EF4-FFF2-40B4-BE49-F238E27FC236}">
                <a16:creationId xmlns:a16="http://schemas.microsoft.com/office/drawing/2014/main" id="{FDA5239F-498D-982E-1F8D-16E51888E7A9}"/>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48161" y="485756"/>
            <a:ext cx="894486" cy="847744"/>
          </a:xfrm>
          <a:prstGeom prst="rect">
            <a:avLst/>
          </a:prstGeom>
        </p:spPr>
      </p:pic>
    </p:spTree>
    <p:extLst>
      <p:ext uri="{BB962C8B-B14F-4D97-AF65-F5344CB8AC3E}">
        <p14:creationId xmlns:p14="http://schemas.microsoft.com/office/powerpoint/2010/main" val="2643425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a:stretch>
            <a:fillRect/>
          </a:stretch>
        </p:blipFill>
        <p:spPr>
          <a:xfrm>
            <a:off x="-15800" y="425267"/>
            <a:ext cx="2429697" cy="1998032"/>
          </a:xfrm>
          <a:prstGeom prst="rect">
            <a:avLst/>
          </a:prstGeom>
        </p:spPr>
      </p:pic>
      <p:sp>
        <p:nvSpPr>
          <p:cNvPr id="4" name="Rounded Rectangle 3"/>
          <p:cNvSpPr/>
          <p:nvPr/>
        </p:nvSpPr>
        <p:spPr>
          <a:xfrm>
            <a:off x="2814077" y="53292"/>
            <a:ext cx="5159436" cy="9351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2809893" y="43813"/>
            <a:ext cx="5159435"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Science -Materials - Rocks</a:t>
            </a:r>
          </a:p>
          <a:p>
            <a:pPr algn="ctr">
              <a:defRPr/>
            </a:pPr>
            <a:r>
              <a:rPr lang="en-GB" sz="2800" dirty="0">
                <a:latin typeface="Comic Sans MS"/>
              </a:rPr>
              <a:t> </a:t>
            </a:r>
            <a:r>
              <a:rPr kumimoji="0" lang="en-GB" sz="2800" b="0" i="0" u="none" strike="noStrike" kern="1200" cap="none" spc="0" normalizeH="0" baseline="0" noProof="0" dirty="0">
                <a:ln>
                  <a:noFill/>
                </a:ln>
                <a:effectLst/>
                <a:uLnTx/>
                <a:uFillTx/>
                <a:latin typeface="Comic Sans MS"/>
              </a:rPr>
              <a:t>Year 3 </a:t>
            </a:r>
            <a:r>
              <a:rPr lang="en-GB" sz="2800" dirty="0">
                <a:latin typeface="Comic Sans MS"/>
              </a:rPr>
              <a:t>Autumn </a:t>
            </a:r>
            <a:r>
              <a:rPr kumimoji="0" lang="en-GB" sz="2800" b="0" i="0" u="none" strike="noStrike" kern="1200" cap="none" spc="0" normalizeH="0" baseline="0" noProof="0" dirty="0">
                <a:ln>
                  <a:noFill/>
                </a:ln>
                <a:effectLst/>
                <a:uLnTx/>
                <a:uFillTx/>
                <a:latin typeface="Comic Sans MS"/>
              </a:rPr>
              <a:t>1</a:t>
            </a:r>
            <a:endParaRPr lang="en-GB" sz="2800" b="0" i="0" u="none" strike="noStrike" kern="1200" cap="none" spc="0" normalizeH="0" baseline="0" noProof="0" dirty="0">
              <a:ln>
                <a:noFill/>
              </a:ln>
              <a:effectLst/>
              <a:uLnTx/>
              <a:uFillTx/>
              <a:latin typeface="Comic Sans MS"/>
            </a:endParaRPr>
          </a:p>
        </p:txBody>
      </p:sp>
      <p:graphicFrame>
        <p:nvGraphicFramePr>
          <p:cNvPr id="6" name="Table 5"/>
          <p:cNvGraphicFramePr>
            <a:graphicFrameLocks noGrp="1"/>
          </p:cNvGraphicFramePr>
          <p:nvPr/>
        </p:nvGraphicFramePr>
        <p:xfrm>
          <a:off x="6162186" y="1858322"/>
          <a:ext cx="6029814" cy="4999678"/>
        </p:xfrm>
        <a:graphic>
          <a:graphicData uri="http://schemas.openxmlformats.org/drawingml/2006/table">
            <a:tbl>
              <a:tblPr firstRow="1" bandRow="1">
                <a:tableStyleId>{ED083AE6-46FA-4A59-8FB0-9F97EB10719F}</a:tableStyleId>
              </a:tblPr>
              <a:tblGrid>
                <a:gridCol w="1643458">
                  <a:extLst>
                    <a:ext uri="{9D8B030D-6E8A-4147-A177-3AD203B41FA5}">
                      <a16:colId xmlns:a16="http://schemas.microsoft.com/office/drawing/2014/main" val="3814054018"/>
                    </a:ext>
                  </a:extLst>
                </a:gridCol>
                <a:gridCol w="4386356">
                  <a:extLst>
                    <a:ext uri="{9D8B030D-6E8A-4147-A177-3AD203B41FA5}">
                      <a16:colId xmlns:a16="http://schemas.microsoft.com/office/drawing/2014/main" val="3564938423"/>
                    </a:ext>
                  </a:extLst>
                </a:gridCol>
              </a:tblGrid>
              <a:tr h="332687">
                <a:tc gridSpan="2">
                  <a:txBody>
                    <a:bodyPr/>
                    <a:lstStyle/>
                    <a:p>
                      <a:pPr algn="ctr"/>
                      <a:r>
                        <a:rPr lang="en-GB" dirty="0">
                          <a:latin typeface="Comic Sans MS" panose="030F0702030302020204" pitchFamily="66" charset="0"/>
                        </a:rPr>
                        <a:t>Vocabulary and meanings</a:t>
                      </a:r>
                    </a:p>
                  </a:txBody>
                  <a:tcPr/>
                </a:tc>
                <a:tc hMerge="1">
                  <a:txBody>
                    <a:bodyPr/>
                    <a:lstStyle/>
                    <a:p>
                      <a:endParaRPr lang="en-GB" dirty="0"/>
                    </a:p>
                  </a:txBody>
                  <a:tcPr/>
                </a:tc>
                <a:extLst>
                  <a:ext uri="{0D108BD9-81ED-4DB2-BD59-A6C34878D82A}">
                    <a16:rowId xmlns:a16="http://schemas.microsoft.com/office/drawing/2014/main" val="2900100867"/>
                  </a:ext>
                </a:extLst>
              </a:tr>
              <a:tr h="665374">
                <a:tc>
                  <a:txBody>
                    <a:bodyPr/>
                    <a:lstStyle/>
                    <a:p>
                      <a:pPr algn="ctr"/>
                      <a:r>
                        <a:rPr lang="en-GB" sz="1400" dirty="0">
                          <a:latin typeface="Comic Sans MS" panose="030F0702030302020204" pitchFamily="66" charset="0"/>
                        </a:rPr>
                        <a:t>fossils</a:t>
                      </a:r>
                    </a:p>
                  </a:txBody>
                  <a:tcPr anchor="ctr"/>
                </a:tc>
                <a:tc>
                  <a:txBody>
                    <a:bodyPr/>
                    <a:lstStyle/>
                    <a:p>
                      <a:r>
                        <a:rPr lang="en-GB" sz="1400" kern="1200" dirty="0">
                          <a:effectLst/>
                          <a:latin typeface="Comic Sans MS" panose="030F0702030302020204" pitchFamily="66" charset="0"/>
                        </a:rPr>
                        <a:t>T</a:t>
                      </a:r>
                      <a:r>
                        <a:rPr lang="en-GB" sz="1400" kern="1200">
                          <a:effectLst/>
                          <a:latin typeface="Comic Sans MS" panose="030F0702030302020204" pitchFamily="66" charset="0"/>
                        </a:rPr>
                        <a:t>he </a:t>
                      </a:r>
                      <a:r>
                        <a:rPr lang="en-GB" sz="1400" kern="1200" dirty="0">
                          <a:effectLst/>
                          <a:latin typeface="Comic Sans MS" panose="030F0702030302020204" pitchFamily="66" charset="0"/>
                        </a:rPr>
                        <a:t>remains or impression of a prehistoric plant or animal embedded in rock and preserved in petrified form</a:t>
                      </a:r>
                      <a:endParaRPr lang="en-GB" sz="1400" dirty="0">
                        <a:latin typeface="Comic Sans MS" panose="030F0702030302020204" pitchFamily="66" charset="0"/>
                      </a:endParaRPr>
                    </a:p>
                  </a:txBody>
                  <a:tcPr anchor="ctr"/>
                </a:tc>
                <a:extLst>
                  <a:ext uri="{0D108BD9-81ED-4DB2-BD59-A6C34878D82A}">
                    <a16:rowId xmlns:a16="http://schemas.microsoft.com/office/drawing/2014/main" val="1477469849"/>
                  </a:ext>
                </a:extLst>
              </a:tr>
              <a:tr h="471306">
                <a:tc>
                  <a:txBody>
                    <a:bodyPr/>
                    <a:lstStyle/>
                    <a:p>
                      <a:pPr algn="ctr"/>
                      <a:r>
                        <a:rPr lang="en-GB" sz="1400" dirty="0">
                          <a:latin typeface="Comic Sans MS" panose="030F0702030302020204" pitchFamily="66" charset="0"/>
                        </a:rPr>
                        <a:t>sedimentary rock</a:t>
                      </a:r>
                    </a:p>
                  </a:txBody>
                  <a:tcPr anchor="ctr"/>
                </a:tc>
                <a:tc>
                  <a:txBody>
                    <a:bodyPr/>
                    <a:lstStyle/>
                    <a:p>
                      <a:r>
                        <a:rPr lang="en-GB" sz="1400" dirty="0">
                          <a:effectLst/>
                          <a:latin typeface="Comic Sans MS" panose="030F0702030302020204" pitchFamily="66" charset="0"/>
                        </a:rPr>
                        <a:t>Rock that has formed through the deposit and hardening of sediment</a:t>
                      </a:r>
                      <a:endParaRPr lang="en-GB" sz="1400" b="0" dirty="0">
                        <a:latin typeface="Comic Sans MS" panose="030F0702030302020204" pitchFamily="66" charset="0"/>
                      </a:endParaRPr>
                    </a:p>
                  </a:txBody>
                  <a:tcPr anchor="ctr"/>
                </a:tc>
                <a:extLst>
                  <a:ext uri="{0D108BD9-81ED-4DB2-BD59-A6C34878D82A}">
                    <a16:rowId xmlns:a16="http://schemas.microsoft.com/office/drawing/2014/main" val="1335936082"/>
                  </a:ext>
                </a:extLst>
              </a:tr>
              <a:tr h="847074">
                <a:tc>
                  <a:txBody>
                    <a:bodyPr/>
                    <a:lstStyle/>
                    <a:p>
                      <a:pPr algn="ctr"/>
                      <a:r>
                        <a:rPr lang="en-GB" sz="1400" dirty="0">
                          <a:latin typeface="Comic Sans MS" panose="030F0702030302020204" pitchFamily="66" charset="0"/>
                        </a:rPr>
                        <a:t>metamorphic rock</a:t>
                      </a:r>
                    </a:p>
                  </a:txBody>
                  <a:tcPr anchor="ctr"/>
                </a:tc>
                <a:tc>
                  <a:txBody>
                    <a:bodyPr/>
                    <a:lstStyle/>
                    <a:p>
                      <a:r>
                        <a:rPr lang="en-GB" sz="1400" u="none" dirty="0">
                          <a:effectLst/>
                          <a:latin typeface="Comic Sans MS" panose="030F0702030302020204" pitchFamily="66" charset="0"/>
                        </a:rPr>
                        <a:t>Rock that has changed over time under the influence of heat, pressure, or some other agent without passing through a liquid phase.</a:t>
                      </a:r>
                      <a:endParaRPr lang="en-GB" sz="1400" u="none" dirty="0">
                        <a:latin typeface="Comic Sans MS" panose="030F0702030302020204" pitchFamily="66" charset="0"/>
                      </a:endParaRPr>
                    </a:p>
                  </a:txBody>
                  <a:tcPr anchor="ctr"/>
                </a:tc>
                <a:extLst>
                  <a:ext uri="{0D108BD9-81ED-4DB2-BD59-A6C34878D82A}">
                    <a16:rowId xmlns:a16="http://schemas.microsoft.com/office/drawing/2014/main" val="2417644587"/>
                  </a:ext>
                </a:extLst>
              </a:tr>
              <a:tr h="471306">
                <a:tc>
                  <a:txBody>
                    <a:bodyPr/>
                    <a:lstStyle/>
                    <a:p>
                      <a:pPr algn="ctr"/>
                      <a:r>
                        <a:rPr lang="en-GB" sz="1400" dirty="0">
                          <a:latin typeface="Comic Sans MS" panose="030F0702030302020204" pitchFamily="66" charset="0"/>
                        </a:rPr>
                        <a:t>igneous</a:t>
                      </a:r>
                      <a:r>
                        <a:rPr lang="en-GB" sz="1400" baseline="0" dirty="0">
                          <a:latin typeface="Comic Sans MS" panose="030F0702030302020204" pitchFamily="66" charset="0"/>
                        </a:rPr>
                        <a:t> rock</a:t>
                      </a:r>
                      <a:endParaRPr lang="en-GB" sz="1400" dirty="0">
                        <a:latin typeface="Comic Sans MS" panose="030F0702030302020204" pitchFamily="66" charset="0"/>
                      </a:endParaRPr>
                    </a:p>
                  </a:txBody>
                  <a:tcPr anchor="ctr"/>
                </a:tc>
                <a:tc>
                  <a:txBody>
                    <a:bodyPr/>
                    <a:lstStyle/>
                    <a:p>
                      <a:r>
                        <a:rPr lang="en-GB" sz="1400" dirty="0">
                          <a:effectLst/>
                          <a:latin typeface="Comic Sans MS" panose="030F0702030302020204" pitchFamily="66" charset="0"/>
                        </a:rPr>
                        <a:t>Rocks formed by the cooling and solidifying of molten materials</a:t>
                      </a:r>
                      <a:endParaRPr lang="en-GB" sz="1400" dirty="0">
                        <a:latin typeface="Comic Sans MS" panose="030F0702030302020204" pitchFamily="66" charset="0"/>
                      </a:endParaRPr>
                    </a:p>
                  </a:txBody>
                  <a:tcPr anchor="ctr"/>
                </a:tc>
                <a:extLst>
                  <a:ext uri="{0D108BD9-81ED-4DB2-BD59-A6C34878D82A}">
                    <a16:rowId xmlns:a16="http://schemas.microsoft.com/office/drawing/2014/main" val="261846854"/>
                  </a:ext>
                </a:extLst>
              </a:tr>
              <a:tr h="471306">
                <a:tc>
                  <a:txBody>
                    <a:bodyPr/>
                    <a:lstStyle/>
                    <a:p>
                      <a:pPr algn="ctr"/>
                      <a:r>
                        <a:rPr lang="en-GB" sz="1400" dirty="0">
                          <a:latin typeface="Comic Sans MS" panose="030F0702030302020204" pitchFamily="66" charset="0"/>
                        </a:rPr>
                        <a:t>palaeontology</a:t>
                      </a:r>
                    </a:p>
                  </a:txBody>
                  <a:tcPr anchor="ctr"/>
                </a:tc>
                <a:tc>
                  <a:txBody>
                    <a:bodyPr/>
                    <a:lstStyle/>
                    <a:p>
                      <a:r>
                        <a:rPr lang="en-GB" sz="1400" kern="1200" dirty="0">
                          <a:effectLst/>
                          <a:latin typeface="Comic Sans MS" panose="030F0702030302020204" pitchFamily="66" charset="0"/>
                        </a:rPr>
                        <a:t>The study of fossils as a guide to the history of life on Earth</a:t>
                      </a:r>
                      <a:endParaRPr lang="en-GB" sz="1400" b="0" dirty="0">
                        <a:latin typeface="Comic Sans MS" panose="030F0702030302020204" pitchFamily="66" charset="0"/>
                      </a:endParaRPr>
                    </a:p>
                  </a:txBody>
                  <a:tcPr anchor="ctr"/>
                </a:tc>
                <a:extLst>
                  <a:ext uri="{0D108BD9-81ED-4DB2-BD59-A6C34878D82A}">
                    <a16:rowId xmlns:a16="http://schemas.microsoft.com/office/drawing/2014/main" val="825716305"/>
                  </a:ext>
                </a:extLst>
              </a:tr>
              <a:tr h="464524">
                <a:tc>
                  <a:txBody>
                    <a:bodyPr/>
                    <a:lstStyle/>
                    <a:p>
                      <a:pPr algn="ctr"/>
                      <a:r>
                        <a:rPr lang="en-GB" sz="1400" dirty="0">
                          <a:latin typeface="Comic Sans MS" panose="030F0702030302020204" pitchFamily="66" charset="0"/>
                        </a:rPr>
                        <a:t>anthropic</a:t>
                      </a:r>
                    </a:p>
                  </a:txBody>
                  <a:tcPr anchor="ctr"/>
                </a:tc>
                <a:tc>
                  <a:txBody>
                    <a:bodyPr/>
                    <a:lstStyle/>
                    <a:p>
                      <a:r>
                        <a:rPr lang="en-GB" sz="1400" b="0" dirty="0">
                          <a:latin typeface="Comic Sans MS" panose="030F0702030302020204" pitchFamily="66" charset="0"/>
                        </a:rPr>
                        <a:t>Involving or concerning the existence of  humans</a:t>
                      </a:r>
                    </a:p>
                  </a:txBody>
                  <a:tcPr anchor="ctr"/>
                </a:tc>
                <a:extLst>
                  <a:ext uri="{0D108BD9-81ED-4DB2-BD59-A6C34878D82A}">
                    <a16:rowId xmlns:a16="http://schemas.microsoft.com/office/drawing/2014/main" val="2446995260"/>
                  </a:ext>
                </a:extLst>
              </a:tr>
              <a:tr h="471306">
                <a:tc>
                  <a:txBody>
                    <a:bodyPr/>
                    <a:lstStyle/>
                    <a:p>
                      <a:pPr algn="ctr"/>
                      <a:r>
                        <a:rPr lang="en-GB" sz="1400" dirty="0">
                          <a:latin typeface="Comic Sans MS" panose="030F0702030302020204" pitchFamily="66" charset="0"/>
                        </a:rPr>
                        <a:t>permeable</a:t>
                      </a:r>
                    </a:p>
                  </a:txBody>
                  <a:tcPr anchor="ctr"/>
                </a:tc>
                <a:tc>
                  <a:txBody>
                    <a:bodyPr/>
                    <a:lstStyle/>
                    <a:p>
                      <a:r>
                        <a:rPr lang="en-GB" sz="1400" b="0" dirty="0">
                          <a:latin typeface="Comic Sans MS" panose="030F0702030302020204" pitchFamily="66" charset="0"/>
                        </a:rPr>
                        <a:t>A material allowing liquids or gases to pass through.</a:t>
                      </a:r>
                    </a:p>
                  </a:txBody>
                  <a:tcPr anchor="ctr"/>
                </a:tc>
                <a:extLst>
                  <a:ext uri="{0D108BD9-81ED-4DB2-BD59-A6C34878D82A}">
                    <a16:rowId xmlns:a16="http://schemas.microsoft.com/office/drawing/2014/main" val="2928923925"/>
                  </a:ext>
                </a:extLst>
              </a:tr>
              <a:tr h="471306">
                <a:tc>
                  <a:txBody>
                    <a:bodyPr/>
                    <a:lstStyle/>
                    <a:p>
                      <a:pPr algn="ctr"/>
                      <a:r>
                        <a:rPr lang="en-GB" sz="1400" dirty="0">
                          <a:latin typeface="Comic Sans MS" panose="030F0702030302020204" pitchFamily="66" charset="0"/>
                        </a:rPr>
                        <a:t>impermeable</a:t>
                      </a:r>
                    </a:p>
                  </a:txBody>
                  <a:tcPr anchor="ctr"/>
                </a:tc>
                <a:tc>
                  <a:txBody>
                    <a:bodyPr/>
                    <a:lstStyle/>
                    <a:p>
                      <a:r>
                        <a:rPr lang="en-GB" sz="1400" b="0" dirty="0">
                          <a:latin typeface="Comic Sans MS" panose="030F0702030302020204" pitchFamily="66" charset="0"/>
                        </a:rPr>
                        <a:t>A material that does not allow gases or liquids to pass through.</a:t>
                      </a:r>
                    </a:p>
                  </a:txBody>
                  <a:tcPr anchor="ctr"/>
                </a:tc>
                <a:extLst>
                  <a:ext uri="{0D108BD9-81ED-4DB2-BD59-A6C34878D82A}">
                    <a16:rowId xmlns:a16="http://schemas.microsoft.com/office/drawing/2014/main" val="3510095164"/>
                  </a:ext>
                </a:extLst>
              </a:tr>
            </a:tbl>
          </a:graphicData>
        </a:graphic>
      </p:graphicFrame>
      <p:cxnSp>
        <p:nvCxnSpPr>
          <p:cNvPr id="10" name="Straight Connector 9"/>
          <p:cNvCxnSpPr>
            <a:stCxn id="16" idx="2"/>
          </p:cNvCxnSpPr>
          <p:nvPr/>
        </p:nvCxnSpPr>
        <p:spPr>
          <a:xfrm>
            <a:off x="1695409" y="2966645"/>
            <a:ext cx="0" cy="3709926"/>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43314" y="2997844"/>
            <a:ext cx="1625600" cy="646331"/>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Born 21</a:t>
            </a:r>
            <a:r>
              <a:rPr kumimoji="0" lang="en-GB" sz="12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st</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May 1799 in Lyme Regis, Dorset</a:t>
            </a:r>
          </a:p>
        </p:txBody>
      </p:sp>
      <p:sp>
        <p:nvSpPr>
          <p:cNvPr id="12" name="TextBox 11"/>
          <p:cNvSpPr txBox="1"/>
          <p:nvPr/>
        </p:nvSpPr>
        <p:spPr>
          <a:xfrm>
            <a:off x="116114" y="3695168"/>
            <a:ext cx="1509486" cy="646331"/>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1811 – </a:t>
            </a:r>
            <a:r>
              <a:rPr kumimoji="0" lang="en-GB" sz="12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rPr>
              <a:t>discovered the </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skeleton of a dinosaur</a:t>
            </a:r>
          </a:p>
        </p:txBody>
      </p:sp>
      <p:sp>
        <p:nvSpPr>
          <p:cNvPr id="13" name="TextBox 12"/>
          <p:cNvSpPr txBox="1"/>
          <p:nvPr/>
        </p:nvSpPr>
        <p:spPr>
          <a:xfrm>
            <a:off x="1843501" y="4439530"/>
            <a:ext cx="1625600" cy="830997"/>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1823 – discovered the first Plesiosaurus skeleton</a:t>
            </a:r>
          </a:p>
        </p:txBody>
      </p:sp>
      <p:sp>
        <p:nvSpPr>
          <p:cNvPr id="14" name="TextBox 13"/>
          <p:cNvSpPr txBox="1"/>
          <p:nvPr/>
        </p:nvSpPr>
        <p:spPr>
          <a:xfrm>
            <a:off x="116114" y="5431352"/>
            <a:ext cx="1509486" cy="646331"/>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1828 – discovered the first </a:t>
            </a:r>
            <a:r>
              <a:rPr kumimoji="0" lang="en-GB" sz="12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Pterodactylus</a:t>
            </a:r>
            <a:endPar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5" name="TextBox 14"/>
          <p:cNvSpPr txBox="1"/>
          <p:nvPr/>
        </p:nvSpPr>
        <p:spPr>
          <a:xfrm>
            <a:off x="1843314" y="6214906"/>
            <a:ext cx="1625600" cy="461665"/>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1847 – Mary Anning died aged 47</a:t>
            </a:r>
          </a:p>
        </p:txBody>
      </p:sp>
      <p:sp>
        <p:nvSpPr>
          <p:cNvPr id="16" name="TextBox 15"/>
          <p:cNvSpPr txBox="1"/>
          <p:nvPr/>
        </p:nvSpPr>
        <p:spPr>
          <a:xfrm>
            <a:off x="560119" y="2381870"/>
            <a:ext cx="2270579" cy="584775"/>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Timeline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Mary </a:t>
            </a:r>
            <a:r>
              <a:rPr kumimoji="0" lang="en-GB" sz="16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Anning’s</a:t>
            </a: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life</a:t>
            </a:r>
          </a:p>
        </p:txBody>
      </p:sp>
      <p:cxnSp>
        <p:nvCxnSpPr>
          <p:cNvPr id="19" name="Straight Connector 18"/>
          <p:cNvCxnSpPr>
            <a:stCxn id="11" idx="1"/>
          </p:cNvCxnSpPr>
          <p:nvPr/>
        </p:nvCxnSpPr>
        <p:spPr>
          <a:xfrm flipH="1" flipV="1">
            <a:off x="1625600" y="3321009"/>
            <a:ext cx="21771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2" idx="3"/>
          </p:cNvCxnSpPr>
          <p:nvPr/>
        </p:nvCxnSpPr>
        <p:spPr>
          <a:xfrm flipV="1">
            <a:off x="1625600" y="4018333"/>
            <a:ext cx="21771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3" idx="1"/>
          </p:cNvCxnSpPr>
          <p:nvPr/>
        </p:nvCxnSpPr>
        <p:spPr>
          <a:xfrm flipH="1" flipV="1">
            <a:off x="1625600" y="4855028"/>
            <a:ext cx="21790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4" idx="3"/>
          </p:cNvCxnSpPr>
          <p:nvPr/>
        </p:nvCxnSpPr>
        <p:spPr>
          <a:xfrm flipV="1">
            <a:off x="1625600" y="5754517"/>
            <a:ext cx="21771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5" idx="1"/>
          </p:cNvCxnSpPr>
          <p:nvPr/>
        </p:nvCxnSpPr>
        <p:spPr>
          <a:xfrm flipH="1" flipV="1">
            <a:off x="1625600" y="6445738"/>
            <a:ext cx="217714" cy="1"/>
          </a:xfrm>
          <a:prstGeom prst="line">
            <a:avLst/>
          </a:prstGeom>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3"/>
          <a:stretch>
            <a:fillRect/>
          </a:stretch>
        </p:blipFill>
        <p:spPr>
          <a:xfrm>
            <a:off x="3058254" y="1007399"/>
            <a:ext cx="2587937" cy="1938455"/>
          </a:xfrm>
          <a:prstGeom prst="rect">
            <a:avLst/>
          </a:prstGeom>
        </p:spPr>
      </p:pic>
      <p:pic>
        <p:nvPicPr>
          <p:cNvPr id="32" name="Picture 31"/>
          <p:cNvPicPr>
            <a:picLocks noChangeAspect="1"/>
          </p:cNvPicPr>
          <p:nvPr/>
        </p:nvPicPr>
        <p:blipFill>
          <a:blip r:embed="rId4"/>
          <a:stretch>
            <a:fillRect/>
          </a:stretch>
        </p:blipFill>
        <p:spPr>
          <a:xfrm>
            <a:off x="3580444" y="4852988"/>
            <a:ext cx="2537561" cy="1995947"/>
          </a:xfrm>
          <a:prstGeom prst="rect">
            <a:avLst/>
          </a:prstGeom>
        </p:spPr>
      </p:pic>
      <p:pic>
        <p:nvPicPr>
          <p:cNvPr id="33" name="Picture 32"/>
          <p:cNvPicPr>
            <a:picLocks noChangeAspect="1"/>
          </p:cNvPicPr>
          <p:nvPr/>
        </p:nvPicPr>
        <p:blipFill rotWithShape="1">
          <a:blip r:embed="rId5"/>
          <a:srcRect t="12543"/>
          <a:stretch/>
        </p:blipFill>
        <p:spPr>
          <a:xfrm>
            <a:off x="3553924" y="3089150"/>
            <a:ext cx="2608076" cy="1708508"/>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7962" y="5303227"/>
            <a:ext cx="1285401" cy="855376"/>
          </a:xfrm>
          <a:prstGeom prst="rect">
            <a:avLst/>
          </a:prstGeom>
        </p:spPr>
      </p:pic>
      <p:pic>
        <p:nvPicPr>
          <p:cNvPr id="35" name="Picture 34"/>
          <p:cNvPicPr>
            <a:picLocks noChangeAspect="1"/>
          </p:cNvPicPr>
          <p:nvPr/>
        </p:nvPicPr>
        <p:blipFill rotWithShape="1">
          <a:blip r:embed="rId7">
            <a:extLst>
              <a:ext uri="{28A0092B-C50C-407E-A947-70E740481C1C}">
                <a14:useLocalDpi xmlns:a14="http://schemas.microsoft.com/office/drawing/2010/main" val="0"/>
              </a:ext>
            </a:extLst>
          </a:blip>
          <a:srcRect l="29120" r="28231"/>
          <a:stretch/>
        </p:blipFill>
        <p:spPr>
          <a:xfrm>
            <a:off x="375800" y="4480047"/>
            <a:ext cx="845962" cy="850093"/>
          </a:xfrm>
          <a:prstGeom prst="ellipse">
            <a:avLst/>
          </a:prstGeom>
        </p:spPr>
      </p:pic>
      <p:pic>
        <p:nvPicPr>
          <p:cNvPr id="2" name="Picture 1"/>
          <p:cNvPicPr>
            <a:picLocks noChangeAspect="1"/>
          </p:cNvPicPr>
          <p:nvPr/>
        </p:nvPicPr>
        <p:blipFill>
          <a:blip r:embed="rId8"/>
          <a:stretch>
            <a:fillRect/>
          </a:stretch>
        </p:blipFill>
        <p:spPr>
          <a:xfrm>
            <a:off x="0" y="6150803"/>
            <a:ext cx="1292464" cy="707197"/>
          </a:xfrm>
          <a:prstGeom prst="rect">
            <a:avLst/>
          </a:prstGeom>
        </p:spPr>
      </p:pic>
      <p:pic>
        <p:nvPicPr>
          <p:cNvPr id="7" name="Picture 6"/>
          <p:cNvPicPr>
            <a:picLocks noChangeAspect="1"/>
          </p:cNvPicPr>
          <p:nvPr/>
        </p:nvPicPr>
        <p:blipFill rotWithShape="1">
          <a:blip r:embed="rId9"/>
          <a:srcRect t="8405" r="22605" b="8136"/>
          <a:stretch/>
        </p:blipFill>
        <p:spPr>
          <a:xfrm>
            <a:off x="1634257" y="49184"/>
            <a:ext cx="1090717" cy="1855900"/>
          </a:xfrm>
          <a:prstGeom prst="ellipse">
            <a:avLst/>
          </a:prstGeom>
        </p:spPr>
      </p:pic>
      <p:pic>
        <p:nvPicPr>
          <p:cNvPr id="24" name="Picture 23" descr="A picture containing person, food, beverage&#10;&#10;Description automatically generated">
            <a:extLst>
              <a:ext uri="{FF2B5EF4-FFF2-40B4-BE49-F238E27FC236}">
                <a16:creationId xmlns:a16="http://schemas.microsoft.com/office/drawing/2014/main" id="{B0056FBA-5FAB-C7F3-9B2D-4EFD423E8C2E}"/>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9725746" y="-1"/>
            <a:ext cx="2466254" cy="1849691"/>
          </a:xfrm>
          <a:prstGeom prst="rect">
            <a:avLst/>
          </a:prstGeom>
        </p:spPr>
      </p:pic>
      <p:pic>
        <p:nvPicPr>
          <p:cNvPr id="28" name="Picture 27" descr="A picture containing hand, person, piece&#10;&#10;Description automatically generated">
            <a:extLst>
              <a:ext uri="{FF2B5EF4-FFF2-40B4-BE49-F238E27FC236}">
                <a16:creationId xmlns:a16="http://schemas.microsoft.com/office/drawing/2014/main" id="{827D8334-72BD-8C8F-7A5A-37393E4FC24A}"/>
              </a:ext>
            </a:extLst>
          </p:cNvPr>
          <p:cNvPicPr>
            <a:picLocks noChangeAspect="1"/>
          </p:cNvPicPr>
          <p:nvPr/>
        </p:nvPicPr>
        <p:blipFill rotWithShape="1">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rcRect l="32496" t="19152" r="21282" b="20274"/>
          <a:stretch/>
        </p:blipFill>
        <p:spPr>
          <a:xfrm>
            <a:off x="8306793" y="-1"/>
            <a:ext cx="1418952" cy="1394606"/>
          </a:xfrm>
          <a:prstGeom prst="rect">
            <a:avLst/>
          </a:prstGeom>
        </p:spPr>
      </p:pic>
      <p:pic>
        <p:nvPicPr>
          <p:cNvPr id="18" name="Picture 17" descr="A person holding a pile of dirt&#10;&#10;Description automatically generated with low confidence">
            <a:extLst>
              <a:ext uri="{FF2B5EF4-FFF2-40B4-BE49-F238E27FC236}">
                <a16:creationId xmlns:a16="http://schemas.microsoft.com/office/drawing/2014/main" id="{6B929147-7DF1-04D7-8239-ED910FBE20C8}"/>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7011461" y="807248"/>
            <a:ext cx="1418951" cy="1051074"/>
          </a:xfrm>
          <a:prstGeom prst="rect">
            <a:avLst/>
          </a:prstGeom>
        </p:spPr>
      </p:pic>
      <p:pic>
        <p:nvPicPr>
          <p:cNvPr id="3" name="Picture 2">
            <a:extLst>
              <a:ext uri="{FF2B5EF4-FFF2-40B4-BE49-F238E27FC236}">
                <a16:creationId xmlns:a16="http://schemas.microsoft.com/office/drawing/2014/main" id="{95B956C0-1405-14B0-ED7B-230EA9BD9070}"/>
              </a:ext>
            </a:extLst>
          </p:cNvPr>
          <p:cNvPicPr/>
          <p:nvPr/>
        </p:nvPicPr>
        <p:blipFill>
          <a:blip r:embed="rId16" cstate="print">
            <a:extLst>
              <a:ext uri="{28A0092B-C50C-407E-A947-70E740481C1C}">
                <a14:useLocalDpi xmlns:a14="http://schemas.microsoft.com/office/drawing/2010/main" val="0"/>
              </a:ext>
            </a:extLst>
          </a:blip>
          <a:stretch>
            <a:fillRect/>
          </a:stretch>
        </p:blipFill>
        <p:spPr>
          <a:xfrm>
            <a:off x="5979471" y="988783"/>
            <a:ext cx="982768" cy="954106"/>
          </a:xfrm>
          <a:prstGeom prst="rect">
            <a:avLst/>
          </a:prstGeom>
        </p:spPr>
      </p:pic>
    </p:spTree>
    <p:extLst>
      <p:ext uri="{BB962C8B-B14F-4D97-AF65-F5344CB8AC3E}">
        <p14:creationId xmlns:p14="http://schemas.microsoft.com/office/powerpoint/2010/main" val="3108807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bfaf87b-7bdd-4c4f-a8f3-ec676afede73">
      <Terms xmlns="http://schemas.microsoft.com/office/infopath/2007/PartnerControls"/>
    </lcf76f155ced4ddcb4097134ff3c332f>
    <TaxCatchAll xmlns="597c8b6c-d28d-4116-9221-2285f0b8389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CE2A7EDF09AA4D8123CD991C4270FB" ma:contentTypeVersion="14" ma:contentTypeDescription="Create a new document." ma:contentTypeScope="" ma:versionID="edfcf39255ccf83fd378684607e2ef21">
  <xsd:schema xmlns:xsd="http://www.w3.org/2001/XMLSchema" xmlns:xs="http://www.w3.org/2001/XMLSchema" xmlns:p="http://schemas.microsoft.com/office/2006/metadata/properties" xmlns:ns2="fbfaf87b-7bdd-4c4f-a8f3-ec676afede73" xmlns:ns3="597c8b6c-d28d-4116-9221-2285f0b83890" targetNamespace="http://schemas.microsoft.com/office/2006/metadata/properties" ma:root="true" ma:fieldsID="594668823eadc93deee512efff969ff2" ns2:_="" ns3:_="">
    <xsd:import namespace="fbfaf87b-7bdd-4c4f-a8f3-ec676afede73"/>
    <xsd:import namespace="597c8b6c-d28d-4116-9221-2285f0b8389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f87b-7bdd-4c4f-a8f3-ec676afede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7c8b6c-d28d-4116-9221-2285f0b8389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9d1ace9-3a31-4726-8f57-0b105f78182c}" ma:internalName="TaxCatchAll" ma:showField="CatchAllData" ma:web="597c8b6c-d28d-4116-9221-2285f0b8389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8780AF-3BF8-4720-B379-6B69F36ADC98}">
  <ds:schemaRefs>
    <ds:schemaRef ds:uri="http://purl.org/dc/terms/"/>
    <ds:schemaRef ds:uri="http://schemas.microsoft.com/office/2006/documentManagement/types"/>
    <ds:schemaRef ds:uri="http://purl.org/dc/elements/1.1/"/>
    <ds:schemaRef ds:uri="http://purl.org/dc/dcmitype/"/>
    <ds:schemaRef ds:uri="http://www.w3.org/XML/1998/namespace"/>
    <ds:schemaRef ds:uri="http://schemas.microsoft.com/office/infopath/2007/PartnerControls"/>
    <ds:schemaRef ds:uri="http://schemas.microsoft.com/office/2006/metadata/properties"/>
    <ds:schemaRef ds:uri="fbfaf87b-7bdd-4c4f-a8f3-ec676afede73"/>
    <ds:schemaRef ds:uri="http://schemas.openxmlformats.org/package/2006/metadata/core-properties"/>
    <ds:schemaRef ds:uri="597c8b6c-d28d-4116-9221-2285f0b83890"/>
  </ds:schemaRefs>
</ds:datastoreItem>
</file>

<file path=customXml/itemProps2.xml><?xml version="1.0" encoding="utf-8"?>
<ds:datastoreItem xmlns:ds="http://schemas.openxmlformats.org/officeDocument/2006/customXml" ds:itemID="{2C27D241-2A00-4431-A639-96C2C01D000B}">
  <ds:schemaRefs>
    <ds:schemaRef ds:uri="http://schemas.microsoft.com/sharepoint/v3/contenttype/forms"/>
  </ds:schemaRefs>
</ds:datastoreItem>
</file>

<file path=customXml/itemProps3.xml><?xml version="1.0" encoding="utf-8"?>
<ds:datastoreItem xmlns:ds="http://schemas.openxmlformats.org/officeDocument/2006/customXml" ds:itemID="{0CA8A0FC-0F35-4045-899E-82A81EA82E95}"/>
</file>

<file path=docProps/app.xml><?xml version="1.0" encoding="utf-8"?>
<Properties xmlns="http://schemas.openxmlformats.org/officeDocument/2006/extended-properties" xmlns:vt="http://schemas.openxmlformats.org/officeDocument/2006/docPropsVTypes">
  <TotalTime>836</TotalTime>
  <Words>1200</Words>
  <Application>Microsoft Office PowerPoint</Application>
  <PresentationFormat>Widescreen</PresentationFormat>
  <Paragraphs>124</Paragraphs>
  <Slides>3</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vt:i4>
      </vt:variant>
    </vt:vector>
  </HeadingPairs>
  <TitlesOfParts>
    <vt:vector size="13" baseType="lpstr">
      <vt:lpstr>Arial</vt:lpstr>
      <vt:lpstr>Calibri</vt:lpstr>
      <vt:lpstr>Calibri Light</vt:lpstr>
      <vt:lpstr>CCW Cursive Writing 6</vt:lpstr>
      <vt:lpstr>Comic Sans MS</vt:lpstr>
      <vt:lpstr>Times New Roman</vt:lpstr>
      <vt:lpstr>Office Theme</vt:lpstr>
      <vt:lpstr>1_Office Theme</vt:lpstr>
      <vt:lpstr>2_Office Theme</vt:lpstr>
      <vt:lpstr>1_Office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Smith</dc:creator>
  <cp:lastModifiedBy>McCulloch, Nina</cp:lastModifiedBy>
  <cp:revision>201</cp:revision>
  <cp:lastPrinted>2018-09-17T13:53:54Z</cp:lastPrinted>
  <dcterms:created xsi:type="dcterms:W3CDTF">2018-01-04T15:55:01Z</dcterms:created>
  <dcterms:modified xsi:type="dcterms:W3CDTF">2023-09-01T09:31:00Z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0x01010056CE2A7EDF09AA4D8123CD991C4270FB</vt:lpwstr>
  </property>
  <property fmtid="{D5CDD505-2E9C-101B-9397-08002B2CF9AE}" pid="3" name="Order">
    <vt:r8>213400</vt:r8>
  </property>
  <property fmtid="{D5CDD505-2E9C-101B-9397-08002B2CF9AE}" pid="4" name="MediaServiceImageTags">
    <vt:lpwstr/>
  </property>
</Properties>
</file>