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20A"/>
    <a:srgbClr val="891B79"/>
    <a:srgbClr val="AA2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23B47-D44E-4DFD-9B1D-994DA81D50E1}" v="261" dt="2024-02-19T11:56:21.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ch, Nina" userId="e0ce6090-163e-4b19-9490-01857898861e" providerId="ADAL" clId="{F9DF8E1F-6BE7-4F47-9BAF-7EFBF06673CD}"/>
    <pc:docChg chg="modSld">
      <pc:chgData name="McCulloch, Nina" userId="e0ce6090-163e-4b19-9490-01857898861e" providerId="ADAL" clId="{F9DF8E1F-6BE7-4F47-9BAF-7EFBF06673CD}" dt="2023-08-04T08:23:34.071" v="15" actId="1076"/>
      <pc:docMkLst>
        <pc:docMk/>
      </pc:docMkLst>
      <pc:sldChg chg="modSp mod setBg">
        <pc:chgData name="McCulloch, Nina" userId="e0ce6090-163e-4b19-9490-01857898861e" providerId="ADAL" clId="{F9DF8E1F-6BE7-4F47-9BAF-7EFBF06673CD}" dt="2023-08-04T08:23:34.071" v="15" actId="1076"/>
        <pc:sldMkLst>
          <pc:docMk/>
          <pc:sldMk cId="1776695365" sldId="256"/>
        </pc:sldMkLst>
        <pc:spChg chg="mod">
          <ac:chgData name="McCulloch, Nina" userId="e0ce6090-163e-4b19-9490-01857898861e" providerId="ADAL" clId="{F9DF8E1F-6BE7-4F47-9BAF-7EFBF06673CD}" dt="2023-08-04T08:23:04.609" v="9" actId="1076"/>
          <ac:spMkLst>
            <pc:docMk/>
            <pc:sldMk cId="1776695365" sldId="256"/>
            <ac:spMk id="4" creationId="{00000000-0000-0000-0000-000000000000}"/>
          </ac:spMkLst>
        </pc:spChg>
        <pc:spChg chg="mod">
          <ac:chgData name="McCulloch, Nina" userId="e0ce6090-163e-4b19-9490-01857898861e" providerId="ADAL" clId="{F9DF8E1F-6BE7-4F47-9BAF-7EFBF06673CD}" dt="2023-08-04T08:23:34.071" v="15" actId="1076"/>
          <ac:spMkLst>
            <pc:docMk/>
            <pc:sldMk cId="1776695365" sldId="256"/>
            <ac:spMk id="5" creationId="{00000000-0000-0000-0000-000000000000}"/>
          </ac:spMkLst>
        </pc:spChg>
        <pc:spChg chg="mod">
          <ac:chgData name="McCulloch, Nina" userId="e0ce6090-163e-4b19-9490-01857898861e" providerId="ADAL" clId="{F9DF8E1F-6BE7-4F47-9BAF-7EFBF06673CD}" dt="2023-08-04T08:23:25.585" v="14" actId="207"/>
          <ac:spMkLst>
            <pc:docMk/>
            <pc:sldMk cId="1776695365" sldId="256"/>
            <ac:spMk id="12" creationId="{00000000-0000-0000-0000-000000000000}"/>
          </ac:spMkLst>
        </pc:spChg>
        <pc:spChg chg="mod">
          <ac:chgData name="McCulloch, Nina" userId="e0ce6090-163e-4b19-9490-01857898861e" providerId="ADAL" clId="{F9DF8E1F-6BE7-4F47-9BAF-7EFBF06673CD}" dt="2023-08-04T08:22:58.121" v="8" actId="207"/>
          <ac:spMkLst>
            <pc:docMk/>
            <pc:sldMk cId="1776695365" sldId="256"/>
            <ac:spMk id="13" creationId="{00000000-0000-0000-0000-000000000000}"/>
          </ac:spMkLst>
        </pc:spChg>
        <pc:spChg chg="mod">
          <ac:chgData name="McCulloch, Nina" userId="e0ce6090-163e-4b19-9490-01857898861e" providerId="ADAL" clId="{F9DF8E1F-6BE7-4F47-9BAF-7EFBF06673CD}" dt="2023-08-04T08:22:45.013" v="5" actId="207"/>
          <ac:spMkLst>
            <pc:docMk/>
            <pc:sldMk cId="1776695365" sldId="256"/>
            <ac:spMk id="14" creationId="{00000000-0000-0000-0000-000000000000}"/>
          </ac:spMkLst>
        </pc:spChg>
        <pc:spChg chg="mod">
          <ac:chgData name="McCulloch, Nina" userId="e0ce6090-163e-4b19-9490-01857898861e" providerId="ADAL" clId="{F9DF8E1F-6BE7-4F47-9BAF-7EFBF06673CD}" dt="2023-08-04T08:22:51.123" v="6" actId="1076"/>
          <ac:spMkLst>
            <pc:docMk/>
            <pc:sldMk cId="1776695365" sldId="256"/>
            <ac:spMk id="17" creationId="{00000000-0000-0000-0000-000000000000}"/>
          </ac:spMkLst>
        </pc:spChg>
        <pc:spChg chg="mod">
          <ac:chgData name="McCulloch, Nina" userId="e0ce6090-163e-4b19-9490-01857898861e" providerId="ADAL" clId="{F9DF8E1F-6BE7-4F47-9BAF-7EFBF06673CD}" dt="2023-08-04T08:22:38.467" v="3" actId="1076"/>
          <ac:spMkLst>
            <pc:docMk/>
            <pc:sldMk cId="1776695365" sldId="256"/>
            <ac:spMk id="19" creationId="{00000000-0000-0000-0000-000000000000}"/>
          </ac:spMkLst>
        </pc:spChg>
        <pc:spChg chg="mod">
          <ac:chgData name="McCulloch, Nina" userId="e0ce6090-163e-4b19-9490-01857898861e" providerId="ADAL" clId="{F9DF8E1F-6BE7-4F47-9BAF-7EFBF06673CD}" dt="2023-08-04T08:22:33.904" v="2" actId="207"/>
          <ac:spMkLst>
            <pc:docMk/>
            <pc:sldMk cId="1776695365" sldId="256"/>
            <ac:spMk id="23" creationId="{00000000-0000-0000-0000-000000000000}"/>
          </ac:spMkLst>
        </pc:spChg>
      </pc:sldChg>
    </pc:docChg>
  </pc:docChgLst>
  <pc:docChgLst>
    <pc:chgData name="McCulloch, Nina" userId="e0ce6090-163e-4b19-9490-01857898861e" providerId="ADAL" clId="{42C23B47-D44E-4DFD-9B1D-994DA81D50E1}"/>
    <pc:docChg chg="undo custSel modSld modMainMaster">
      <pc:chgData name="McCulloch, Nina" userId="e0ce6090-163e-4b19-9490-01857898861e" providerId="ADAL" clId="{42C23B47-D44E-4DFD-9B1D-994DA81D50E1}" dt="2024-02-19T11:56:38.974" v="464" actId="207"/>
      <pc:docMkLst>
        <pc:docMk/>
      </pc:docMkLst>
      <pc:sldChg chg="modSp mod setBg">
        <pc:chgData name="McCulloch, Nina" userId="e0ce6090-163e-4b19-9490-01857898861e" providerId="ADAL" clId="{42C23B47-D44E-4DFD-9B1D-994DA81D50E1}" dt="2024-02-19T11:56:38.974" v="464" actId="207"/>
        <pc:sldMkLst>
          <pc:docMk/>
          <pc:sldMk cId="1776695365" sldId="256"/>
        </pc:sldMkLst>
        <pc:spChg chg="mod">
          <ac:chgData name="McCulloch, Nina" userId="e0ce6090-163e-4b19-9490-01857898861e" providerId="ADAL" clId="{42C23B47-D44E-4DFD-9B1D-994DA81D50E1}" dt="2024-02-11T22:27:50.629" v="132" actId="255"/>
          <ac:spMkLst>
            <pc:docMk/>
            <pc:sldMk cId="1776695365" sldId="256"/>
            <ac:spMk id="4" creationId="{00000000-0000-0000-0000-000000000000}"/>
          </ac:spMkLst>
        </pc:spChg>
        <pc:spChg chg="mod">
          <ac:chgData name="McCulloch, Nina" userId="e0ce6090-163e-4b19-9490-01857898861e" providerId="ADAL" clId="{42C23B47-D44E-4DFD-9B1D-994DA81D50E1}" dt="2024-02-19T11:56:38.974" v="464" actId="207"/>
          <ac:spMkLst>
            <pc:docMk/>
            <pc:sldMk cId="1776695365" sldId="256"/>
            <ac:spMk id="12" creationId="{00000000-0000-0000-0000-000000000000}"/>
          </ac:spMkLst>
        </pc:spChg>
        <pc:spChg chg="mod">
          <ac:chgData name="McCulloch, Nina" userId="e0ce6090-163e-4b19-9490-01857898861e" providerId="ADAL" clId="{42C23B47-D44E-4DFD-9B1D-994DA81D50E1}" dt="2024-02-19T11:54:31.278" v="367" actId="20577"/>
          <ac:spMkLst>
            <pc:docMk/>
            <pc:sldMk cId="1776695365" sldId="256"/>
            <ac:spMk id="15" creationId="{00000000-0000-0000-0000-000000000000}"/>
          </ac:spMkLst>
        </pc:spChg>
        <pc:spChg chg="mod">
          <ac:chgData name="McCulloch, Nina" userId="e0ce6090-163e-4b19-9490-01857898861e" providerId="ADAL" clId="{42C23B47-D44E-4DFD-9B1D-994DA81D50E1}" dt="2024-02-11T22:37:13.897" v="310" actId="14100"/>
          <ac:spMkLst>
            <pc:docMk/>
            <pc:sldMk cId="1776695365" sldId="256"/>
            <ac:spMk id="19" creationId="{00000000-0000-0000-0000-000000000000}"/>
          </ac:spMkLst>
        </pc:spChg>
        <pc:picChg chg="mod">
          <ac:chgData name="McCulloch, Nina" userId="e0ce6090-163e-4b19-9490-01857898861e" providerId="ADAL" clId="{42C23B47-D44E-4DFD-9B1D-994DA81D50E1}" dt="2024-02-11T22:28:53.813" v="136" actId="1076"/>
          <ac:picMkLst>
            <pc:docMk/>
            <pc:sldMk cId="1776695365" sldId="256"/>
            <ac:picMk id="3" creationId="{C9B58CED-76F9-89F8-A99E-21371BBAB5EE}"/>
          </ac:picMkLst>
        </pc:picChg>
        <pc:picChg chg="mod">
          <ac:chgData name="McCulloch, Nina" userId="e0ce6090-163e-4b19-9490-01857898861e" providerId="ADAL" clId="{42C23B47-D44E-4DFD-9B1D-994DA81D50E1}" dt="2024-02-11T22:28:57.454" v="137" actId="1076"/>
          <ac:picMkLst>
            <pc:docMk/>
            <pc:sldMk cId="1776695365" sldId="256"/>
            <ac:picMk id="20" creationId="{C9B58CED-76F9-89F8-A99E-21371BBAB5EE}"/>
          </ac:picMkLst>
        </pc:picChg>
      </pc:sldChg>
      <pc:sldMasterChg chg="setBg modSldLayout">
        <pc:chgData name="McCulloch, Nina" userId="e0ce6090-163e-4b19-9490-01857898861e" providerId="ADAL" clId="{42C23B47-D44E-4DFD-9B1D-994DA81D50E1}" dt="2024-02-19T11:56:21.598" v="463"/>
        <pc:sldMasterMkLst>
          <pc:docMk/>
          <pc:sldMasterMk cId="966104813" sldId="2147483648"/>
        </pc:sldMasterMkLst>
        <pc:sldLayoutChg chg="setBg">
          <pc:chgData name="McCulloch, Nina" userId="e0ce6090-163e-4b19-9490-01857898861e" providerId="ADAL" clId="{42C23B47-D44E-4DFD-9B1D-994DA81D50E1}" dt="2024-02-19T11:56:21.598" v="463"/>
          <pc:sldLayoutMkLst>
            <pc:docMk/>
            <pc:sldMasterMk cId="966104813" sldId="2147483648"/>
            <pc:sldLayoutMk cId="865610617" sldId="2147483649"/>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333569127" sldId="2147483650"/>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1873325256" sldId="2147483651"/>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633805936" sldId="2147483652"/>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695551948" sldId="2147483653"/>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1305981155" sldId="2147483654"/>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2275567547" sldId="2147483655"/>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2192234406" sldId="2147483656"/>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736275727" sldId="2147483657"/>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94797395" sldId="2147483658"/>
          </pc:sldLayoutMkLst>
        </pc:sldLayoutChg>
        <pc:sldLayoutChg chg="setBg">
          <pc:chgData name="McCulloch, Nina" userId="e0ce6090-163e-4b19-9490-01857898861e" providerId="ADAL" clId="{42C23B47-D44E-4DFD-9B1D-994DA81D50E1}" dt="2024-02-19T11:56:21.598" v="463"/>
          <pc:sldLayoutMkLst>
            <pc:docMk/>
            <pc:sldMasterMk cId="966104813" sldId="2147483648"/>
            <pc:sldLayoutMk cId="580717518" sldId="2147483659"/>
          </pc:sldLayoutMkLst>
        </pc:sldLayoutChg>
      </pc:sldMasterChg>
    </pc:docChg>
  </pc:docChgLst>
  <pc:docChgLst>
    <pc:chgData name="McCulloch, Nina" userId="e0ce6090-163e-4b19-9490-01857898861e" providerId="ADAL" clId="{3A92D773-DA69-4D6F-A71E-0F08F7F4664A}"/>
    <pc:docChg chg="modSld">
      <pc:chgData name="McCulloch, Nina" userId="e0ce6090-163e-4b19-9490-01857898861e" providerId="ADAL" clId="{3A92D773-DA69-4D6F-A71E-0F08F7F4664A}" dt="2023-08-04T08:13:00.092" v="1" actId="20577"/>
      <pc:docMkLst>
        <pc:docMk/>
      </pc:docMkLst>
      <pc:sldChg chg="modSp mod">
        <pc:chgData name="McCulloch, Nina" userId="e0ce6090-163e-4b19-9490-01857898861e" providerId="ADAL" clId="{3A92D773-DA69-4D6F-A71E-0F08F7F4664A}" dt="2023-08-04T08:13:00.092" v="1" actId="20577"/>
        <pc:sldMkLst>
          <pc:docMk/>
          <pc:sldMk cId="1776695365" sldId="256"/>
        </pc:sldMkLst>
        <pc:spChg chg="mod">
          <ac:chgData name="McCulloch, Nina" userId="e0ce6090-163e-4b19-9490-01857898861e" providerId="ADAL" clId="{3A92D773-DA69-4D6F-A71E-0F08F7F4664A}" dt="2023-08-04T08:13:00.092" v="1" actId="20577"/>
          <ac:spMkLst>
            <pc:docMk/>
            <pc:sldMk cId="1776695365" sldId="256"/>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86561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9479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5807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4F6958-6787-47A2-80AE-16ADDD2A9F68}"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3335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6958-6787-47A2-80AE-16ADDD2A9F68}"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8733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4F6958-6787-47A2-80AE-16ADDD2A9F68}"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3380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4F6958-6787-47A2-80AE-16ADDD2A9F68}"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6955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4F6958-6787-47A2-80AE-16ADDD2A9F68}"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13059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6958-6787-47A2-80AE-16ADDD2A9F68}"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27556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219223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6958-6787-47A2-80AE-16ADDD2A9F68}"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0A5C6-E410-4487-A0CB-367A719EAF81}" type="slidenum">
              <a:rPr lang="en-GB" smtClean="0"/>
              <a:t>‹#›</a:t>
            </a:fld>
            <a:endParaRPr lang="en-GB"/>
          </a:p>
        </p:txBody>
      </p:sp>
    </p:spTree>
    <p:extLst>
      <p:ext uri="{BB962C8B-B14F-4D97-AF65-F5344CB8AC3E}">
        <p14:creationId xmlns:p14="http://schemas.microsoft.com/office/powerpoint/2010/main" val="73627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extLst>
              <a:ext uri="{BEBA8EAE-BF5A-486C-A8C5-ECC9F3942E4B}">
                <a14:imgProps xmlns:a14="http://schemas.microsoft.com/office/drawing/2010/main">
                  <a14:imgLayer r:embed="rId14">
                    <a14:imgEffect>
                      <a14:colorTemperature colorTemp="6918"/>
                    </a14:imgEffect>
                    <a14:imgEffect>
                      <a14:saturation sat="179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6958-6787-47A2-80AE-16ADDD2A9F68}"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0A5C6-E410-4487-A0CB-367A719EAF81}" type="slidenum">
              <a:rPr lang="en-GB" smtClean="0"/>
              <a:t>‹#›</a:t>
            </a:fld>
            <a:endParaRPr lang="en-GB"/>
          </a:p>
        </p:txBody>
      </p:sp>
    </p:spTree>
    <p:extLst>
      <p:ext uri="{BB962C8B-B14F-4D97-AF65-F5344CB8AC3E}">
        <p14:creationId xmlns:p14="http://schemas.microsoft.com/office/powerpoint/2010/main" val="96610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39100" y="99440"/>
            <a:ext cx="4159802" cy="2308324"/>
          </a:xfrm>
          <a:prstGeom prst="rect">
            <a:avLst/>
          </a:prstGeom>
          <a:noFill/>
        </p:spPr>
        <p:txBody>
          <a:bodyPr wrap="square" rtlCol="0">
            <a:spAutoFit/>
          </a:bodyPr>
          <a:lstStyle/>
          <a:p>
            <a:pPr algn="ctr"/>
            <a:r>
              <a:rPr lang="en-GB" sz="1600" b="1" u="sng" dirty="0">
                <a:latin typeface="Comic Sans MS" panose="030F0702030302020204" pitchFamily="66" charset="0"/>
              </a:rPr>
              <a:t>Curriculum – ART</a:t>
            </a:r>
          </a:p>
          <a:p>
            <a:pPr algn="ctr"/>
            <a:r>
              <a:rPr lang="en-GB" sz="1400" b="1" dirty="0">
                <a:latin typeface="Comic Sans MS" panose="030F0702030302020204" pitchFamily="66" charset="0"/>
              </a:rPr>
              <a:t>This half term in Year 3, our ART focus enquiry question will be:</a:t>
            </a:r>
          </a:p>
          <a:p>
            <a:pPr algn="ctr"/>
            <a:r>
              <a:rPr lang="en-GB" sz="1600" b="1" u="sng" dirty="0">
                <a:latin typeface="Comic Sans MS" panose="030F0702030302020204" pitchFamily="66" charset="0"/>
              </a:rPr>
              <a:t> “How are artists inspired by nature?”</a:t>
            </a:r>
          </a:p>
          <a:p>
            <a:pPr algn="ctr"/>
            <a:r>
              <a:rPr lang="en-GB" sz="1400" b="1" dirty="0">
                <a:latin typeface="Comic Sans MS" panose="030F0702030302020204" pitchFamily="66" charset="0"/>
              </a:rPr>
              <a:t>We will learn about artists such as Van Gogh, Monet, Hockney, O’Keeffe and consider how they were inspired by nature.  We will learn how to paint with watercolours using several techniques.  We will produce our final pieces based on our learning.</a:t>
            </a:r>
          </a:p>
        </p:txBody>
      </p:sp>
      <p:sp>
        <p:nvSpPr>
          <p:cNvPr id="12" name="Rounded Rectangle 11"/>
          <p:cNvSpPr/>
          <p:nvPr/>
        </p:nvSpPr>
        <p:spPr>
          <a:xfrm>
            <a:off x="4298626" y="2541902"/>
            <a:ext cx="3777844" cy="1015208"/>
          </a:xfrm>
          <a:prstGeom prst="roundRect">
            <a:avLst/>
          </a:prstGeom>
          <a:solidFill>
            <a:schemeClr val="accent1">
              <a:lumMod val="20000"/>
              <a:lumOff val="80000"/>
            </a:schemeClr>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19771" y="2661651"/>
            <a:ext cx="3115895" cy="646331"/>
          </a:xfrm>
          <a:prstGeom prst="rect">
            <a:avLst/>
          </a:prstGeom>
          <a:noFill/>
        </p:spPr>
        <p:txBody>
          <a:bodyPr wrap="square" rtlCol="0">
            <a:spAutoFit/>
          </a:bodyPr>
          <a:lstStyle/>
          <a:p>
            <a:pPr algn="ctr"/>
            <a:r>
              <a:rPr lang="en-GB" b="1" dirty="0">
                <a:latin typeface="Comic Sans MS" panose="030F0702030302020204" pitchFamily="66" charset="0"/>
              </a:rPr>
              <a:t>Year 3 Newsletter </a:t>
            </a:r>
          </a:p>
          <a:p>
            <a:pPr algn="ctr"/>
            <a:r>
              <a:rPr lang="en-GB" b="1" dirty="0">
                <a:latin typeface="Comic Sans MS" panose="030F0702030302020204" pitchFamily="66" charset="0"/>
              </a:rPr>
              <a:t>Spring 2 2024</a:t>
            </a:r>
          </a:p>
        </p:txBody>
      </p:sp>
      <p:sp>
        <p:nvSpPr>
          <p:cNvPr id="6" name="TextBox 5"/>
          <p:cNvSpPr txBox="1"/>
          <p:nvPr/>
        </p:nvSpPr>
        <p:spPr>
          <a:xfrm>
            <a:off x="138412" y="95440"/>
            <a:ext cx="3947337" cy="3000821"/>
          </a:xfrm>
          <a:prstGeom prst="rect">
            <a:avLst/>
          </a:prstGeom>
          <a:noFill/>
          <a:ln>
            <a:noFill/>
          </a:ln>
        </p:spPr>
        <p:txBody>
          <a:bodyPr wrap="square" lIns="91440" tIns="45720" rIns="91440" bIns="45720" rtlCol="0" anchor="t">
            <a:spAutoFit/>
          </a:bodyPr>
          <a:lstStyle/>
          <a:p>
            <a:pPr algn="ctr"/>
            <a:r>
              <a:rPr lang="en-GB" sz="1400" u="sng" dirty="0">
                <a:latin typeface="Comic Sans MS"/>
              </a:rPr>
              <a:t>English</a:t>
            </a:r>
            <a:endParaRPr lang="en-GB" sz="1300" u="sng" dirty="0">
              <a:latin typeface="Comic Sans MS" panose="030F0702030302020204" pitchFamily="66" charset="0"/>
            </a:endParaRPr>
          </a:p>
          <a:p>
            <a:pPr algn="ctr"/>
            <a:r>
              <a:rPr lang="en-GB" sz="1250" b="1" dirty="0">
                <a:latin typeface="Comic Sans MS"/>
              </a:rPr>
              <a:t>In English we will continue to develop our writing skills through the text The Great Kapok Tree.</a:t>
            </a:r>
            <a:endParaRPr lang="en-GB" sz="1250" b="1" dirty="0">
              <a:latin typeface="Comic Sans MS" panose="030F0702030302020204" pitchFamily="66" charset="0"/>
            </a:endParaRPr>
          </a:p>
          <a:p>
            <a:pPr algn="ctr"/>
            <a:r>
              <a:rPr lang="en-GB" sz="1250" b="1" dirty="0">
                <a:latin typeface="Comic Sans MS"/>
              </a:rPr>
              <a:t>We will consolidate and improve our knowledge of sentence structures, and the important elements to include that make our sentences and writing  amazing. We will practice writing for different purposes.</a:t>
            </a:r>
          </a:p>
          <a:p>
            <a:pPr algn="ctr"/>
            <a:r>
              <a:rPr lang="en-GB" sz="1250" b="1" dirty="0">
                <a:latin typeface="Comic Sans MS"/>
              </a:rPr>
              <a:t>We will develop our knowledge of Year 3 </a:t>
            </a:r>
          </a:p>
          <a:p>
            <a:pPr algn="ctr"/>
            <a:r>
              <a:rPr lang="en-GB" sz="1250" b="1" dirty="0">
                <a:latin typeface="Comic Sans MS"/>
              </a:rPr>
              <a:t>spelling, grammar and punctuation. During all </a:t>
            </a:r>
            <a:endParaRPr lang="en-GB" sz="1250" b="1" dirty="0">
              <a:latin typeface="Comic Sans MS" panose="030F0702030302020204" pitchFamily="66" charset="0"/>
            </a:endParaRPr>
          </a:p>
          <a:p>
            <a:pPr algn="ctr"/>
            <a:r>
              <a:rPr lang="en-GB" sz="1250" b="1" dirty="0">
                <a:latin typeface="Comic Sans MS"/>
              </a:rPr>
              <a:t>lessons, we will continue to focus on a high standard of presentation, including joined handwriting. We will further develop our editing and improving skills.</a:t>
            </a:r>
            <a:endParaRPr lang="en-GB" sz="1250" b="1" dirty="0">
              <a:latin typeface="Comic Sans MS" panose="030F0702030302020204" pitchFamily="66" charset="0"/>
            </a:endParaRPr>
          </a:p>
        </p:txBody>
      </p:sp>
      <p:sp>
        <p:nvSpPr>
          <p:cNvPr id="7" name="TextBox 6"/>
          <p:cNvSpPr txBox="1"/>
          <p:nvPr/>
        </p:nvSpPr>
        <p:spPr>
          <a:xfrm>
            <a:off x="4154136" y="3721118"/>
            <a:ext cx="4039088" cy="1523494"/>
          </a:xfrm>
          <a:prstGeom prst="rect">
            <a:avLst/>
          </a:prstGeom>
          <a:noFill/>
        </p:spPr>
        <p:txBody>
          <a:bodyPr wrap="square" rtlCol="0">
            <a:spAutoFit/>
          </a:bodyPr>
          <a:lstStyle/>
          <a:p>
            <a:pPr algn="ctr"/>
            <a:r>
              <a:rPr lang="en-GB" sz="1300" dirty="0">
                <a:solidFill>
                  <a:srgbClr val="6C320A"/>
                </a:solidFill>
                <a:latin typeface="Comic Sans MS" panose="030F0702030302020204" pitchFamily="66" charset="0"/>
              </a:rPr>
              <a:t>  </a:t>
            </a:r>
            <a:r>
              <a:rPr lang="en-GB" sz="1400" u="sng" dirty="0">
                <a:latin typeface="Comic Sans MS" panose="030F0702030302020204" pitchFamily="66" charset="0"/>
              </a:rPr>
              <a:t>Design and Technology</a:t>
            </a:r>
          </a:p>
          <a:p>
            <a:pPr algn="ctr"/>
            <a:endParaRPr lang="en-GB" sz="1400" u="sng" dirty="0">
              <a:latin typeface="Comic Sans MS" panose="030F0702030302020204" pitchFamily="66" charset="0"/>
            </a:endParaRPr>
          </a:p>
          <a:p>
            <a:pPr algn="ctr"/>
            <a:r>
              <a:rPr lang="en-GB" sz="1300" dirty="0">
                <a:latin typeface="Comic Sans MS" panose="030F0702030302020204" pitchFamily="66" charset="0"/>
              </a:rPr>
              <a:t>‘How can we use what we know about 3D shapes </a:t>
            </a:r>
          </a:p>
          <a:p>
            <a:pPr algn="ctr"/>
            <a:r>
              <a:rPr lang="en-GB" sz="1300" dirty="0">
                <a:latin typeface="Comic Sans MS" panose="030F0702030302020204" pitchFamily="66" charset="0"/>
              </a:rPr>
              <a:t>to make a shell structure?’</a:t>
            </a:r>
          </a:p>
          <a:p>
            <a:pPr algn="ctr"/>
            <a:r>
              <a:rPr lang="en-GB" sz="1300" dirty="0">
                <a:latin typeface="Comic Sans MS" panose="030F0702030302020204" pitchFamily="66" charset="0"/>
              </a:rPr>
              <a:t>Designing and making packaging for a product, deciding the best material to use and how to fix it together and make it purposeful.</a:t>
            </a:r>
          </a:p>
        </p:txBody>
      </p:sp>
      <p:sp>
        <p:nvSpPr>
          <p:cNvPr id="9" name="TextBox 8"/>
          <p:cNvSpPr txBox="1"/>
          <p:nvPr/>
        </p:nvSpPr>
        <p:spPr>
          <a:xfrm>
            <a:off x="8452158" y="134231"/>
            <a:ext cx="3571487" cy="2339102"/>
          </a:xfrm>
          <a:prstGeom prst="rect">
            <a:avLst/>
          </a:prstGeom>
          <a:noFill/>
          <a:ln w="57150">
            <a:noFill/>
          </a:ln>
        </p:spPr>
        <p:txBody>
          <a:bodyPr wrap="square" rtlCol="0">
            <a:spAutoFit/>
          </a:bodyPr>
          <a:lstStyle/>
          <a:p>
            <a:pPr algn="ctr"/>
            <a:r>
              <a:rPr lang="en-GB" sz="1400" u="sng" dirty="0">
                <a:latin typeface="Comic Sans MS" panose="030F0702030302020204" pitchFamily="66" charset="0"/>
              </a:rPr>
              <a:t>Maths</a:t>
            </a:r>
          </a:p>
          <a:p>
            <a:r>
              <a:rPr lang="en-GB" sz="1200" dirty="0">
                <a:latin typeface="Comic Sans MS" panose="030F0702030302020204" pitchFamily="66" charset="0"/>
              </a:rPr>
              <a:t>In </a:t>
            </a:r>
            <a:r>
              <a:rPr lang="en-GB" sz="1200" b="1" dirty="0">
                <a:latin typeface="Comic Sans MS" panose="030F0702030302020204" pitchFamily="66" charset="0"/>
              </a:rPr>
              <a:t>Year 3 </a:t>
            </a:r>
            <a:r>
              <a:rPr lang="en-GB" sz="1200" dirty="0">
                <a:latin typeface="Comic Sans MS" panose="030F0702030302020204" pitchFamily="66" charset="0"/>
              </a:rPr>
              <a:t>this term we will be measuring length and perimeter.  We will learn about unit fractions and expressing fractions on number lines.  We will finish with mass and capacity.</a:t>
            </a:r>
          </a:p>
          <a:p>
            <a:r>
              <a:rPr lang="en-GB" sz="1200" dirty="0">
                <a:latin typeface="Comic Sans MS" panose="030F0702030302020204" pitchFamily="66" charset="0"/>
              </a:rPr>
              <a:t>Please continue to support your child to practise their recall of the number bonds to 100 and their 2, 3, 4, 5, 8 and 10 times tables. We will be using TT Rockstars to aid this. The ability to recall these facts more confidently are hugely beneficial for your child in their Maths lessons. </a:t>
            </a:r>
            <a:endParaRPr lang="en-GB" sz="1200" dirty="0">
              <a:solidFill>
                <a:schemeClr val="accent6">
                  <a:lumMod val="75000"/>
                </a:schemeClr>
              </a:solidFill>
              <a:latin typeface="Comic Sans MS" panose="030F0702030302020204" pitchFamily="66" charset="0"/>
            </a:endParaRPr>
          </a:p>
        </p:txBody>
      </p:sp>
      <p:sp>
        <p:nvSpPr>
          <p:cNvPr id="2" name="Rectangle 1"/>
          <p:cNvSpPr/>
          <p:nvPr/>
        </p:nvSpPr>
        <p:spPr>
          <a:xfrm>
            <a:off x="118955" y="51006"/>
            <a:ext cx="3938320" cy="311521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423684" y="69669"/>
            <a:ext cx="3631902" cy="2520820"/>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2739" y="3261883"/>
            <a:ext cx="3955547" cy="1400805"/>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15596" y="5379747"/>
            <a:ext cx="4026926" cy="136068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2739" y="4938675"/>
            <a:ext cx="3909102" cy="1754326"/>
          </a:xfrm>
          <a:prstGeom prst="rect">
            <a:avLst/>
          </a:prstGeom>
          <a:noFill/>
          <a:ln>
            <a:noFill/>
          </a:ln>
        </p:spPr>
        <p:txBody>
          <a:bodyPr wrap="square" rtlCol="0">
            <a:spAutoFit/>
          </a:bodyPr>
          <a:lstStyle/>
          <a:p>
            <a:pPr algn="ctr"/>
            <a:r>
              <a:rPr lang="en-GB" sz="1200" dirty="0">
                <a:latin typeface="Comic Sans MS" panose="030F0702030302020204" pitchFamily="66" charset="0"/>
              </a:rPr>
              <a:t>      </a:t>
            </a:r>
            <a:r>
              <a:rPr lang="en-GB" sz="1400" u="sng" dirty="0">
                <a:latin typeface="Comic Sans MS" panose="030F0702030302020204" pitchFamily="66" charset="0"/>
              </a:rPr>
              <a:t>Wider Curriculum</a:t>
            </a:r>
          </a:p>
          <a:p>
            <a:pPr algn="ctr"/>
            <a:endParaRPr lang="en-GB" sz="1400" u="sng" dirty="0">
              <a:latin typeface="Comic Sans MS" panose="030F0702030302020204" pitchFamily="66" charset="0"/>
            </a:endParaRPr>
          </a:p>
          <a:p>
            <a:pPr>
              <a:spcAft>
                <a:spcPts val="800"/>
              </a:spcAft>
            </a:pPr>
            <a:r>
              <a:rPr lang="en-GB" sz="1200" dirty="0">
                <a:latin typeface="Comic Sans MS" panose="030F0702030302020204" pitchFamily="66" charset="0"/>
              </a:rPr>
              <a:t>ICT – Computer Science – Coding using Tynker</a:t>
            </a:r>
          </a:p>
          <a:p>
            <a:pPr>
              <a:spcAft>
                <a:spcPts val="800"/>
              </a:spcAft>
            </a:pPr>
            <a:r>
              <a:rPr lang="en-GB" sz="1200" dirty="0">
                <a:latin typeface="Comic Sans MS" panose="030F0702030302020204" pitchFamily="66" charset="0"/>
              </a:rPr>
              <a:t>PSHE – Healthy Me</a:t>
            </a:r>
          </a:p>
          <a:p>
            <a:pPr>
              <a:spcAft>
                <a:spcPts val="800"/>
              </a:spcAft>
            </a:pPr>
            <a:r>
              <a:rPr lang="en-GB" sz="1200" dirty="0">
                <a:latin typeface="Comic Sans MS" panose="030F0702030302020204" pitchFamily="66" charset="0"/>
              </a:rPr>
              <a:t>Music –  Singing – techniques </a:t>
            </a:r>
          </a:p>
          <a:p>
            <a:pPr>
              <a:spcAft>
                <a:spcPts val="800"/>
              </a:spcAft>
            </a:pPr>
            <a:r>
              <a:rPr lang="en-GB" sz="1200" dirty="0">
                <a:latin typeface="Comic Sans MS" panose="030F0702030302020204" pitchFamily="66" charset="0"/>
              </a:rPr>
              <a:t>PE – Gymnastics Flight indoor PE and Hockey outdoor PE</a:t>
            </a:r>
          </a:p>
        </p:txBody>
      </p:sp>
      <p:sp>
        <p:nvSpPr>
          <p:cNvPr id="16" name="Rectangle 15"/>
          <p:cNvSpPr/>
          <p:nvPr/>
        </p:nvSpPr>
        <p:spPr>
          <a:xfrm>
            <a:off x="113021" y="4758353"/>
            <a:ext cx="3947268" cy="2038027"/>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3272" y="3282536"/>
            <a:ext cx="3954003" cy="1238801"/>
          </a:xfrm>
          <a:prstGeom prst="rect">
            <a:avLst/>
          </a:prstGeom>
          <a:ln>
            <a:noFill/>
          </a:ln>
        </p:spPr>
        <p:txBody>
          <a:bodyPr wrap="square">
            <a:spAutoFit/>
          </a:bodyPr>
          <a:lstStyle/>
          <a:p>
            <a:pPr algn="ctr"/>
            <a:r>
              <a:rPr lang="en-GB" sz="1200" u="sng" dirty="0">
                <a:latin typeface="Comic Sans MS" panose="030F0702030302020204" pitchFamily="66" charset="0"/>
              </a:rPr>
              <a:t>Our PE Days</a:t>
            </a:r>
            <a:endParaRPr lang="en-GB" sz="1200" dirty="0">
              <a:latin typeface="Comic Sans MS" panose="030F0702030302020204" pitchFamily="66" charset="0"/>
            </a:endParaRPr>
          </a:p>
          <a:p>
            <a:pPr algn="ctr"/>
            <a:r>
              <a:rPr lang="en-GB" sz="1250" dirty="0">
                <a:latin typeface="Comic Sans MS" panose="030F0702030302020204" pitchFamily="66" charset="0"/>
              </a:rPr>
              <a:t>Our PE time is on FRIDAY mornings. Please ensure that children have correct Middlethorpe full outdoor and indoor PE kit in school. Long hair should be tied back and </a:t>
            </a:r>
            <a:r>
              <a:rPr lang="en-GB" sz="1250" b="1" dirty="0">
                <a:latin typeface="Comic Sans MS" panose="030F0702030302020204" pitchFamily="66" charset="0"/>
              </a:rPr>
              <a:t>earrings removed </a:t>
            </a:r>
            <a:r>
              <a:rPr lang="en-GB" sz="1250" dirty="0">
                <a:latin typeface="Comic Sans MS" panose="030F0702030302020204" pitchFamily="66" charset="0"/>
              </a:rPr>
              <a:t>please</a:t>
            </a:r>
            <a:r>
              <a:rPr lang="en-GB" sz="1250" b="1" dirty="0">
                <a:latin typeface="Comic Sans MS" panose="030F0702030302020204" pitchFamily="66" charset="0"/>
              </a:rPr>
              <a:t> to keep children safe</a:t>
            </a:r>
            <a:r>
              <a:rPr lang="en-GB" sz="1250" dirty="0">
                <a:latin typeface="Comic Sans MS" panose="030F0702030302020204" pitchFamily="66" charset="0"/>
              </a:rPr>
              <a:t>. </a:t>
            </a:r>
          </a:p>
        </p:txBody>
      </p:sp>
      <p:sp>
        <p:nvSpPr>
          <p:cNvPr id="18" name="Rectangle 17"/>
          <p:cNvSpPr/>
          <p:nvPr/>
        </p:nvSpPr>
        <p:spPr>
          <a:xfrm>
            <a:off x="8424718" y="4594090"/>
            <a:ext cx="3630868" cy="2160159"/>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452159" y="4696978"/>
            <a:ext cx="3571486" cy="2139047"/>
          </a:xfrm>
          <a:prstGeom prst="rect">
            <a:avLst/>
          </a:prstGeom>
          <a:ln>
            <a:noFill/>
          </a:ln>
        </p:spPr>
        <p:txBody>
          <a:bodyPr wrap="square">
            <a:spAutoFit/>
          </a:bodyPr>
          <a:lstStyle/>
          <a:p>
            <a:pPr algn="ctr"/>
            <a:r>
              <a:rPr lang="en-GB" sz="1300" u="sng" dirty="0">
                <a:latin typeface="Comic Sans MS" panose="030F0702030302020204" pitchFamily="66" charset="0"/>
              </a:rPr>
              <a:t>Reading</a:t>
            </a:r>
          </a:p>
          <a:p>
            <a:pPr algn="ctr"/>
            <a:r>
              <a:rPr lang="en-GB" sz="1200" dirty="0">
                <a:latin typeface="Comic Sans MS" panose="030F0702030302020204" pitchFamily="66" charset="0"/>
              </a:rPr>
              <a:t>Please continue to share the love of books with your child. Encourage them to read/share books 5 times per week. This should be recorded in the Reading Record please. Reads will be counted </a:t>
            </a:r>
            <a:r>
              <a:rPr lang="en-GB" sz="1200" b="1" dirty="0">
                <a:latin typeface="Comic Sans MS" panose="030F0702030302020204" pitchFamily="66" charset="0"/>
              </a:rPr>
              <a:t>every Thursday when books are handed in.</a:t>
            </a:r>
            <a:endParaRPr lang="en-GB" sz="1200" dirty="0">
              <a:latin typeface="Comic Sans MS" panose="030F0702030302020204" pitchFamily="66" charset="0"/>
            </a:endParaRPr>
          </a:p>
          <a:p>
            <a:pPr algn="ctr"/>
            <a:r>
              <a:rPr lang="en-GB" sz="1200" dirty="0">
                <a:latin typeface="Comic Sans MS" panose="030F0702030302020204" pitchFamily="66" charset="0"/>
              </a:rPr>
              <a:t>Reading should be a shared, happy experience.</a:t>
            </a:r>
          </a:p>
          <a:p>
            <a:pPr algn="ctr"/>
            <a:r>
              <a:rPr lang="en-GB" sz="1200" dirty="0">
                <a:latin typeface="Comic Sans MS" panose="030F0702030302020204" pitchFamily="66" charset="0"/>
              </a:rPr>
              <a:t>Happy readers become confident readers and learners – reading helps in all areas of the curriculum..</a:t>
            </a:r>
          </a:p>
        </p:txBody>
      </p:sp>
      <p:sp>
        <p:nvSpPr>
          <p:cNvPr id="17" name="Rectangle 16"/>
          <p:cNvSpPr/>
          <p:nvPr/>
        </p:nvSpPr>
        <p:spPr>
          <a:xfrm>
            <a:off x="4207370" y="5410275"/>
            <a:ext cx="3932619" cy="1169551"/>
          </a:xfrm>
          <a:prstGeom prst="rect">
            <a:avLst/>
          </a:prstGeom>
        </p:spPr>
        <p:txBody>
          <a:bodyPr wrap="square">
            <a:spAutoFit/>
          </a:bodyPr>
          <a:lstStyle/>
          <a:p>
            <a:pPr algn="ctr"/>
            <a:r>
              <a:rPr lang="en-GB" sz="1400" u="sng" dirty="0">
                <a:latin typeface="Comic Sans MS" panose="030F0702030302020204" pitchFamily="66" charset="0"/>
              </a:rPr>
              <a:t>Homework</a:t>
            </a:r>
          </a:p>
          <a:p>
            <a:pPr algn="ctr"/>
            <a:r>
              <a:rPr lang="en-GB" sz="1100" dirty="0">
                <a:latin typeface="Comic Sans MS" panose="030F0702030302020204" pitchFamily="66" charset="0"/>
              </a:rPr>
              <a:t>Each week the children will be set homework on a </a:t>
            </a:r>
            <a:r>
              <a:rPr lang="en-GB" sz="1100" b="1" dirty="0">
                <a:latin typeface="Comic Sans MS" panose="030F0702030302020204" pitchFamily="66" charset="0"/>
              </a:rPr>
              <a:t>Friday to be returned by the following Thursday</a:t>
            </a:r>
            <a:r>
              <a:rPr lang="en-GB" sz="1100" dirty="0">
                <a:latin typeface="Comic Sans MS" panose="030F0702030302020204" pitchFamily="66" charset="0"/>
              </a:rPr>
              <a:t>. This will be sent home in the blue Home Learning book.  Children should practise learning times tables on TTRS.   </a:t>
            </a:r>
          </a:p>
          <a:p>
            <a:pPr algn="ctr"/>
            <a:r>
              <a:rPr lang="en-GB" sz="1100" dirty="0">
                <a:latin typeface="Comic Sans MS" panose="030F0702030302020204" pitchFamily="66" charset="0"/>
              </a:rPr>
              <a:t>There will be a short piece of Topic recall work</a:t>
            </a:r>
            <a:r>
              <a:rPr lang="en-GB" sz="1200" dirty="0">
                <a:latin typeface="Comic Sans MS" panose="030F0702030302020204" pitchFamily="66" charset="0"/>
              </a:rPr>
              <a:t>. </a:t>
            </a:r>
          </a:p>
        </p:txBody>
      </p:sp>
      <p:sp>
        <p:nvSpPr>
          <p:cNvPr id="21" name="Rectangle 20"/>
          <p:cNvSpPr/>
          <p:nvPr/>
        </p:nvSpPr>
        <p:spPr>
          <a:xfrm>
            <a:off x="4210592" y="3705184"/>
            <a:ext cx="4026926" cy="1555362"/>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66373" y="74908"/>
            <a:ext cx="4151891" cy="234779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422220" y="2718766"/>
            <a:ext cx="3631359" cy="1715114"/>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34576" y="2736492"/>
            <a:ext cx="3638470" cy="1654299"/>
          </a:xfrm>
          <a:prstGeom prst="rect">
            <a:avLst/>
          </a:prstGeom>
          <a:noFill/>
        </p:spPr>
        <p:txBody>
          <a:bodyPr wrap="square">
            <a:spAutoFit/>
          </a:bodyPr>
          <a:lstStyle/>
          <a:p>
            <a:pPr algn="ctr"/>
            <a:r>
              <a:rPr lang="en-GB" sz="1400" u="sng" dirty="0">
                <a:latin typeface="Comic Sans MS" panose="030F0702030302020204" pitchFamily="66" charset="0"/>
              </a:rPr>
              <a:t>Science</a:t>
            </a:r>
          </a:p>
          <a:p>
            <a:r>
              <a:rPr lang="en-GB" sz="1250" b="1" dirty="0">
                <a:latin typeface="Comic Sans MS" panose="030F0702030302020204" pitchFamily="66" charset="0"/>
              </a:rPr>
              <a:t>This term Year 3 will learn about Light and Sight.  In this exciting unit we will learn about light, how it travels, reflection, how we keep our eyes safe in the sun and why shadows change over the day.</a:t>
            </a:r>
          </a:p>
          <a:p>
            <a:r>
              <a:rPr lang="en-GB" sz="1250" b="1" dirty="0">
                <a:latin typeface="Comic Sans MS" panose="030F0702030302020204" pitchFamily="66" charset="0"/>
              </a:rPr>
              <a:t>We will conduct an investigation making predictions and drawing conclusions.</a:t>
            </a:r>
            <a:endParaRPr lang="en-GB" sz="1250" b="1" dirty="0"/>
          </a:p>
        </p:txBody>
      </p:sp>
      <p:pic>
        <p:nvPicPr>
          <p:cNvPr id="3" name="Picture 2">
            <a:extLst>
              <a:ext uri="{FF2B5EF4-FFF2-40B4-BE49-F238E27FC236}">
                <a16:creationId xmlns:a16="http://schemas.microsoft.com/office/drawing/2014/main" id="{C9B58CED-76F9-89F8-A99E-21371BBAB5E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290549" y="2712178"/>
            <a:ext cx="657993" cy="646331"/>
          </a:xfrm>
          <a:prstGeom prst="rect">
            <a:avLst/>
          </a:prstGeom>
        </p:spPr>
      </p:pic>
      <p:pic>
        <p:nvPicPr>
          <p:cNvPr id="20" name="Picture 19">
            <a:extLst>
              <a:ext uri="{FF2B5EF4-FFF2-40B4-BE49-F238E27FC236}">
                <a16:creationId xmlns:a16="http://schemas.microsoft.com/office/drawing/2014/main" id="{C9B58CED-76F9-89F8-A99E-21371BBAB5E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03025" y="2727669"/>
            <a:ext cx="657992" cy="646332"/>
          </a:xfrm>
          <a:prstGeom prst="rect">
            <a:avLst/>
          </a:prstGeom>
        </p:spPr>
      </p:pic>
    </p:spTree>
    <p:extLst>
      <p:ext uri="{BB962C8B-B14F-4D97-AF65-F5344CB8AC3E}">
        <p14:creationId xmlns:p14="http://schemas.microsoft.com/office/powerpoint/2010/main" val="1776695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5" ma:contentTypeDescription="Create a new document." ma:contentTypeScope="" ma:versionID="daea3f94d4f766f0375910be9b2ba6fb">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b21c9591371f1f850aced41d961ed5ca"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78BB616B-8D04-43D8-B332-AE9B433DE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C7BCC-447E-4477-B54E-FD530019569C}">
  <ds:schemaRefs>
    <ds:schemaRef ds:uri="http://schemas.microsoft.com/sharepoint/v3/contenttype/forms"/>
  </ds:schemaRefs>
</ds:datastoreItem>
</file>

<file path=customXml/itemProps3.xml><?xml version="1.0" encoding="utf-8"?>
<ds:datastoreItem xmlns:ds="http://schemas.openxmlformats.org/officeDocument/2006/customXml" ds:itemID="{981889CB-48FE-4322-9DFC-BC4C4B06DB01}">
  <ds:schemaRefs>
    <ds:schemaRef ds:uri="http://purl.org/dc/terms/"/>
    <ds:schemaRef ds:uri="http://schemas.microsoft.com/office/2006/metadata/properties"/>
    <ds:schemaRef ds:uri="597c8b6c-d28d-4116-9221-2285f0b83890"/>
    <ds:schemaRef ds:uri="http://schemas.microsoft.com/office/2006/documentManagement/types"/>
    <ds:schemaRef ds:uri="fbfaf87b-7bdd-4c4f-a8f3-ec676afede73"/>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1289</TotalTime>
  <Words>571</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Smith</dc:creator>
  <cp:lastModifiedBy>McCulloch, Nina</cp:lastModifiedBy>
  <cp:revision>160</cp:revision>
  <cp:lastPrinted>2018-09-17T13:53:54Z</cp:lastPrinted>
  <dcterms:created xsi:type="dcterms:W3CDTF">2018-01-04T15:55:01Z</dcterms:created>
  <dcterms:modified xsi:type="dcterms:W3CDTF">2024-02-19T11:56:47Z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164600</vt:r8>
  </property>
  <property fmtid="{D5CDD505-2E9C-101B-9397-08002B2CF9AE}" pid="4" name="MediaServiceImageTags">
    <vt:lpwstr/>
  </property>
</Properties>
</file>