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320A"/>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18/03/2024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18/03/2024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18/03/2024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l="-35000" r="-3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18/03/2024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ikist.com/free-photo-vxlsa"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985433"/>
          </a:xfrm>
          <a:prstGeom prst="rect">
            <a:avLst/>
          </a:prstGeom>
          <a:noFill/>
        </p:spPr>
        <p:txBody>
          <a:bodyPr wrap="square" rtlCol="0">
            <a:spAutoFit/>
          </a:bodyPr>
          <a:lstStyle/>
          <a:p>
            <a:pPr algn="ctr"/>
            <a:r>
              <a:rPr lang="en-GB" sz="1600" b="1" u="sng" dirty="0">
                <a:latin typeface="Comic Sans MS" panose="030F0702030302020204" pitchFamily="66" charset="0"/>
              </a:rPr>
              <a:t>Curriculum – History</a:t>
            </a:r>
          </a:p>
          <a:p>
            <a:pPr algn="ctr"/>
            <a:r>
              <a:rPr lang="en-GB" sz="1400" b="1" dirty="0">
                <a:latin typeface="Comic Sans MS" panose="030F0702030302020204" pitchFamily="66" charset="0"/>
              </a:rPr>
              <a:t>This half term our history focus will be on Ancient Egypt.  Our enquiry question will be:</a:t>
            </a:r>
            <a:endParaRPr lang="en-GB" sz="1600" b="1" dirty="0">
              <a:latin typeface="Comic Sans MS" panose="030F0702030302020204" pitchFamily="66" charset="0"/>
            </a:endParaRPr>
          </a:p>
          <a:p>
            <a:pPr algn="ctr"/>
            <a:r>
              <a:rPr lang="en-GB" sz="1600" b="1" u="sng" dirty="0">
                <a:latin typeface="Comic Sans MS" panose="030F0702030302020204" pitchFamily="66" charset="0"/>
              </a:rPr>
              <a:t>What do the pyramids tell us about Ancient Egypt?</a:t>
            </a:r>
          </a:p>
          <a:p>
            <a:r>
              <a:rPr lang="en-GB" sz="1400" b="1" dirty="0">
                <a:latin typeface="Comic Sans MS" panose="030F0702030302020204" pitchFamily="66" charset="0"/>
              </a:rPr>
              <a:t>Our knowledge will build as we explore when, what and who.  We will learn about daily life, the rulers and two examples of leaders.  Learning outcome:  As our project comes to an end we will write an educational quiz for KS2   children.</a:t>
            </a:r>
          </a:p>
          <a:p>
            <a:pPr algn="ctr"/>
            <a:endParaRPr lang="en-GB" sz="1400" b="1" dirty="0">
              <a:latin typeface="Comic Sans MS" panose="030F0702030302020204" pitchFamily="66" charset="0"/>
            </a:endParaRPr>
          </a:p>
          <a:p>
            <a:pPr algn="ctr"/>
            <a:r>
              <a:rPr lang="en-GB" sz="1400" b="1" dirty="0">
                <a:latin typeface="Comic Sans MS" panose="030F0702030302020204" pitchFamily="66" charset="0"/>
              </a:rPr>
              <a:t> </a:t>
            </a:r>
          </a:p>
        </p:txBody>
      </p:sp>
      <p:sp>
        <p:nvSpPr>
          <p:cNvPr id="12" name="Rounded Rectangle 11"/>
          <p:cNvSpPr/>
          <p:nvPr/>
        </p:nvSpPr>
        <p:spPr>
          <a:xfrm>
            <a:off x="4490432" y="2829944"/>
            <a:ext cx="3457138" cy="690037"/>
          </a:xfrm>
          <a:prstGeom prst="roundRect">
            <a:avLst/>
          </a:prstGeom>
          <a:solidFill>
            <a:schemeClr val="accent2">
              <a:lumMod val="40000"/>
              <a:lumOff val="60000"/>
            </a:schemeClr>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61053" y="2868305"/>
            <a:ext cx="3115895" cy="646331"/>
          </a:xfrm>
          <a:prstGeom prst="rect">
            <a:avLst/>
          </a:prstGeom>
          <a:noFill/>
        </p:spPr>
        <p:txBody>
          <a:bodyPr wrap="square" rtlCol="0">
            <a:spAutoFit/>
          </a:bodyPr>
          <a:lstStyle/>
          <a:p>
            <a:pPr algn="ctr"/>
            <a:r>
              <a:rPr lang="en-GB" b="1" dirty="0">
                <a:latin typeface="Comic Sans MS" panose="030F0702030302020204" pitchFamily="66" charset="0"/>
              </a:rPr>
              <a:t>      Year 3 Newsletter </a:t>
            </a:r>
          </a:p>
          <a:p>
            <a:pPr algn="ctr"/>
            <a:r>
              <a:rPr lang="en-GB" b="1" dirty="0">
                <a:latin typeface="Comic Sans MS" panose="030F0702030302020204" pitchFamily="66" charset="0"/>
              </a:rPr>
              <a:t>      Summer 1 2024 </a:t>
            </a:r>
          </a:p>
        </p:txBody>
      </p:sp>
      <p:sp>
        <p:nvSpPr>
          <p:cNvPr id="6" name="TextBox 5"/>
          <p:cNvSpPr txBox="1"/>
          <p:nvPr/>
        </p:nvSpPr>
        <p:spPr>
          <a:xfrm>
            <a:off x="138412" y="95440"/>
            <a:ext cx="3947337" cy="2808461"/>
          </a:xfrm>
          <a:prstGeom prst="rect">
            <a:avLst/>
          </a:prstGeom>
          <a:noFill/>
          <a:ln>
            <a:noFill/>
          </a:ln>
        </p:spPr>
        <p:txBody>
          <a:bodyPr wrap="square" lIns="91440" tIns="45720" rIns="91440" bIns="45720" rtlCol="0" anchor="t">
            <a:spAutoFit/>
          </a:bodyPr>
          <a:lstStyle/>
          <a:p>
            <a:pPr algn="ctr"/>
            <a:r>
              <a:rPr lang="en-GB" sz="1400" b="1" u="sng" dirty="0">
                <a:latin typeface="Comic Sans MS"/>
              </a:rPr>
              <a:t>English</a:t>
            </a:r>
            <a:endParaRPr lang="en-GB" sz="1300" b="1" u="sng" dirty="0">
              <a:latin typeface="Comic Sans MS" panose="030F0702030302020204" pitchFamily="66" charset="0"/>
            </a:endParaRPr>
          </a:p>
          <a:p>
            <a:r>
              <a:rPr lang="en-GB" sz="1250" b="1" dirty="0">
                <a:latin typeface="Comic Sans MS"/>
              </a:rPr>
              <a:t>In English we will continue to develop our writing skills.  Our story is The Miraculous Journey of Edward Tulane.</a:t>
            </a:r>
            <a:endParaRPr lang="en-GB" sz="1250" b="1" dirty="0">
              <a:latin typeface="Comic Sans MS" panose="030F0702030302020204" pitchFamily="66" charset="0"/>
            </a:endParaRPr>
          </a:p>
          <a:p>
            <a:r>
              <a:rPr lang="en-GB" sz="1250" b="1" dirty="0">
                <a:latin typeface="Comic Sans MS"/>
              </a:rPr>
              <a:t>We will consolidate and improve our knowledge of sentence structures including different types of sentence. We will practice writing for different purposes and audiences.</a:t>
            </a:r>
          </a:p>
          <a:p>
            <a:r>
              <a:rPr lang="en-GB" sz="1250" b="1" dirty="0">
                <a:latin typeface="Comic Sans MS"/>
              </a:rPr>
              <a:t>We will develop our knowledge of Year 3 </a:t>
            </a:r>
          </a:p>
          <a:p>
            <a:r>
              <a:rPr lang="en-GB" sz="1250" b="1" dirty="0">
                <a:latin typeface="Comic Sans MS"/>
              </a:rPr>
              <a:t>spelling, grammar and punctuation. During all </a:t>
            </a:r>
            <a:endParaRPr lang="en-GB" sz="1250" b="1" dirty="0">
              <a:latin typeface="Comic Sans MS" panose="030F0702030302020204" pitchFamily="66" charset="0"/>
            </a:endParaRPr>
          </a:p>
          <a:p>
            <a:r>
              <a:rPr lang="en-GB" sz="1250" b="1" dirty="0">
                <a:latin typeface="Comic Sans MS"/>
              </a:rPr>
              <a:t>lessons, we will continue to focus on a high standard of presentation, including joined handwriting. We will further develop our editing and improving skills.</a:t>
            </a:r>
            <a:endParaRPr lang="en-GB" sz="1250" b="1" dirty="0">
              <a:latin typeface="Comic Sans MS" panose="030F0702030302020204" pitchFamily="66" charset="0"/>
            </a:endParaRPr>
          </a:p>
        </p:txBody>
      </p:sp>
      <p:sp>
        <p:nvSpPr>
          <p:cNvPr id="7" name="TextBox 6"/>
          <p:cNvSpPr txBox="1"/>
          <p:nvPr/>
        </p:nvSpPr>
        <p:spPr>
          <a:xfrm>
            <a:off x="4154136" y="3721118"/>
            <a:ext cx="4039088" cy="1154162"/>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r>
              <a:rPr lang="en-GB" sz="1400" u="sng" dirty="0">
                <a:latin typeface="Comic Sans MS" panose="030F0702030302020204" pitchFamily="66" charset="0"/>
              </a:rPr>
              <a:t>Design and Technology</a:t>
            </a:r>
          </a:p>
          <a:p>
            <a:pPr algn="ctr"/>
            <a:endParaRPr lang="en-GB" sz="1400" dirty="0">
              <a:latin typeface="Comic Sans MS" panose="030F0702030302020204" pitchFamily="66" charset="0"/>
            </a:endParaRPr>
          </a:p>
          <a:p>
            <a:pPr algn="ctr"/>
            <a:r>
              <a:rPr lang="en-GB" sz="1400" dirty="0">
                <a:latin typeface="Comic Sans MS" panose="030F0702030302020204" pitchFamily="66" charset="0"/>
              </a:rPr>
              <a:t>Our DT enquiry question is:</a:t>
            </a:r>
          </a:p>
          <a:p>
            <a:pPr algn="ctr"/>
            <a:endParaRPr lang="en-GB" sz="1400" u="sng" dirty="0">
              <a:latin typeface="Comic Sans MS" panose="030F0702030302020204" pitchFamily="66" charset="0"/>
            </a:endParaRPr>
          </a:p>
          <a:p>
            <a:pPr algn="ctr"/>
            <a:r>
              <a:rPr lang="en-GB" sz="1300" dirty="0">
                <a:latin typeface="Comic Sans MS" panose="030F0702030302020204" pitchFamily="66" charset="0"/>
              </a:rPr>
              <a:t>‘Can we create an Italian inspired pizza?’</a:t>
            </a:r>
          </a:p>
        </p:txBody>
      </p:sp>
      <p:sp>
        <p:nvSpPr>
          <p:cNvPr id="9" name="TextBox 8"/>
          <p:cNvSpPr txBox="1"/>
          <p:nvPr/>
        </p:nvSpPr>
        <p:spPr>
          <a:xfrm>
            <a:off x="8452158" y="134231"/>
            <a:ext cx="3571487" cy="2123658"/>
          </a:xfrm>
          <a:prstGeom prst="rect">
            <a:avLst/>
          </a:prstGeom>
          <a:noFill/>
          <a:ln w="57150">
            <a:noFill/>
          </a:ln>
        </p:spPr>
        <p:txBody>
          <a:bodyPr wrap="square" rtlCol="0">
            <a:spAutoFit/>
          </a:bodyPr>
          <a:lstStyle/>
          <a:p>
            <a:pPr algn="ctr"/>
            <a:r>
              <a:rPr lang="en-GB" sz="1200" u="sng" dirty="0">
                <a:latin typeface="Comic Sans MS" panose="030F0702030302020204" pitchFamily="66" charset="0"/>
              </a:rPr>
              <a:t>Maths</a:t>
            </a:r>
          </a:p>
          <a:p>
            <a:r>
              <a:rPr lang="en-GB" sz="1200" b="1" dirty="0">
                <a:latin typeface="Comic Sans MS" panose="030F0702030302020204" pitchFamily="66" charset="0"/>
              </a:rPr>
              <a:t>In Year 3 this term we will be learning about mass, capacity, shape money and time.</a:t>
            </a:r>
          </a:p>
          <a:p>
            <a:r>
              <a:rPr lang="en-GB" sz="1200" b="1" dirty="0">
                <a:latin typeface="Comic Sans MS" panose="030F0702030302020204" pitchFamily="66" charset="0"/>
              </a:rPr>
              <a:t>Please continue to support your child to practise their recall of the number bonds to 100 and their 2, 3, 4, 5, 8 and 10 times tables. We will be using TT Rockstars to aid this. The ability to recall these facts more confidently are hugely beneficial for your child in their Maths lessons. </a:t>
            </a:r>
            <a:endParaRPr lang="en-GB" sz="1200" b="1" dirty="0">
              <a:solidFill>
                <a:schemeClr val="accent6">
                  <a:lumMod val="75000"/>
                </a:schemeClr>
              </a:solidFill>
              <a:latin typeface="Comic Sans MS" panose="030F0702030302020204" pitchFamily="66" charset="0"/>
            </a:endParaRPr>
          </a:p>
        </p:txBody>
      </p:sp>
      <p:sp>
        <p:nvSpPr>
          <p:cNvPr id="2" name="Rectangle 1"/>
          <p:cNvSpPr/>
          <p:nvPr/>
        </p:nvSpPr>
        <p:spPr>
          <a:xfrm>
            <a:off x="118955" y="51006"/>
            <a:ext cx="3938320" cy="285289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423684" y="69669"/>
            <a:ext cx="3631902" cy="252082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39259" y="3028913"/>
            <a:ext cx="3955547" cy="170322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28406" y="5146422"/>
            <a:ext cx="4026926" cy="1636669"/>
          </a:xfrm>
          <a:prstGeom prst="rect">
            <a:avLst/>
          </a:prstGeom>
          <a:solidFill>
            <a:schemeClr val="accent1">
              <a:alpha val="0"/>
            </a:schemeClr>
          </a:solid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32104" y="4875280"/>
            <a:ext cx="3909102" cy="1908215"/>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b="1" u="sng" dirty="0">
                <a:latin typeface="Comic Sans MS" panose="030F0702030302020204" pitchFamily="66" charset="0"/>
              </a:rPr>
              <a:t>Wider Curriculum</a:t>
            </a:r>
          </a:p>
          <a:p>
            <a:pPr>
              <a:spcAft>
                <a:spcPts val="800"/>
              </a:spcAft>
            </a:pPr>
            <a:r>
              <a:rPr lang="en-GB" sz="1400" b="1" dirty="0">
                <a:latin typeface="Comic Sans MS" panose="030F0702030302020204" pitchFamily="66" charset="0"/>
              </a:rPr>
              <a:t>ICT – Scratch backdrops, sprites and programming movements of the sprites</a:t>
            </a:r>
          </a:p>
          <a:p>
            <a:pPr>
              <a:spcAft>
                <a:spcPts val="800"/>
              </a:spcAft>
            </a:pPr>
            <a:r>
              <a:rPr lang="en-GB" sz="1400" b="1" dirty="0">
                <a:latin typeface="Comic Sans MS" panose="030F0702030302020204" pitchFamily="66" charset="0"/>
              </a:rPr>
              <a:t>PSHE </a:t>
            </a:r>
            <a:r>
              <a:rPr lang="en-GB" sz="1400" b="1">
                <a:latin typeface="Comic Sans MS" panose="030F0702030302020204" pitchFamily="66" charset="0"/>
              </a:rPr>
              <a:t>– relationships</a:t>
            </a:r>
            <a:endParaRPr lang="en-GB" sz="1400" b="1" dirty="0">
              <a:latin typeface="Comic Sans MS" panose="030F0702030302020204" pitchFamily="66" charset="0"/>
            </a:endParaRPr>
          </a:p>
          <a:p>
            <a:pPr>
              <a:spcAft>
                <a:spcPts val="800"/>
              </a:spcAft>
            </a:pPr>
            <a:r>
              <a:rPr lang="en-GB" sz="1400" b="1" dirty="0">
                <a:latin typeface="Comic Sans MS" panose="030F0702030302020204" pitchFamily="66" charset="0"/>
              </a:rPr>
              <a:t>Music –  glockenspiels – Bringing Us Together</a:t>
            </a:r>
          </a:p>
          <a:p>
            <a:pPr>
              <a:spcAft>
                <a:spcPts val="800"/>
              </a:spcAft>
            </a:pPr>
            <a:r>
              <a:rPr lang="en-GB" sz="1400" b="1" dirty="0">
                <a:latin typeface="Comic Sans MS" panose="030F0702030302020204" pitchFamily="66" charset="0"/>
              </a:rPr>
              <a:t>PE – </a:t>
            </a:r>
            <a:r>
              <a:rPr lang="en-GB" sz="1400" b="1" i="0" dirty="0">
                <a:solidFill>
                  <a:srgbClr val="000000"/>
                </a:solidFill>
                <a:effectLst/>
                <a:latin typeface="Comic Sans MS" panose="030F0702030302020204" pitchFamily="66" charset="0"/>
              </a:rPr>
              <a:t>Outdoor Athletics and Rounders</a:t>
            </a:r>
            <a:endParaRPr lang="en-GB" sz="1400" b="1" dirty="0">
              <a:latin typeface="Comic Sans MS" panose="030F0702030302020204" pitchFamily="66" charset="0"/>
            </a:endParaRPr>
          </a:p>
        </p:txBody>
      </p:sp>
      <p:sp>
        <p:nvSpPr>
          <p:cNvPr id="16" name="Rectangle 15"/>
          <p:cNvSpPr/>
          <p:nvPr/>
        </p:nvSpPr>
        <p:spPr>
          <a:xfrm>
            <a:off x="113021" y="4857151"/>
            <a:ext cx="3947268" cy="193923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01101" y="3047757"/>
            <a:ext cx="3954003" cy="1569660"/>
          </a:xfrm>
          <a:prstGeom prst="rect">
            <a:avLst/>
          </a:prstGeom>
          <a:ln>
            <a:noFill/>
          </a:ln>
        </p:spPr>
        <p:txBody>
          <a:bodyPr wrap="square">
            <a:spAutoFit/>
          </a:bodyPr>
          <a:lstStyle/>
          <a:p>
            <a:pPr algn="ctr"/>
            <a:r>
              <a:rPr lang="en-GB" sz="1200" b="1" u="sng" dirty="0">
                <a:latin typeface="Comic Sans MS" panose="030F0702030302020204" pitchFamily="66" charset="0"/>
              </a:rPr>
              <a:t>Our PE Days</a:t>
            </a:r>
            <a:endParaRPr lang="en-GB" sz="1200" b="1" dirty="0">
              <a:latin typeface="Comic Sans MS" panose="030F0702030302020204" pitchFamily="66" charset="0"/>
            </a:endParaRPr>
          </a:p>
          <a:p>
            <a:r>
              <a:rPr lang="en-GB" sz="1400" dirty="0">
                <a:latin typeface="Comic Sans MS" panose="030F0702030302020204" pitchFamily="66" charset="0"/>
              </a:rPr>
              <a:t>Our PE time is on </a:t>
            </a:r>
            <a:r>
              <a:rPr lang="en-GB" sz="1400">
                <a:latin typeface="Comic Sans MS" panose="030F0702030302020204" pitchFamily="66" charset="0"/>
              </a:rPr>
              <a:t>FRIDAY morning. </a:t>
            </a:r>
            <a:r>
              <a:rPr lang="en-GB" sz="1400" dirty="0">
                <a:latin typeface="Comic Sans MS" panose="030F0702030302020204" pitchFamily="66" charset="0"/>
              </a:rPr>
              <a:t>Please ensure that children have correct </a:t>
            </a:r>
            <a:r>
              <a:rPr lang="en-GB" sz="1400" b="1" dirty="0">
                <a:latin typeface="Comic Sans MS" panose="030F0702030302020204" pitchFamily="66" charset="0"/>
              </a:rPr>
              <a:t>full outdoor and indoor PE kit in school</a:t>
            </a:r>
            <a:r>
              <a:rPr lang="en-GB" sz="1400" dirty="0">
                <a:latin typeface="Comic Sans MS" panose="030F0702030302020204" pitchFamily="66" charset="0"/>
              </a:rPr>
              <a:t>. Long hair should be tied back and </a:t>
            </a:r>
            <a:r>
              <a:rPr lang="en-GB" sz="1400" b="1" dirty="0">
                <a:latin typeface="Comic Sans MS" panose="030F0702030302020204" pitchFamily="66" charset="0"/>
              </a:rPr>
              <a:t>earrings removed </a:t>
            </a:r>
            <a:r>
              <a:rPr lang="en-GB" sz="1400" dirty="0">
                <a:latin typeface="Comic Sans MS" panose="030F0702030302020204" pitchFamily="66" charset="0"/>
              </a:rPr>
              <a:t>please</a:t>
            </a:r>
            <a:r>
              <a:rPr lang="en-GB" sz="1400" b="1" dirty="0">
                <a:latin typeface="Comic Sans MS" panose="030F0702030302020204" pitchFamily="66" charset="0"/>
              </a:rPr>
              <a:t> </a:t>
            </a:r>
            <a:r>
              <a:rPr lang="en-GB" sz="1400" dirty="0">
                <a:latin typeface="Comic Sans MS" panose="030F0702030302020204" pitchFamily="66" charset="0"/>
              </a:rPr>
              <a:t>as outlined in the school’s uniform policy on our website. </a:t>
            </a:r>
          </a:p>
        </p:txBody>
      </p:sp>
      <p:sp>
        <p:nvSpPr>
          <p:cNvPr id="18" name="Rectangle 17"/>
          <p:cNvSpPr/>
          <p:nvPr/>
        </p:nvSpPr>
        <p:spPr>
          <a:xfrm>
            <a:off x="8424718" y="4594090"/>
            <a:ext cx="3630868" cy="2160159"/>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71622" y="4602976"/>
            <a:ext cx="3571486" cy="2139047"/>
          </a:xfrm>
          <a:prstGeom prst="rect">
            <a:avLst/>
          </a:prstGeom>
          <a:ln>
            <a:noFill/>
          </a:ln>
        </p:spPr>
        <p:txBody>
          <a:bodyPr wrap="square">
            <a:spAutoFit/>
          </a:bodyPr>
          <a:lstStyle/>
          <a:p>
            <a:pPr algn="ctr"/>
            <a:r>
              <a:rPr lang="en-GB" sz="1300" u="sng" dirty="0">
                <a:latin typeface="Comic Sans MS" panose="030F0702030302020204" pitchFamily="66" charset="0"/>
              </a:rPr>
              <a:t>Reading</a:t>
            </a:r>
          </a:p>
          <a:p>
            <a:r>
              <a:rPr lang="en-GB" sz="1200" dirty="0">
                <a:latin typeface="Comic Sans MS" panose="030F0702030302020204" pitchFamily="66" charset="0"/>
              </a:rPr>
              <a:t>Please continue to share the love of books with your child. Encourage them to read/share books 5 times per week. This should be recorded in the Reading Record please. Reads will be counted </a:t>
            </a:r>
            <a:r>
              <a:rPr lang="en-GB" sz="1200" b="1" dirty="0">
                <a:latin typeface="Comic Sans MS" panose="030F0702030302020204" pitchFamily="66" charset="0"/>
              </a:rPr>
              <a:t>every Thursday when books are handed in.</a:t>
            </a:r>
            <a:endParaRPr lang="en-GB" sz="1200" dirty="0">
              <a:latin typeface="Comic Sans MS" panose="030F0702030302020204" pitchFamily="66" charset="0"/>
            </a:endParaRPr>
          </a:p>
          <a:p>
            <a:r>
              <a:rPr lang="en-GB" sz="1200" dirty="0">
                <a:latin typeface="Comic Sans MS" panose="030F0702030302020204" pitchFamily="66" charset="0"/>
              </a:rPr>
              <a:t>Reading should be a shared, happy experience.</a:t>
            </a:r>
          </a:p>
          <a:p>
            <a:r>
              <a:rPr lang="en-GB" sz="1200" dirty="0">
                <a:latin typeface="Comic Sans MS" panose="030F0702030302020204" pitchFamily="66" charset="0"/>
              </a:rPr>
              <a:t>Happy readers become confident readers and learners – reading helps in all areas of the curriculum.</a:t>
            </a:r>
          </a:p>
        </p:txBody>
      </p:sp>
      <p:sp>
        <p:nvSpPr>
          <p:cNvPr id="17" name="Rectangle 16"/>
          <p:cNvSpPr/>
          <p:nvPr/>
        </p:nvSpPr>
        <p:spPr>
          <a:xfrm>
            <a:off x="4260605" y="5169707"/>
            <a:ext cx="3932619" cy="1508105"/>
          </a:xfrm>
          <a:prstGeom prst="rect">
            <a:avLst/>
          </a:prstGeom>
          <a:solidFill>
            <a:schemeClr val="accent1">
              <a:alpha val="0"/>
            </a:schemeClr>
          </a:solidFill>
        </p:spPr>
        <p:txBody>
          <a:bodyPr wrap="square">
            <a:spAutoFit/>
          </a:bodyPr>
          <a:lstStyle/>
          <a:p>
            <a:pPr algn="ctr"/>
            <a:r>
              <a:rPr lang="en-GB" sz="1400" b="1" u="sng" dirty="0">
                <a:latin typeface="Comic Sans MS" panose="030F0702030302020204" pitchFamily="66" charset="0"/>
              </a:rPr>
              <a:t>Homework</a:t>
            </a:r>
          </a:p>
          <a:p>
            <a:r>
              <a:rPr lang="en-GB" sz="1100" b="1" dirty="0">
                <a:latin typeface="Comic Sans MS" panose="030F0702030302020204" pitchFamily="66" charset="0"/>
              </a:rPr>
              <a:t>Each week the children will be set homework on a Friday to be returned by the following Thursday. This will be sent home in the blue Home Learning book.  Children should practise learning times tables on TTRS.</a:t>
            </a:r>
          </a:p>
          <a:p>
            <a:r>
              <a:rPr lang="en-GB" sz="1100" b="1" dirty="0">
                <a:latin typeface="Comic Sans MS" panose="030F0702030302020204" pitchFamily="66" charset="0"/>
              </a:rPr>
              <a:t>   </a:t>
            </a:r>
          </a:p>
          <a:p>
            <a:r>
              <a:rPr lang="en-GB" sz="1100" b="1" dirty="0">
                <a:latin typeface="Comic Sans MS" panose="030F0702030302020204" pitchFamily="66" charset="0"/>
              </a:rPr>
              <a:t>There will be a short piece of Topic recall work</a:t>
            </a:r>
            <a:r>
              <a:rPr lang="en-GB" sz="1200" b="1" dirty="0">
                <a:latin typeface="Comic Sans MS" panose="030F0702030302020204" pitchFamily="66" charset="0"/>
              </a:rPr>
              <a:t>. </a:t>
            </a:r>
          </a:p>
        </p:txBody>
      </p:sp>
      <p:sp>
        <p:nvSpPr>
          <p:cNvPr id="21" name="Rectangle 20"/>
          <p:cNvSpPr/>
          <p:nvPr/>
        </p:nvSpPr>
        <p:spPr>
          <a:xfrm>
            <a:off x="4210592" y="3705184"/>
            <a:ext cx="4026926" cy="127932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614722"/>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41686" y="2772054"/>
            <a:ext cx="3631359" cy="1715114"/>
          </a:xfrm>
          <a:prstGeom prst="rect">
            <a:avLst/>
          </a:prstGeom>
          <a:solidFill>
            <a:schemeClr val="accent1">
              <a:alpha val="0"/>
            </a:schemeClr>
          </a:solid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8420676" y="2761911"/>
            <a:ext cx="3564316" cy="2031325"/>
          </a:xfrm>
          <a:prstGeom prst="rect">
            <a:avLst/>
          </a:prstGeom>
          <a:noFill/>
        </p:spPr>
        <p:txBody>
          <a:bodyPr wrap="square">
            <a:spAutoFit/>
          </a:bodyPr>
          <a:lstStyle/>
          <a:p>
            <a:pPr algn="ctr"/>
            <a:r>
              <a:rPr lang="en-GB" sz="1400" u="sng" dirty="0">
                <a:latin typeface="Comic Sans MS" panose="030F0702030302020204" pitchFamily="66" charset="0"/>
              </a:rPr>
              <a:t>Science</a:t>
            </a:r>
          </a:p>
          <a:p>
            <a:r>
              <a:rPr lang="en-GB" sz="1200" b="1" dirty="0">
                <a:solidFill>
                  <a:srgbClr val="002060"/>
                </a:solidFill>
                <a:latin typeface="Comic Sans MS" panose="030F0702030302020204" pitchFamily="66" charset="0"/>
              </a:rPr>
              <a:t>This term Year 3 will learn about ‘Plants’. We will be able to observe the life-cycle of a plant and identify the functions of a flowering plant, understand how plants reproduce and how they make their own food. We will also continue to develop our scientific investigation skills.</a:t>
            </a:r>
            <a:endParaRPr lang="en-GB" sz="1200" b="1" dirty="0">
              <a:solidFill>
                <a:srgbClr val="002060"/>
              </a:solidFill>
            </a:endParaRPr>
          </a:p>
          <a:p>
            <a:pPr algn="ctr"/>
            <a:endParaRPr lang="en-GB" sz="1400" u="sng" dirty="0">
              <a:latin typeface="Comic Sans MS" panose="030F0702030302020204" pitchFamily="66" charset="0"/>
            </a:endParaRPr>
          </a:p>
          <a:p>
            <a:pPr algn="ctr"/>
            <a:endParaRPr lang="en-GB" sz="1400" u="sng" dirty="0">
              <a:latin typeface="Comic Sans MS" panose="030F0702030302020204" pitchFamily="66" charset="0"/>
            </a:endParaRPr>
          </a:p>
        </p:txBody>
      </p:sp>
      <p:pic>
        <p:nvPicPr>
          <p:cNvPr id="20" name="Picture 19">
            <a:extLst>
              <a:ext uri="{FF2B5EF4-FFF2-40B4-BE49-F238E27FC236}">
                <a16:creationId xmlns:a16="http://schemas.microsoft.com/office/drawing/2014/main" id="{C9B58CED-76F9-89F8-A99E-21371BBAB5E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539279" y="2862960"/>
            <a:ext cx="629880" cy="629440"/>
          </a:xfrm>
          <a:prstGeom prst="rect">
            <a:avLst/>
          </a:prstGeom>
        </p:spPr>
      </p:pic>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F7542D37-9729-4112-912D-BCC190B6AA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9C7BCC-447E-4477-B54E-FD530019569C}">
  <ds:schemaRefs>
    <ds:schemaRef ds:uri="http://schemas.microsoft.com/sharepoint/v3/contenttype/forms"/>
  </ds:schemaRefs>
</ds:datastoreItem>
</file>

<file path=customXml/itemProps3.xml><?xml version="1.0" encoding="utf-8"?>
<ds:datastoreItem xmlns:ds="http://schemas.openxmlformats.org/officeDocument/2006/customXml" ds:itemID="{981889CB-48FE-4322-9DFC-BC4C4B06DB01}">
  <ds:schemaRefs>
    <ds:schemaRef ds:uri="http://www.w3.org/XML/1998/namespace"/>
    <ds:schemaRef ds:uri="http://purl.org/dc/dcmitype/"/>
    <ds:schemaRef ds:uri="http://schemas.openxmlformats.org/package/2006/metadata/core-properties"/>
    <ds:schemaRef ds:uri="http://schemas.microsoft.com/office/2006/documentManagement/types"/>
    <ds:schemaRef ds:uri="http://purl.org/dc/terms/"/>
    <ds:schemaRef ds:uri="fbfaf87b-7bdd-4c4f-a8f3-ec676afede73"/>
    <ds:schemaRef ds:uri="597c8b6c-d28d-4116-9221-2285f0b83890"/>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1373</TotalTime>
  <Words>538</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McCulloch, Nina</cp:lastModifiedBy>
  <cp:revision>163</cp:revision>
  <cp:lastPrinted>2018-09-17T13:53:54Z</cp:lastPrinted>
  <dcterms:created xsi:type="dcterms:W3CDTF">2018-01-04T15:55:01Z</dcterms:created>
  <dcterms:modified xsi:type="dcterms:W3CDTF">2024-03-18T08:59:17Z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164600</vt:r8>
  </property>
  <property fmtid="{D5CDD505-2E9C-101B-9397-08002B2CF9AE}" pid="4" name="MediaServiceImageTags">
    <vt:lpwstr/>
  </property>
</Properties>
</file>