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C320A"/>
    <a:srgbClr val="891B79"/>
    <a:srgbClr val="AA22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p:scale>
          <a:sx n="66" d="100"/>
          <a:sy n="66" d="100"/>
        </p:scale>
        <p:origin x="1330" y="41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cCulloch, Nina" userId="e0ce6090-163e-4b19-9490-01857898861e" providerId="ADAL" clId="{AE051F00-EE9B-4233-843E-4BCF079F90BC}"/>
    <pc:docChg chg="undo custSel modSld">
      <pc:chgData name="McCulloch, Nina" userId="e0ce6090-163e-4b19-9490-01857898861e" providerId="ADAL" clId="{AE051F00-EE9B-4233-843E-4BCF079F90BC}" dt="2025-06-09T09:39:45.836" v="1" actId="1076"/>
      <pc:docMkLst>
        <pc:docMk/>
      </pc:docMkLst>
      <pc:sldChg chg="modSp mod">
        <pc:chgData name="McCulloch, Nina" userId="e0ce6090-163e-4b19-9490-01857898861e" providerId="ADAL" clId="{AE051F00-EE9B-4233-843E-4BCF079F90BC}" dt="2025-06-09T09:39:45.836" v="1" actId="1076"/>
        <pc:sldMkLst>
          <pc:docMk/>
          <pc:sldMk cId="1776695365" sldId="256"/>
        </pc:sldMkLst>
        <pc:spChg chg="mod">
          <ac:chgData name="McCulloch, Nina" userId="e0ce6090-163e-4b19-9490-01857898861e" providerId="ADAL" clId="{AE051F00-EE9B-4233-843E-4BCF079F90BC}" dt="2025-06-09T09:39:45.836" v="1" actId="1076"/>
          <ac:spMkLst>
            <pc:docMk/>
            <pc:sldMk cId="1776695365" sldId="256"/>
            <ac:spMk id="1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34F6958-6787-47A2-80AE-16ADDD2A9F68}" type="datetimeFigureOut">
              <a:rPr lang="en-GB" smtClean="0"/>
              <a:t>09/06/2025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80A5C6-E410-4487-A0CB-367A719EAF81}" type="slidenum">
              <a:rPr lang="en-GB" smtClean="0"/>
              <a:t>‹#›</a:t>
            </a:fld>
            <a:endParaRPr lang="en-GB"/>
          </a:p>
        </p:txBody>
      </p:sp>
    </p:spTree>
    <p:extLst>
      <p:ext uri="{BB962C8B-B14F-4D97-AF65-F5344CB8AC3E}">
        <p14:creationId xmlns:p14="http://schemas.microsoft.com/office/powerpoint/2010/main" val="865610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34F6958-6787-47A2-80AE-16ADDD2A9F68}" type="datetimeFigureOut">
              <a:rPr lang="en-GB" smtClean="0"/>
              <a:t>09/06/2025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80A5C6-E410-4487-A0CB-367A719EAF81}" type="slidenum">
              <a:rPr lang="en-GB" smtClean="0"/>
              <a:t>‹#›</a:t>
            </a:fld>
            <a:endParaRPr lang="en-GB"/>
          </a:p>
        </p:txBody>
      </p:sp>
    </p:spTree>
    <p:extLst>
      <p:ext uri="{BB962C8B-B14F-4D97-AF65-F5344CB8AC3E}">
        <p14:creationId xmlns:p14="http://schemas.microsoft.com/office/powerpoint/2010/main" val="94797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34F6958-6787-47A2-80AE-16ADDD2A9F68}" type="datetimeFigureOut">
              <a:rPr lang="en-GB" smtClean="0"/>
              <a:t>09/06/2025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80A5C6-E410-4487-A0CB-367A719EAF81}" type="slidenum">
              <a:rPr lang="en-GB" smtClean="0"/>
              <a:t>‹#›</a:t>
            </a:fld>
            <a:endParaRPr lang="en-GB"/>
          </a:p>
        </p:txBody>
      </p:sp>
    </p:spTree>
    <p:extLst>
      <p:ext uri="{BB962C8B-B14F-4D97-AF65-F5344CB8AC3E}">
        <p14:creationId xmlns:p14="http://schemas.microsoft.com/office/powerpoint/2010/main" val="580717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34F6958-6787-47A2-80AE-16ADDD2A9F68}" type="datetimeFigureOut">
              <a:rPr lang="en-GB" smtClean="0"/>
              <a:t>09/06/2025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80A5C6-E410-4487-A0CB-367A719EAF81}" type="slidenum">
              <a:rPr lang="en-GB" smtClean="0"/>
              <a:t>‹#›</a:t>
            </a:fld>
            <a:endParaRPr lang="en-GB"/>
          </a:p>
        </p:txBody>
      </p:sp>
    </p:spTree>
    <p:extLst>
      <p:ext uri="{BB962C8B-B14F-4D97-AF65-F5344CB8AC3E}">
        <p14:creationId xmlns:p14="http://schemas.microsoft.com/office/powerpoint/2010/main" val="333569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4F6958-6787-47A2-80AE-16ADDD2A9F68}" type="datetimeFigureOut">
              <a:rPr lang="en-GB" smtClean="0"/>
              <a:t>09/06/2025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80A5C6-E410-4487-A0CB-367A719EAF81}" type="slidenum">
              <a:rPr lang="en-GB" smtClean="0"/>
              <a:t>‹#›</a:t>
            </a:fld>
            <a:endParaRPr lang="en-GB"/>
          </a:p>
        </p:txBody>
      </p:sp>
    </p:spTree>
    <p:extLst>
      <p:ext uri="{BB962C8B-B14F-4D97-AF65-F5344CB8AC3E}">
        <p14:creationId xmlns:p14="http://schemas.microsoft.com/office/powerpoint/2010/main" val="1873325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C34F6958-6787-47A2-80AE-16ADDD2A9F68}" type="datetimeFigureOut">
              <a:rPr lang="en-GB" smtClean="0"/>
              <a:t>09/06/2025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80A5C6-E410-4487-A0CB-367A719EAF81}" type="slidenum">
              <a:rPr lang="en-GB" smtClean="0"/>
              <a:t>‹#›</a:t>
            </a:fld>
            <a:endParaRPr lang="en-GB"/>
          </a:p>
        </p:txBody>
      </p:sp>
    </p:spTree>
    <p:extLst>
      <p:ext uri="{BB962C8B-B14F-4D97-AF65-F5344CB8AC3E}">
        <p14:creationId xmlns:p14="http://schemas.microsoft.com/office/powerpoint/2010/main" val="633805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C34F6958-6787-47A2-80AE-16ADDD2A9F68}" type="datetimeFigureOut">
              <a:rPr lang="en-GB" smtClean="0"/>
              <a:t>09/06/2025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E80A5C6-E410-4487-A0CB-367A719EAF81}" type="slidenum">
              <a:rPr lang="en-GB" smtClean="0"/>
              <a:t>‹#›</a:t>
            </a:fld>
            <a:endParaRPr lang="en-GB"/>
          </a:p>
        </p:txBody>
      </p:sp>
    </p:spTree>
    <p:extLst>
      <p:ext uri="{BB962C8B-B14F-4D97-AF65-F5344CB8AC3E}">
        <p14:creationId xmlns:p14="http://schemas.microsoft.com/office/powerpoint/2010/main" val="695551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C34F6958-6787-47A2-80AE-16ADDD2A9F68}" type="datetimeFigureOut">
              <a:rPr lang="en-GB" smtClean="0"/>
              <a:t>09/06/2025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E80A5C6-E410-4487-A0CB-367A719EAF81}" type="slidenum">
              <a:rPr lang="en-GB" smtClean="0"/>
              <a:t>‹#›</a:t>
            </a:fld>
            <a:endParaRPr lang="en-GB"/>
          </a:p>
        </p:txBody>
      </p:sp>
    </p:spTree>
    <p:extLst>
      <p:ext uri="{BB962C8B-B14F-4D97-AF65-F5344CB8AC3E}">
        <p14:creationId xmlns:p14="http://schemas.microsoft.com/office/powerpoint/2010/main" val="1305981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4F6958-6787-47A2-80AE-16ADDD2A9F68}" type="datetimeFigureOut">
              <a:rPr lang="en-GB" smtClean="0"/>
              <a:t>09/06/2025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E80A5C6-E410-4487-A0CB-367A719EAF81}" type="slidenum">
              <a:rPr lang="en-GB" smtClean="0"/>
              <a:t>‹#›</a:t>
            </a:fld>
            <a:endParaRPr lang="en-GB"/>
          </a:p>
        </p:txBody>
      </p:sp>
    </p:spTree>
    <p:extLst>
      <p:ext uri="{BB962C8B-B14F-4D97-AF65-F5344CB8AC3E}">
        <p14:creationId xmlns:p14="http://schemas.microsoft.com/office/powerpoint/2010/main" val="2275567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34F6958-6787-47A2-80AE-16ADDD2A9F68}" type="datetimeFigureOut">
              <a:rPr lang="en-GB" smtClean="0"/>
              <a:t>09/06/2025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80A5C6-E410-4487-A0CB-367A719EAF81}" type="slidenum">
              <a:rPr lang="en-GB" smtClean="0"/>
              <a:t>‹#›</a:t>
            </a:fld>
            <a:endParaRPr lang="en-GB"/>
          </a:p>
        </p:txBody>
      </p:sp>
    </p:spTree>
    <p:extLst>
      <p:ext uri="{BB962C8B-B14F-4D97-AF65-F5344CB8AC3E}">
        <p14:creationId xmlns:p14="http://schemas.microsoft.com/office/powerpoint/2010/main" val="2192234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34F6958-6787-47A2-80AE-16ADDD2A9F68}" type="datetimeFigureOut">
              <a:rPr lang="en-GB" smtClean="0"/>
              <a:t>09/06/2025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80A5C6-E410-4487-A0CB-367A719EAF81}" type="slidenum">
              <a:rPr lang="en-GB" smtClean="0"/>
              <a:t>‹#›</a:t>
            </a:fld>
            <a:endParaRPr lang="en-GB"/>
          </a:p>
        </p:txBody>
      </p:sp>
    </p:spTree>
    <p:extLst>
      <p:ext uri="{BB962C8B-B14F-4D97-AF65-F5344CB8AC3E}">
        <p14:creationId xmlns:p14="http://schemas.microsoft.com/office/powerpoint/2010/main" val="736275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94000"/>
            <a:lum/>
          </a:blip>
          <a:srcRect/>
          <a:stretch>
            <a:fillRect t="-39000" b="-39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4F6958-6787-47A2-80AE-16ADDD2A9F68}" type="datetimeFigureOut">
              <a:rPr lang="en-GB" smtClean="0"/>
              <a:t>09/06/2025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80A5C6-E410-4487-A0CB-367A719EAF81}" type="slidenum">
              <a:rPr lang="en-GB" smtClean="0"/>
              <a:t>‹#›</a:t>
            </a:fld>
            <a:endParaRPr lang="en-GB"/>
          </a:p>
        </p:txBody>
      </p:sp>
    </p:spTree>
    <p:extLst>
      <p:ext uri="{BB962C8B-B14F-4D97-AF65-F5344CB8AC3E}">
        <p14:creationId xmlns:p14="http://schemas.microsoft.com/office/powerpoint/2010/main" val="9661048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2000"/>
            <a:lum/>
          </a:blip>
          <a:srcRect/>
          <a:stretch>
            <a:fillRect t="-39000" b="-39000"/>
          </a:stretch>
        </a:blipFill>
        <a:effectLst/>
      </p:bgPr>
    </p:bg>
    <p:spTree>
      <p:nvGrpSpPr>
        <p:cNvPr id="1" name=""/>
        <p:cNvGrpSpPr/>
        <p:nvPr/>
      </p:nvGrpSpPr>
      <p:grpSpPr>
        <a:xfrm>
          <a:off x="0" y="0"/>
          <a:ext cx="0" cy="0"/>
          <a:chOff x="0" y="0"/>
          <a:chExt cx="0" cy="0"/>
        </a:xfrm>
      </p:grpSpPr>
      <p:sp>
        <p:nvSpPr>
          <p:cNvPr id="8" name="TextBox 7"/>
          <p:cNvSpPr txBox="1"/>
          <p:nvPr/>
        </p:nvSpPr>
        <p:spPr>
          <a:xfrm>
            <a:off x="4139100" y="99440"/>
            <a:ext cx="4159802" cy="3093154"/>
          </a:xfrm>
          <a:prstGeom prst="rect">
            <a:avLst/>
          </a:prstGeom>
          <a:noFill/>
        </p:spPr>
        <p:txBody>
          <a:bodyPr wrap="square" rtlCol="0">
            <a:spAutoFit/>
          </a:bodyPr>
          <a:lstStyle/>
          <a:p>
            <a:pPr algn="ctr"/>
            <a:r>
              <a:rPr lang="en-GB" sz="1600" b="1" u="sng" dirty="0">
                <a:latin typeface="Comic Sans MS" panose="030F0702030302020204" pitchFamily="66" charset="0"/>
              </a:rPr>
              <a:t>Curriculum – Geography</a:t>
            </a:r>
          </a:p>
          <a:p>
            <a:r>
              <a:rPr lang="en-GB" sz="1500" b="1" dirty="0">
                <a:latin typeface="Comic Sans MS" panose="030F0702030302020204" pitchFamily="66" charset="0"/>
              </a:rPr>
              <a:t>This half term’s focus is Italy.  We will learn all about the landscape, climate, features, food, culture and much more.</a:t>
            </a:r>
          </a:p>
          <a:p>
            <a:r>
              <a:rPr lang="en-GB" sz="1500" b="1" dirty="0">
                <a:latin typeface="Comic Sans MS" panose="030F0702030302020204" pitchFamily="66" charset="0"/>
              </a:rPr>
              <a:t>Our enquiry question is:</a:t>
            </a:r>
          </a:p>
          <a:p>
            <a:r>
              <a:rPr lang="en-GB" sz="1500" b="1" i="1" dirty="0">
                <a:latin typeface="Comic Sans MS" panose="030F0702030302020204" pitchFamily="66" charset="0"/>
              </a:rPr>
              <a:t>What is great about Italy apart from the ice cream </a:t>
            </a:r>
            <a:r>
              <a:rPr lang="en-GB" sz="1500" b="1" i="1">
                <a:latin typeface="Comic Sans MS" panose="030F0702030302020204" pitchFamily="66" charset="0"/>
              </a:rPr>
              <a:t>and pizza?</a:t>
            </a:r>
            <a:endParaRPr lang="en-GB" sz="1500" b="1" i="1" dirty="0">
              <a:latin typeface="Comic Sans MS" panose="030F0702030302020204" pitchFamily="66" charset="0"/>
            </a:endParaRPr>
          </a:p>
          <a:p>
            <a:r>
              <a:rPr lang="en-GB" sz="1500" b="1" dirty="0">
                <a:latin typeface="Comic Sans MS" panose="030F0702030302020204" pitchFamily="66" charset="0"/>
              </a:rPr>
              <a:t>We will learn about places in Italy, things to do, foods to eat… We will then try to answer our enquiry question.</a:t>
            </a:r>
          </a:p>
          <a:p>
            <a:r>
              <a:rPr lang="en-GB" sz="1600" b="1" dirty="0">
                <a:latin typeface="Comic Sans MS" panose="030F0702030302020204" pitchFamily="66" charset="0"/>
              </a:rPr>
              <a:t>   </a:t>
            </a:r>
            <a:endParaRPr lang="en-GB" sz="1400" b="1" dirty="0">
              <a:latin typeface="Comic Sans MS" panose="030F0702030302020204" pitchFamily="66" charset="0"/>
            </a:endParaRPr>
          </a:p>
          <a:p>
            <a:pPr algn="ctr"/>
            <a:endParaRPr lang="en-GB" sz="1400" b="1" dirty="0">
              <a:latin typeface="Comic Sans MS" panose="030F0702030302020204" pitchFamily="66" charset="0"/>
            </a:endParaRPr>
          </a:p>
          <a:p>
            <a:pPr algn="ctr"/>
            <a:r>
              <a:rPr lang="en-GB" sz="1400" b="1" dirty="0">
                <a:latin typeface="Comic Sans MS" panose="030F0702030302020204" pitchFamily="66" charset="0"/>
              </a:rPr>
              <a:t> </a:t>
            </a:r>
          </a:p>
        </p:txBody>
      </p:sp>
      <p:sp>
        <p:nvSpPr>
          <p:cNvPr id="12" name="Rounded Rectangle 11"/>
          <p:cNvSpPr/>
          <p:nvPr/>
        </p:nvSpPr>
        <p:spPr>
          <a:xfrm>
            <a:off x="4490432" y="2829944"/>
            <a:ext cx="3457138" cy="690037"/>
          </a:xfrm>
          <a:prstGeom prst="roundRect">
            <a:avLst/>
          </a:prstGeom>
          <a:noFill/>
          <a:ln w="7620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4661053" y="2868305"/>
            <a:ext cx="3115895" cy="646331"/>
          </a:xfrm>
          <a:prstGeom prst="rect">
            <a:avLst/>
          </a:prstGeom>
          <a:noFill/>
        </p:spPr>
        <p:txBody>
          <a:bodyPr wrap="square" rtlCol="0">
            <a:spAutoFit/>
          </a:bodyPr>
          <a:lstStyle/>
          <a:p>
            <a:pPr algn="ctr"/>
            <a:r>
              <a:rPr lang="en-GB" b="1" dirty="0">
                <a:latin typeface="Comic Sans MS" panose="030F0702030302020204" pitchFamily="66" charset="0"/>
              </a:rPr>
              <a:t>      Year 3 Newsletter </a:t>
            </a:r>
          </a:p>
          <a:p>
            <a:pPr algn="ctr"/>
            <a:r>
              <a:rPr lang="en-GB" b="1" dirty="0">
                <a:latin typeface="Comic Sans MS" panose="030F0702030302020204" pitchFamily="66" charset="0"/>
              </a:rPr>
              <a:t>      Summer 2 2025</a:t>
            </a:r>
          </a:p>
        </p:txBody>
      </p:sp>
      <p:sp>
        <p:nvSpPr>
          <p:cNvPr id="6" name="TextBox 5"/>
          <p:cNvSpPr txBox="1"/>
          <p:nvPr/>
        </p:nvSpPr>
        <p:spPr>
          <a:xfrm>
            <a:off x="103710" y="99440"/>
            <a:ext cx="3947337" cy="3008516"/>
          </a:xfrm>
          <a:prstGeom prst="rect">
            <a:avLst/>
          </a:prstGeom>
          <a:noFill/>
          <a:ln>
            <a:noFill/>
          </a:ln>
        </p:spPr>
        <p:txBody>
          <a:bodyPr wrap="square" lIns="91440" tIns="45720" rIns="91440" bIns="45720" rtlCol="0" anchor="t">
            <a:spAutoFit/>
          </a:bodyPr>
          <a:lstStyle/>
          <a:p>
            <a:pPr algn="ctr"/>
            <a:r>
              <a:rPr lang="en-GB" sz="1400" b="1" u="sng" dirty="0">
                <a:latin typeface="Comic Sans MS"/>
              </a:rPr>
              <a:t>English</a:t>
            </a:r>
          </a:p>
          <a:p>
            <a:pPr algn="ctr"/>
            <a:r>
              <a:rPr lang="en-GB" sz="1400" b="1" u="sng" dirty="0">
                <a:latin typeface="Comic Sans MS"/>
              </a:rPr>
              <a:t>Biography and Letter Writing</a:t>
            </a:r>
            <a:endParaRPr lang="en-GB" sz="1300" b="1" u="sng" dirty="0">
              <a:latin typeface="Comic Sans MS" panose="030F0702030302020204" pitchFamily="66" charset="0"/>
            </a:endParaRPr>
          </a:p>
          <a:p>
            <a:r>
              <a:rPr lang="en-GB" sz="1250" b="1" dirty="0">
                <a:latin typeface="Comic Sans MS"/>
              </a:rPr>
              <a:t>In English we will continue to develop our writing skills.  Our story is Krindlecrax – a tale about an unlikely hero.</a:t>
            </a:r>
            <a:endParaRPr lang="en-GB" sz="1250" b="1" dirty="0">
              <a:latin typeface="Comic Sans MS" panose="030F0702030302020204" pitchFamily="66" charset="0"/>
            </a:endParaRPr>
          </a:p>
          <a:p>
            <a:r>
              <a:rPr lang="en-GB" sz="1250" b="1" dirty="0">
                <a:latin typeface="Comic Sans MS"/>
              </a:rPr>
              <a:t>We will consolidate and improve our knowledge of sentence structures including different types of sentence. We will practice writing for different purposes and audiences.</a:t>
            </a:r>
          </a:p>
          <a:p>
            <a:r>
              <a:rPr lang="en-GB" sz="1250" b="1" dirty="0">
                <a:latin typeface="Comic Sans MS"/>
              </a:rPr>
              <a:t>We will develop our knowledge of Year 3 </a:t>
            </a:r>
          </a:p>
          <a:p>
            <a:r>
              <a:rPr lang="en-GB" sz="1250" b="1" dirty="0">
                <a:latin typeface="Comic Sans MS"/>
              </a:rPr>
              <a:t>spelling, grammar and punctuation. During all </a:t>
            </a:r>
            <a:endParaRPr lang="en-GB" sz="1250" b="1" dirty="0">
              <a:latin typeface="Comic Sans MS" panose="030F0702030302020204" pitchFamily="66" charset="0"/>
            </a:endParaRPr>
          </a:p>
          <a:p>
            <a:r>
              <a:rPr lang="en-GB" sz="1250" b="1" dirty="0">
                <a:latin typeface="Comic Sans MS"/>
              </a:rPr>
              <a:t>lessons, we will continue to focus on a high standard of presentation, including joined handwriting. We will further develop our editing and improving skills.</a:t>
            </a:r>
            <a:endParaRPr lang="en-GB" sz="1250" b="1" dirty="0">
              <a:latin typeface="Comic Sans MS" panose="030F0702030302020204" pitchFamily="66" charset="0"/>
            </a:endParaRPr>
          </a:p>
        </p:txBody>
      </p:sp>
      <p:sp>
        <p:nvSpPr>
          <p:cNvPr id="7" name="TextBox 6"/>
          <p:cNvSpPr txBox="1"/>
          <p:nvPr/>
        </p:nvSpPr>
        <p:spPr>
          <a:xfrm>
            <a:off x="4154136" y="3721118"/>
            <a:ext cx="4039088" cy="1600438"/>
          </a:xfrm>
          <a:prstGeom prst="rect">
            <a:avLst/>
          </a:prstGeom>
          <a:noFill/>
        </p:spPr>
        <p:txBody>
          <a:bodyPr wrap="square" rtlCol="0">
            <a:spAutoFit/>
          </a:bodyPr>
          <a:lstStyle/>
          <a:p>
            <a:pPr algn="ctr"/>
            <a:r>
              <a:rPr lang="en-GB" sz="1300" dirty="0">
                <a:solidFill>
                  <a:srgbClr val="6C320A"/>
                </a:solidFill>
                <a:latin typeface="Comic Sans MS" panose="030F0702030302020204" pitchFamily="66" charset="0"/>
              </a:rPr>
              <a:t>  </a:t>
            </a:r>
            <a:r>
              <a:rPr lang="en-GB" sz="1400" u="sng" dirty="0">
                <a:latin typeface="Comic Sans MS" panose="030F0702030302020204" pitchFamily="66" charset="0"/>
              </a:rPr>
              <a:t>Design </a:t>
            </a:r>
            <a:r>
              <a:rPr lang="en-GB" sz="1400" u="sng">
                <a:latin typeface="Comic Sans MS" panose="030F0702030302020204" pitchFamily="66" charset="0"/>
              </a:rPr>
              <a:t>and Technology - PIZZAS!</a:t>
            </a:r>
            <a:endParaRPr lang="en-GB" sz="1400" u="sng" dirty="0">
              <a:latin typeface="Comic Sans MS" panose="030F0702030302020204" pitchFamily="66" charset="0"/>
            </a:endParaRPr>
          </a:p>
          <a:p>
            <a:pPr algn="ctr"/>
            <a:endParaRPr lang="en-GB" sz="1400" dirty="0">
              <a:latin typeface="Comic Sans MS" panose="030F0702030302020204" pitchFamily="66" charset="0"/>
            </a:endParaRPr>
          </a:p>
          <a:p>
            <a:pPr algn="ctr"/>
            <a:r>
              <a:rPr lang="en-GB" sz="1400" dirty="0">
                <a:latin typeface="Comic Sans MS" panose="030F0702030302020204" pitchFamily="66" charset="0"/>
              </a:rPr>
              <a:t>In Design and Technology we will design and make a pizza.  We will consider the food groups that we will learn about in Science.  We will practise food hygiene.  </a:t>
            </a:r>
          </a:p>
          <a:p>
            <a:pPr algn="ctr"/>
            <a:endParaRPr lang="en-GB" sz="1400" dirty="0">
              <a:latin typeface="Comic Sans MS" panose="030F0702030302020204" pitchFamily="66" charset="0"/>
            </a:endParaRPr>
          </a:p>
        </p:txBody>
      </p:sp>
      <p:sp>
        <p:nvSpPr>
          <p:cNvPr id="9" name="TextBox 8"/>
          <p:cNvSpPr txBox="1"/>
          <p:nvPr/>
        </p:nvSpPr>
        <p:spPr>
          <a:xfrm>
            <a:off x="8453891" y="57377"/>
            <a:ext cx="3571487" cy="2677656"/>
          </a:xfrm>
          <a:prstGeom prst="rect">
            <a:avLst/>
          </a:prstGeom>
          <a:noFill/>
          <a:ln w="57150">
            <a:noFill/>
          </a:ln>
        </p:spPr>
        <p:txBody>
          <a:bodyPr wrap="square" rtlCol="0">
            <a:spAutoFit/>
          </a:bodyPr>
          <a:lstStyle/>
          <a:p>
            <a:pPr algn="ctr"/>
            <a:r>
              <a:rPr lang="en-GB" sz="1200" u="sng" dirty="0">
                <a:latin typeface="Comic Sans MS" panose="030F0702030302020204" pitchFamily="66" charset="0"/>
              </a:rPr>
              <a:t>Maths</a:t>
            </a:r>
          </a:p>
          <a:p>
            <a:r>
              <a:rPr lang="en-GB" sz="1200" b="1" dirty="0">
                <a:latin typeface="Comic Sans MS" panose="030F0702030302020204" pitchFamily="66" charset="0"/>
              </a:rPr>
              <a:t>In Year 3 this term we will be learning about time, shape and statistics.  We will be learning our timetables, rehearsing known facts </a:t>
            </a:r>
            <a:r>
              <a:rPr lang="en-GB" sz="1200" b="1" dirty="0" err="1">
                <a:latin typeface="Comic Sans MS" panose="030F0702030302020204" pitchFamily="66" charset="0"/>
              </a:rPr>
              <a:t>eg</a:t>
            </a:r>
            <a:r>
              <a:rPr lang="en-GB" sz="1200" b="1" dirty="0">
                <a:latin typeface="Comic Sans MS" panose="030F0702030302020204" pitchFamily="66" charset="0"/>
              </a:rPr>
              <a:t> 43 + ? = 100 and completing our daily Quick Maths. We will be challenged through daily challenge tasks.</a:t>
            </a:r>
          </a:p>
          <a:p>
            <a:r>
              <a:rPr lang="en-GB" sz="1200" b="1" dirty="0">
                <a:latin typeface="Comic Sans MS" panose="030F0702030302020204" pitchFamily="66" charset="0"/>
              </a:rPr>
              <a:t>Please continue to support your child to practise their recall of the number bonds to 100 and their 2, 3, 4, 5, 8 and 10 times tables. We will be using TT Rockstars to aid this. The ability to recall these facts more confidently are hugely beneficial for your child in their Maths lessons. </a:t>
            </a:r>
            <a:endParaRPr lang="en-GB" sz="1200" b="1" dirty="0">
              <a:solidFill>
                <a:schemeClr val="accent6">
                  <a:lumMod val="75000"/>
                </a:schemeClr>
              </a:solidFill>
              <a:latin typeface="Comic Sans MS" panose="030F0702030302020204" pitchFamily="66" charset="0"/>
            </a:endParaRPr>
          </a:p>
        </p:txBody>
      </p:sp>
      <p:sp>
        <p:nvSpPr>
          <p:cNvPr id="2" name="Rectangle 1"/>
          <p:cNvSpPr/>
          <p:nvPr/>
        </p:nvSpPr>
        <p:spPr>
          <a:xfrm>
            <a:off x="136474" y="69669"/>
            <a:ext cx="3938320" cy="3163290"/>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Rectangle 9"/>
          <p:cNvSpPr/>
          <p:nvPr/>
        </p:nvSpPr>
        <p:spPr>
          <a:xfrm>
            <a:off x="8423684" y="69668"/>
            <a:ext cx="3631902" cy="2614721"/>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p:nvSpPr>
        <p:spPr>
          <a:xfrm>
            <a:off x="118955" y="3365600"/>
            <a:ext cx="3955547" cy="1703225"/>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p:cNvSpPr/>
          <p:nvPr/>
        </p:nvSpPr>
        <p:spPr>
          <a:xfrm>
            <a:off x="4215596" y="5379747"/>
            <a:ext cx="4026926" cy="1360686"/>
          </a:xfrm>
          <a:prstGeom prst="rect">
            <a:avLst/>
          </a:prstGeom>
          <a:solidFill>
            <a:schemeClr val="accent1">
              <a:alpha val="0"/>
            </a:schemeClr>
          </a:solid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p:cNvSpPr txBox="1"/>
          <p:nvPr/>
        </p:nvSpPr>
        <p:spPr>
          <a:xfrm>
            <a:off x="132104" y="5257498"/>
            <a:ext cx="3909102" cy="1477328"/>
          </a:xfrm>
          <a:prstGeom prst="rect">
            <a:avLst/>
          </a:prstGeom>
          <a:noFill/>
          <a:ln>
            <a:noFill/>
          </a:ln>
        </p:spPr>
        <p:txBody>
          <a:bodyPr wrap="square" rtlCol="0">
            <a:spAutoFit/>
          </a:bodyPr>
          <a:lstStyle/>
          <a:p>
            <a:pPr algn="ctr"/>
            <a:r>
              <a:rPr lang="en-GB" sz="1200" dirty="0">
                <a:latin typeface="Comic Sans MS" panose="030F0702030302020204" pitchFamily="66" charset="0"/>
              </a:rPr>
              <a:t>      </a:t>
            </a:r>
            <a:r>
              <a:rPr lang="en-GB" sz="1400" b="1" u="sng" dirty="0">
                <a:latin typeface="Comic Sans MS" panose="030F0702030302020204" pitchFamily="66" charset="0"/>
              </a:rPr>
              <a:t>Wider Curriculum</a:t>
            </a:r>
          </a:p>
          <a:p>
            <a:pPr>
              <a:spcAft>
                <a:spcPts val="800"/>
              </a:spcAft>
            </a:pPr>
            <a:r>
              <a:rPr lang="en-GB" sz="1400" b="1" dirty="0">
                <a:latin typeface="Comic Sans MS" panose="030F0702030302020204" pitchFamily="66" charset="0"/>
              </a:rPr>
              <a:t>ICT –  Information Tech – Data Handling</a:t>
            </a:r>
          </a:p>
          <a:p>
            <a:pPr>
              <a:spcAft>
                <a:spcPts val="800"/>
              </a:spcAft>
            </a:pPr>
            <a:r>
              <a:rPr lang="en-GB" sz="1400" b="1" dirty="0">
                <a:latin typeface="Comic Sans MS" panose="030F0702030302020204" pitchFamily="66" charset="0"/>
              </a:rPr>
              <a:t>PSHE – relationships and sex education</a:t>
            </a:r>
          </a:p>
          <a:p>
            <a:pPr>
              <a:spcAft>
                <a:spcPts val="800"/>
              </a:spcAft>
            </a:pPr>
            <a:r>
              <a:rPr lang="en-GB" sz="1400" b="1" dirty="0">
                <a:latin typeface="Comic Sans MS" panose="030F0702030302020204" pitchFamily="66" charset="0"/>
              </a:rPr>
              <a:t>Music –  singing with Mrs Gooch</a:t>
            </a:r>
          </a:p>
          <a:p>
            <a:pPr>
              <a:spcAft>
                <a:spcPts val="800"/>
              </a:spcAft>
            </a:pPr>
            <a:r>
              <a:rPr lang="en-GB" sz="1400" b="1" dirty="0">
                <a:latin typeface="Comic Sans MS" panose="030F0702030302020204" pitchFamily="66" charset="0"/>
              </a:rPr>
              <a:t>PE – tennis and rounders</a:t>
            </a:r>
          </a:p>
        </p:txBody>
      </p:sp>
      <p:sp>
        <p:nvSpPr>
          <p:cNvPr id="16" name="Rectangle 15"/>
          <p:cNvSpPr/>
          <p:nvPr/>
        </p:nvSpPr>
        <p:spPr>
          <a:xfrm>
            <a:off x="113021" y="5195943"/>
            <a:ext cx="3947268" cy="1600438"/>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p:cNvSpPr/>
          <p:nvPr/>
        </p:nvSpPr>
        <p:spPr>
          <a:xfrm>
            <a:off x="155839" y="3492400"/>
            <a:ext cx="3954003" cy="1569660"/>
          </a:xfrm>
          <a:prstGeom prst="rect">
            <a:avLst/>
          </a:prstGeom>
          <a:ln>
            <a:noFill/>
          </a:ln>
        </p:spPr>
        <p:txBody>
          <a:bodyPr wrap="square">
            <a:spAutoFit/>
          </a:bodyPr>
          <a:lstStyle/>
          <a:p>
            <a:pPr algn="ctr"/>
            <a:r>
              <a:rPr lang="en-GB" sz="1200" b="1" u="sng" dirty="0">
                <a:latin typeface="Comic Sans MS" panose="030F0702030302020204" pitchFamily="66" charset="0"/>
              </a:rPr>
              <a:t>Our PE Days</a:t>
            </a:r>
            <a:endParaRPr lang="en-GB" sz="1200" b="1" dirty="0">
              <a:latin typeface="Comic Sans MS" panose="030F0702030302020204" pitchFamily="66" charset="0"/>
            </a:endParaRPr>
          </a:p>
          <a:p>
            <a:r>
              <a:rPr lang="en-GB" sz="1400" dirty="0">
                <a:latin typeface="Comic Sans MS" panose="030F0702030302020204" pitchFamily="66" charset="0"/>
              </a:rPr>
              <a:t>Our PE time is on WEDNESDAY afternoons. Please ensure that children have correct </a:t>
            </a:r>
            <a:r>
              <a:rPr lang="en-GB" sz="1400" b="1" dirty="0">
                <a:latin typeface="Comic Sans MS" panose="030F0702030302020204" pitchFamily="66" charset="0"/>
              </a:rPr>
              <a:t>full outdoor and indoor PE kit in school</a:t>
            </a:r>
            <a:r>
              <a:rPr lang="en-GB" sz="1400" dirty="0">
                <a:latin typeface="Comic Sans MS" panose="030F0702030302020204" pitchFamily="66" charset="0"/>
              </a:rPr>
              <a:t>. Long hair should be tied back please and </a:t>
            </a:r>
            <a:r>
              <a:rPr lang="en-GB" sz="1400" b="1" dirty="0">
                <a:latin typeface="Comic Sans MS" panose="030F0702030302020204" pitchFamily="66" charset="0"/>
              </a:rPr>
              <a:t>earrings removed </a:t>
            </a:r>
            <a:r>
              <a:rPr lang="en-GB" sz="1400" dirty="0">
                <a:latin typeface="Comic Sans MS" panose="030F0702030302020204" pitchFamily="66" charset="0"/>
              </a:rPr>
              <a:t>please</a:t>
            </a:r>
            <a:r>
              <a:rPr lang="en-GB" sz="1400" b="1" dirty="0">
                <a:latin typeface="Comic Sans MS" panose="030F0702030302020204" pitchFamily="66" charset="0"/>
              </a:rPr>
              <a:t> </a:t>
            </a:r>
            <a:r>
              <a:rPr lang="en-GB" sz="1400" dirty="0">
                <a:latin typeface="Comic Sans MS" panose="030F0702030302020204" pitchFamily="66" charset="0"/>
              </a:rPr>
              <a:t>as outlined in the school’s uniform policy on our website. </a:t>
            </a:r>
          </a:p>
        </p:txBody>
      </p:sp>
      <p:sp>
        <p:nvSpPr>
          <p:cNvPr id="18" name="Rectangle 17"/>
          <p:cNvSpPr/>
          <p:nvPr/>
        </p:nvSpPr>
        <p:spPr>
          <a:xfrm>
            <a:off x="8424718" y="4594090"/>
            <a:ext cx="3630868" cy="2160159"/>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a:off x="8471622" y="4602976"/>
            <a:ext cx="3571486" cy="2139047"/>
          </a:xfrm>
          <a:prstGeom prst="rect">
            <a:avLst/>
          </a:prstGeom>
          <a:ln>
            <a:noFill/>
          </a:ln>
        </p:spPr>
        <p:txBody>
          <a:bodyPr wrap="square">
            <a:spAutoFit/>
          </a:bodyPr>
          <a:lstStyle/>
          <a:p>
            <a:pPr algn="ctr"/>
            <a:r>
              <a:rPr lang="en-GB" sz="1300" u="sng" dirty="0">
                <a:latin typeface="Comic Sans MS" panose="030F0702030302020204" pitchFamily="66" charset="0"/>
              </a:rPr>
              <a:t>Reading</a:t>
            </a:r>
          </a:p>
          <a:p>
            <a:r>
              <a:rPr lang="en-GB" sz="1200" dirty="0">
                <a:latin typeface="Comic Sans MS" panose="030F0702030302020204" pitchFamily="66" charset="0"/>
              </a:rPr>
              <a:t>Please continue to share the love of books with your child. Encourage them to read/share books 5 times per week. This should be recorded in the Reading Record please. Reads will be counted </a:t>
            </a:r>
            <a:r>
              <a:rPr lang="en-GB" sz="1200" b="1" dirty="0">
                <a:latin typeface="Comic Sans MS" panose="030F0702030302020204" pitchFamily="66" charset="0"/>
              </a:rPr>
              <a:t>every Thursday when books are handed in.</a:t>
            </a:r>
            <a:endParaRPr lang="en-GB" sz="1200" dirty="0">
              <a:latin typeface="Comic Sans MS" panose="030F0702030302020204" pitchFamily="66" charset="0"/>
            </a:endParaRPr>
          </a:p>
          <a:p>
            <a:r>
              <a:rPr lang="en-GB" sz="1200" dirty="0">
                <a:latin typeface="Comic Sans MS" panose="030F0702030302020204" pitchFamily="66" charset="0"/>
              </a:rPr>
              <a:t>Reading should be a shared, happy experience.</a:t>
            </a:r>
          </a:p>
          <a:p>
            <a:r>
              <a:rPr lang="en-GB" sz="1200" dirty="0">
                <a:latin typeface="Comic Sans MS" panose="030F0702030302020204" pitchFamily="66" charset="0"/>
              </a:rPr>
              <a:t>Happy readers become confident readers and learners – reading helps in all areas of the curriculum.</a:t>
            </a:r>
          </a:p>
        </p:txBody>
      </p:sp>
      <p:sp>
        <p:nvSpPr>
          <p:cNvPr id="17" name="Rectangle 16"/>
          <p:cNvSpPr/>
          <p:nvPr/>
        </p:nvSpPr>
        <p:spPr>
          <a:xfrm>
            <a:off x="4260605" y="5444537"/>
            <a:ext cx="3932619" cy="1169551"/>
          </a:xfrm>
          <a:prstGeom prst="rect">
            <a:avLst/>
          </a:prstGeom>
          <a:solidFill>
            <a:schemeClr val="accent1">
              <a:alpha val="0"/>
            </a:schemeClr>
          </a:solidFill>
        </p:spPr>
        <p:txBody>
          <a:bodyPr wrap="square">
            <a:spAutoFit/>
          </a:bodyPr>
          <a:lstStyle/>
          <a:p>
            <a:pPr algn="ctr"/>
            <a:r>
              <a:rPr lang="en-GB" sz="1400" u="sng" dirty="0">
                <a:latin typeface="Comic Sans MS" panose="030F0702030302020204" pitchFamily="66" charset="0"/>
              </a:rPr>
              <a:t>Homework</a:t>
            </a:r>
          </a:p>
          <a:p>
            <a:r>
              <a:rPr lang="en-GB" sz="1100" dirty="0">
                <a:latin typeface="Comic Sans MS" panose="030F0702030302020204" pitchFamily="66" charset="0"/>
              </a:rPr>
              <a:t>Each week the children will be set homework on a </a:t>
            </a:r>
            <a:r>
              <a:rPr lang="en-GB" sz="1100" b="1" dirty="0">
                <a:latin typeface="Comic Sans MS" panose="030F0702030302020204" pitchFamily="66" charset="0"/>
              </a:rPr>
              <a:t>Friday to be returned by the following Thursday</a:t>
            </a:r>
            <a:r>
              <a:rPr lang="en-GB" sz="1100" dirty="0">
                <a:latin typeface="Comic Sans MS" panose="030F0702030302020204" pitchFamily="66" charset="0"/>
              </a:rPr>
              <a:t>. This will be sent home in the blue Home Learning book.  Children should practise learning times tables on TTRS.   </a:t>
            </a:r>
          </a:p>
          <a:p>
            <a:r>
              <a:rPr lang="en-GB" sz="1100" dirty="0">
                <a:latin typeface="Comic Sans MS" panose="030F0702030302020204" pitchFamily="66" charset="0"/>
              </a:rPr>
              <a:t>There will be a short piece of Topic recall work</a:t>
            </a:r>
            <a:r>
              <a:rPr lang="en-GB" sz="1200" dirty="0">
                <a:latin typeface="Comic Sans MS" panose="030F0702030302020204" pitchFamily="66" charset="0"/>
              </a:rPr>
              <a:t>. </a:t>
            </a:r>
          </a:p>
        </p:txBody>
      </p:sp>
      <p:sp>
        <p:nvSpPr>
          <p:cNvPr id="21" name="Rectangle 20"/>
          <p:cNvSpPr/>
          <p:nvPr/>
        </p:nvSpPr>
        <p:spPr>
          <a:xfrm>
            <a:off x="4210592" y="3705184"/>
            <a:ext cx="4026926" cy="1555362"/>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p:cNvSpPr/>
          <p:nvPr/>
        </p:nvSpPr>
        <p:spPr>
          <a:xfrm>
            <a:off x="4166373" y="74908"/>
            <a:ext cx="4151891" cy="2614722"/>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p:cNvSpPr/>
          <p:nvPr/>
        </p:nvSpPr>
        <p:spPr>
          <a:xfrm>
            <a:off x="8441686" y="2772054"/>
            <a:ext cx="3631359" cy="1715114"/>
          </a:xfrm>
          <a:prstGeom prst="rect">
            <a:avLst/>
          </a:prstGeom>
          <a:solidFill>
            <a:schemeClr val="accent1">
              <a:alpha val="0"/>
            </a:schemeClr>
          </a:solid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9" name="Rectangle 18"/>
          <p:cNvSpPr/>
          <p:nvPr/>
        </p:nvSpPr>
        <p:spPr>
          <a:xfrm>
            <a:off x="8420676" y="2761911"/>
            <a:ext cx="3564316" cy="2215991"/>
          </a:xfrm>
          <a:prstGeom prst="rect">
            <a:avLst/>
          </a:prstGeom>
          <a:noFill/>
        </p:spPr>
        <p:txBody>
          <a:bodyPr wrap="square">
            <a:spAutoFit/>
          </a:bodyPr>
          <a:lstStyle/>
          <a:p>
            <a:pPr algn="ctr"/>
            <a:r>
              <a:rPr lang="en-GB" sz="1400" u="sng" dirty="0">
                <a:latin typeface="Comic Sans MS" panose="030F0702030302020204" pitchFamily="66" charset="0"/>
              </a:rPr>
              <a:t>Science</a:t>
            </a:r>
          </a:p>
          <a:p>
            <a:r>
              <a:rPr lang="en-GB" sz="1200" b="1" dirty="0">
                <a:solidFill>
                  <a:srgbClr val="002060"/>
                </a:solidFill>
                <a:latin typeface="Comic Sans MS" panose="030F0702030302020204" pitchFamily="66" charset="0"/>
              </a:rPr>
              <a:t>This term Year 3 will learn about Animals including Humans.  We will learn about skeletons, different types of skeleton including animals and muscles.  We will explore different food groups and nutrition.</a:t>
            </a:r>
          </a:p>
          <a:p>
            <a:r>
              <a:rPr lang="en-GB" sz="1200" b="1" dirty="0">
                <a:solidFill>
                  <a:srgbClr val="002060"/>
                </a:solidFill>
                <a:latin typeface="Comic Sans MS" panose="030F0702030302020204" pitchFamily="66" charset="0"/>
              </a:rPr>
              <a:t>We will also continue to develop our scientific investigation skills by asking questions.</a:t>
            </a:r>
            <a:endParaRPr lang="en-GB" sz="1200" b="1" dirty="0">
              <a:solidFill>
                <a:srgbClr val="002060"/>
              </a:solidFill>
            </a:endParaRPr>
          </a:p>
          <a:p>
            <a:pPr algn="ctr"/>
            <a:endParaRPr lang="en-GB" sz="1400" u="sng" dirty="0">
              <a:latin typeface="Comic Sans MS" panose="030F0702030302020204" pitchFamily="66" charset="0"/>
            </a:endParaRPr>
          </a:p>
          <a:p>
            <a:pPr algn="ctr"/>
            <a:endParaRPr lang="en-GB" sz="1400" u="sng" dirty="0">
              <a:latin typeface="Comic Sans MS" panose="030F0702030302020204" pitchFamily="66" charset="0"/>
            </a:endParaRPr>
          </a:p>
        </p:txBody>
      </p:sp>
      <p:pic>
        <p:nvPicPr>
          <p:cNvPr id="20" name="Picture 19">
            <a:extLst>
              <a:ext uri="{FF2B5EF4-FFF2-40B4-BE49-F238E27FC236}">
                <a16:creationId xmlns:a16="http://schemas.microsoft.com/office/drawing/2014/main" id="{C9B58CED-76F9-89F8-A99E-21371BBAB5EE}"/>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539279" y="2862960"/>
            <a:ext cx="629880" cy="629440"/>
          </a:xfrm>
          <a:prstGeom prst="rect">
            <a:avLst/>
          </a:prstGeom>
        </p:spPr>
      </p:pic>
    </p:spTree>
    <p:extLst>
      <p:ext uri="{BB962C8B-B14F-4D97-AF65-F5344CB8AC3E}">
        <p14:creationId xmlns:p14="http://schemas.microsoft.com/office/powerpoint/2010/main" val="17766953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fbfaf87b-7bdd-4c4f-a8f3-ec676afede73">
      <Terms xmlns="http://schemas.microsoft.com/office/infopath/2007/PartnerControls"/>
    </lcf76f155ced4ddcb4097134ff3c332f>
    <TaxCatchAll xmlns="597c8b6c-d28d-4116-9221-2285f0b8389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6CE2A7EDF09AA4D8123CD991C4270FB" ma:contentTypeVersion="16" ma:contentTypeDescription="Create a new document." ma:contentTypeScope="" ma:versionID="5c45a97292897e57d9889067e382471b">
  <xsd:schema xmlns:xsd="http://www.w3.org/2001/XMLSchema" xmlns:xs="http://www.w3.org/2001/XMLSchema" xmlns:p="http://schemas.microsoft.com/office/2006/metadata/properties" xmlns:ns2="fbfaf87b-7bdd-4c4f-a8f3-ec676afede73" xmlns:ns3="597c8b6c-d28d-4116-9221-2285f0b83890" targetNamespace="http://schemas.microsoft.com/office/2006/metadata/properties" ma:root="true" ma:fieldsID="2fe332fc5a6aed461336888d3ec1e4b9" ns2:_="" ns3:_="">
    <xsd:import namespace="fbfaf87b-7bdd-4c4f-a8f3-ec676afede73"/>
    <xsd:import namespace="597c8b6c-d28d-4116-9221-2285f0b83890"/>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2:MediaServiceObjectDetectorVersions" minOccurs="0"/>
                <xsd:element ref="ns3:SharedWithUsers" minOccurs="0"/>
                <xsd:element ref="ns3:SharedWithDetail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faf87b-7bdd-4c4f-a8f3-ec676afede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6ee90a1c-6484-4b97-8607-00254b61cbd0"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ServiceObjectDetectorVersions" ma:index="19"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BillingMetadata" ma:index="2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97c8b6c-d28d-4116-9221-2285f0b83890"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b9d1ace9-3a31-4726-8f57-0b105f78182c}" ma:internalName="TaxCatchAll" ma:showField="CatchAllData" ma:web="597c8b6c-d28d-4116-9221-2285f0b83890">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81889CB-48FE-4322-9DFC-BC4C4B06DB01}">
  <ds:schemaRefs>
    <ds:schemaRef ds:uri="http://schemas.microsoft.com/office/2006/documentManagement/types"/>
    <ds:schemaRef ds:uri="http://www.w3.org/XML/1998/namespace"/>
    <ds:schemaRef ds:uri="fbfaf87b-7bdd-4c4f-a8f3-ec676afede73"/>
    <ds:schemaRef ds:uri="http://schemas.openxmlformats.org/package/2006/metadata/core-properties"/>
    <ds:schemaRef ds:uri="597c8b6c-d28d-4116-9221-2285f0b83890"/>
    <ds:schemaRef ds:uri="http://purl.org/dc/elements/1.1/"/>
    <ds:schemaRef ds:uri="http://schemas.microsoft.com/office/infopath/2007/PartnerControls"/>
    <ds:schemaRef ds:uri="http://schemas.microsoft.com/office/2006/metadata/properties"/>
    <ds:schemaRef ds:uri="http://purl.org/dc/dcmitype/"/>
    <ds:schemaRef ds:uri="http://purl.org/dc/terms/"/>
  </ds:schemaRefs>
</ds:datastoreItem>
</file>

<file path=customXml/itemProps2.xml><?xml version="1.0" encoding="utf-8"?>
<ds:datastoreItem xmlns:ds="http://schemas.openxmlformats.org/officeDocument/2006/customXml" ds:itemID="{939C7BCC-447E-4477-B54E-FD530019569C}">
  <ds:schemaRefs>
    <ds:schemaRef ds:uri="http://schemas.microsoft.com/sharepoint/v3/contenttype/forms"/>
  </ds:schemaRefs>
</ds:datastoreItem>
</file>

<file path=customXml/itemProps3.xml><?xml version="1.0" encoding="utf-8"?>
<ds:datastoreItem xmlns:ds="http://schemas.openxmlformats.org/officeDocument/2006/customXml" ds:itemID="{915E3D5A-6EC2-4D55-AA04-FE7B6985AD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bfaf87b-7bdd-4c4f-a8f3-ec676afede73"/>
    <ds:schemaRef ds:uri="597c8b6c-d28d-4116-9221-2285f0b838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7247</TotalTime>
  <Words>580</Words>
  <Application>Microsoft Office PowerPoint</Application>
  <PresentationFormat>Widescreen</PresentationFormat>
  <Paragraphs>40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Comic Sans MS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Kelly Smith</dc:creator>
  <cp:lastModifiedBy>McCulloch, Nina</cp:lastModifiedBy>
  <cp:revision>166</cp:revision>
  <cp:lastPrinted>2018-09-17T13:53:54Z</cp:lastPrinted>
  <dcterms:created xsi:type="dcterms:W3CDTF">2018-01-04T15:55:01Z</dcterms:created>
  <dcterms:modified xsi:type="dcterms:W3CDTF">2025-06-09T09:39:46Z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0x01010056CE2A7EDF09AA4D8123CD991C4270FB</vt:lpwstr>
  </property>
  <property fmtid="{D5CDD505-2E9C-101B-9397-08002B2CF9AE}" pid="3" name="Order">
    <vt:r8>164600</vt:r8>
  </property>
  <property fmtid="{D5CDD505-2E9C-101B-9397-08002B2CF9AE}" pid="4" name="MediaServiceImageTags">
    <vt:lpwstr/>
  </property>
</Properties>
</file>