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19391FAF-CFF6-40CC-B3E7-4D5B34F2285E}"/>
    <pc:docChg chg="modSld">
      <pc:chgData name="" userId="" providerId="" clId="Web-{19391FAF-CFF6-40CC-B3E7-4D5B34F2285E}" dt="2019-08-23T15:17:22.337" v="7"/>
      <pc:docMkLst>
        <pc:docMk/>
      </pc:docMkLst>
      <pc:sldChg chg="modSp">
        <pc:chgData name="" userId="" providerId="" clId="Web-{19391FAF-CFF6-40CC-B3E7-4D5B34F2285E}" dt="2019-08-23T15:17:22.337" v="7"/>
        <pc:sldMkLst>
          <pc:docMk/>
          <pc:sldMk cId="2529161750" sldId="256"/>
        </pc:sldMkLst>
        <pc:graphicFrameChg chg="mod modGraphic">
          <ac:chgData name="" userId="" providerId="" clId="Web-{19391FAF-CFF6-40CC-B3E7-4D5B34F2285E}" dt="2019-08-23T15:17:22.337" v="7"/>
          <ac:graphicFrameMkLst>
            <pc:docMk/>
            <pc:sldMk cId="2529161750" sldId="256"/>
            <ac:graphicFrameMk id="8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94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25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14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52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9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6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29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20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86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17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0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4977-BDE9-4FCA-B912-ED759B5090CD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42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llinsdictionary.com/dictionary/english/idea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collinsdictionary.com/dictionary/english/saying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6.jpeg"/><Relationship Id="rId5" Type="http://schemas.openxmlformats.org/officeDocument/2006/relationships/image" Target="../media/image4.png"/><Relationship Id="rId10" Type="http://schemas.openxmlformats.org/officeDocument/2006/relationships/hyperlink" Target="https://www.collinsdictionary.com/dictionary/english/amuse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collinsdictionary.com/dictionary/english/clev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318388"/>
              </p:ext>
            </p:extLst>
          </p:nvPr>
        </p:nvGraphicFramePr>
        <p:xfrm>
          <a:off x="7372536" y="7123105"/>
          <a:ext cx="4110448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612">
                  <a:extLst>
                    <a:ext uri="{9D8B030D-6E8A-4147-A177-3AD203B41FA5}">
                      <a16:colId xmlns:a16="http://schemas.microsoft.com/office/drawing/2014/main" val="2544957165"/>
                    </a:ext>
                  </a:extLst>
                </a:gridCol>
                <a:gridCol w="1027612">
                  <a:extLst>
                    <a:ext uri="{9D8B030D-6E8A-4147-A177-3AD203B41FA5}">
                      <a16:colId xmlns:a16="http://schemas.microsoft.com/office/drawing/2014/main" val="2686431015"/>
                    </a:ext>
                  </a:extLst>
                </a:gridCol>
                <a:gridCol w="1027612">
                  <a:extLst>
                    <a:ext uri="{9D8B030D-6E8A-4147-A177-3AD203B41FA5}">
                      <a16:colId xmlns:a16="http://schemas.microsoft.com/office/drawing/2014/main" val="2973028093"/>
                    </a:ext>
                  </a:extLst>
                </a:gridCol>
                <a:gridCol w="1027612">
                  <a:extLst>
                    <a:ext uri="{9D8B030D-6E8A-4147-A177-3AD203B41FA5}">
                      <a16:colId xmlns:a16="http://schemas.microsoft.com/office/drawing/2014/main" val="792263577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Exciting Books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475247"/>
                  </a:ext>
                </a:extLst>
              </a:tr>
              <a:tr h="33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9883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91946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5505" y="53785"/>
            <a:ext cx="5597154" cy="475034"/>
          </a:xfrm>
        </p:spPr>
        <p:txBody>
          <a:bodyPr>
            <a:normAutofit/>
          </a:bodyPr>
          <a:lstStyle/>
          <a:p>
            <a:r>
              <a:rPr lang="en-GB" sz="2000" b="1" u="sng" dirty="0" smtClean="0">
                <a:latin typeface="+mn-lt"/>
              </a:rPr>
              <a:t> Year 6 </a:t>
            </a:r>
            <a:r>
              <a:rPr lang="en-GB" sz="2000" b="1" u="sng" dirty="0">
                <a:latin typeface="+mn-lt"/>
              </a:rPr>
              <a:t>Term 3</a:t>
            </a:r>
            <a:r>
              <a:rPr lang="en-GB" sz="2000" b="1" u="sng" dirty="0" smtClean="0">
                <a:latin typeface="+mn-lt"/>
              </a:rPr>
              <a:t>: How do artists express modern life?</a:t>
            </a:r>
            <a:endParaRPr lang="en-GB" sz="2000" b="1" u="sng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80937"/>
              </p:ext>
            </p:extLst>
          </p:nvPr>
        </p:nvGraphicFramePr>
        <p:xfrm>
          <a:off x="7666426" y="252749"/>
          <a:ext cx="4183662" cy="652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304">
                  <a:extLst>
                    <a:ext uri="{9D8B030D-6E8A-4147-A177-3AD203B41FA5}">
                      <a16:colId xmlns:a16="http://schemas.microsoft.com/office/drawing/2014/main" val="4206251872"/>
                    </a:ext>
                  </a:extLst>
                </a:gridCol>
                <a:gridCol w="3221358">
                  <a:extLst>
                    <a:ext uri="{9D8B030D-6E8A-4147-A177-3AD203B41FA5}">
                      <a16:colId xmlns:a16="http://schemas.microsoft.com/office/drawing/2014/main" val="1439194525"/>
                    </a:ext>
                  </a:extLst>
                </a:gridCol>
              </a:tblGrid>
              <a:tr h="238027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Vocabulary Dozen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38203"/>
                  </a:ext>
                </a:extLst>
              </a:tr>
              <a:tr h="238027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Triplet</a:t>
                      </a:r>
                      <a:endParaRPr lang="en-GB" sz="1000" kern="1200" dirty="0" smtClean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set or succession of three similar things</a:t>
                      </a:r>
                      <a:endParaRPr lang="en-GB" sz="1000" kern="1200" dirty="0" smtClean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253231"/>
                  </a:ext>
                </a:extLst>
              </a:tr>
              <a:tr h="68432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Pop Art</a:t>
                      </a:r>
                      <a:r>
                        <a:rPr lang="en-GB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GB" sz="1000" kern="1200" dirty="0" smtClean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art based on modern popular culture and the mass media, especially as a critical or ironic comment on traditional fine art values</a:t>
                      </a:r>
                    </a:p>
                    <a:p>
                      <a:endParaRPr lang="en-GB" sz="1000" baseline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915516"/>
                  </a:ext>
                </a:extLst>
              </a:tr>
              <a:tr h="3867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Advertising</a:t>
                      </a:r>
                      <a:endParaRPr lang="en-GB" sz="900" b="0" i="0" u="none" strike="noStrike" kern="1200" baseline="0" dirty="0" smtClean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activity of creating advertisements and making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0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people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see</a:t>
                      </a:r>
                      <a:r>
                        <a:rPr lang="en-GB" sz="10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them</a:t>
                      </a:r>
                      <a:endParaRPr lang="en-GB" sz="1000" b="0" i="0" u="none" strike="noStrike" kern="1200" baseline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678252"/>
                  </a:ext>
                </a:extLst>
              </a:tr>
              <a:tr h="53556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Popular culture</a:t>
                      </a:r>
                      <a:r>
                        <a:rPr lang="en-GB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GB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general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culture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of a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society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including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ideas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music, books, and the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mass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media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as opposed to high culture</a:t>
                      </a:r>
                      <a:endParaRPr lang="en-GB" sz="1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407001"/>
                  </a:ext>
                </a:extLst>
              </a:tr>
              <a:tr h="53556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Irony</a:t>
                      </a:r>
                      <a:endParaRPr lang="en-GB" sz="1000" kern="1200" dirty="0" smtClean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humorous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or mildly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sarcastic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use of words to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imply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the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opposite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of what they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normally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mean</a:t>
                      </a:r>
                      <a:r>
                        <a:rPr lang="en-GB" sz="1000" b="0" i="0" u="none" strike="noStrike" kern="120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9911"/>
                  </a:ext>
                </a:extLst>
              </a:tr>
              <a:tr h="83309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Screen printing</a:t>
                      </a:r>
                      <a:endParaRPr lang="en-GB" sz="1000" b="1" kern="1200" dirty="0" smtClean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method of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printing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using a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fine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mesh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of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silk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nylon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en-GB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etc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treated with an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impermeable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coating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except in the areas through which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ink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is subsequently forced onto the paper behind</a:t>
                      </a:r>
                      <a:endParaRPr lang="en-GB" sz="1000" kern="1200" dirty="0" smtClean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233637"/>
                  </a:ext>
                </a:extLst>
              </a:tr>
              <a:tr h="8330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Stencil</a:t>
                      </a:r>
                      <a:endParaRPr lang="en-GB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 </a:t>
                      </a:r>
                      <a:r>
                        <a:rPr lang="en-GB" sz="1000" b="1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stencil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is a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piece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of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paper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plastic, or metal which has a design cut out of it. You place the stencil on a surface and paint it so that paint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goes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through the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holes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and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leaves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a design on the surface.</a:t>
                      </a:r>
                      <a:endParaRPr lang="en-GB" sz="1000" kern="1200" dirty="0" smtClean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805146"/>
                  </a:ext>
                </a:extLst>
              </a:tr>
              <a:tr h="238027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Substrate</a:t>
                      </a:r>
                      <a:endParaRPr lang="en-GB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 underlying substance or layer</a:t>
                      </a:r>
                      <a:endParaRPr lang="en-GB" sz="1000" kern="1200" dirty="0" smtClean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525320"/>
                  </a:ext>
                </a:extLst>
              </a:tr>
              <a:tr h="386794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Street art</a:t>
                      </a:r>
                      <a:endParaRPr lang="en-GB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artwork that is created in a public space, typically without official permission</a:t>
                      </a: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026473"/>
                  </a:ext>
                </a:extLst>
              </a:tr>
              <a:tr h="535561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Graffiti</a:t>
                      </a:r>
                    </a:p>
                    <a:p>
                      <a:pPr algn="ctr"/>
                      <a:endParaRPr lang="en-GB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writing or drawings scribbled, scratched, or sprayed illicitly on a wall or other surface in a public place</a:t>
                      </a: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719708"/>
                  </a:ext>
                </a:extLst>
              </a:tr>
              <a:tr h="386794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Vandalism</a:t>
                      </a:r>
                      <a:endParaRPr lang="en-GB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deliberate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damaging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of things, </a:t>
                      </a: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especially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public property</a:t>
                      </a:r>
                      <a:endParaRPr lang="en-GB" sz="1000" kern="1200" dirty="0" smtClean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337002"/>
                  </a:ext>
                </a:extLst>
              </a:tr>
              <a:tr h="535561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Stippling</a:t>
                      </a:r>
                      <a:endParaRPr lang="en-GB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art or process of drawing, painting, or engraving using numerous small dots or specks</a:t>
                      </a:r>
                      <a:endParaRPr lang="en-GB" sz="1000" kern="1200" dirty="0" smtClean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727066"/>
                  </a:ext>
                </a:extLst>
              </a:tr>
            </a:tbl>
          </a:graphicData>
        </a:graphic>
      </p:graphicFrame>
      <p:sp>
        <p:nvSpPr>
          <p:cNvPr id="4" name="AutoShape 2" descr="Image result for phillips 66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544805" y="6067210"/>
            <a:ext cx="1460395" cy="315471"/>
          </a:xfrm>
          <a:prstGeom prst="rect">
            <a:avLst/>
          </a:prstGeom>
          <a:solidFill>
            <a:srgbClr val="92D050"/>
          </a:solidFill>
          <a:ln w="317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400" b="1" dirty="0" smtClean="0">
                <a:solidFill>
                  <a:srgbClr val="000000"/>
                </a:solidFill>
                <a:latin typeface="Letter-join Basic 8" charset="0"/>
              </a:rPr>
              <a:t>RGB Triplet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5843217" y="4083338"/>
            <a:ext cx="1757366" cy="378451"/>
          </a:xfrm>
          <a:prstGeom prst="rect">
            <a:avLst/>
          </a:prstGeom>
          <a:solidFill>
            <a:srgbClr val="92D050"/>
          </a:solidFill>
          <a:ln w="317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etter-join Basic 8" charset="0"/>
              </a:rPr>
              <a:t>Banksy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262885" y="794922"/>
            <a:ext cx="1790934" cy="344839"/>
          </a:xfrm>
          <a:prstGeom prst="rect">
            <a:avLst/>
          </a:prstGeom>
          <a:solidFill>
            <a:srgbClr val="92D050"/>
          </a:solidFill>
          <a:ln w="317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600" b="1" dirty="0" smtClean="0">
                <a:solidFill>
                  <a:srgbClr val="000000"/>
                </a:solidFill>
                <a:latin typeface="Letter-join Basic 8" charset="0"/>
              </a:rPr>
              <a:t>Andy Warhol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8" name="Text Box 20"/>
          <p:cNvSpPr txBox="1">
            <a:spLocks noChangeArrowheads="1"/>
          </p:cNvSpPr>
          <p:nvPr/>
        </p:nvSpPr>
        <p:spPr bwMode="auto">
          <a:xfrm>
            <a:off x="2114334" y="739927"/>
            <a:ext cx="1965671" cy="214453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B0F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GB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born</a:t>
            </a: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Andrew</a:t>
            </a: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GB" sz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Warhola</a:t>
            </a: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August 6, 1928 – February 22, 1987) </a:t>
            </a:r>
            <a:endParaRPr lang="en-GB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Warhol was 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American artist, director, and producer who was a leading figure in the visual art movement known as pop </a:t>
            </a: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2541" y="857847"/>
            <a:ext cx="1386472" cy="138647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7961" y="794046"/>
            <a:ext cx="926268" cy="149466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35" y="3177641"/>
            <a:ext cx="3244510" cy="144231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49430" y="2290235"/>
            <a:ext cx="15633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Campbell’s Soup </a:t>
            </a:r>
          </a:p>
          <a:p>
            <a:pPr algn="ct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1962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3819" y="5765620"/>
            <a:ext cx="918653" cy="9186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575" y="1273742"/>
            <a:ext cx="1916375" cy="158987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770790" y="2244319"/>
            <a:ext cx="16296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Marilyn Diptych</a:t>
            </a: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</a:t>
            </a:r>
          </a:p>
          <a:p>
            <a:pPr algn="ctr"/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1962 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3664335" y="4245841"/>
            <a:ext cx="2130263" cy="2468679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B0F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n-GB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Banksy</a:t>
            </a:r>
            <a:r>
              <a:rPr lang="en-GB" sz="1400" dirty="0">
                <a:solidFill>
                  <a:srgbClr val="54545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GB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an anonymous England-based street artist</a:t>
            </a:r>
            <a:r>
              <a:rPr lang="en-GB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GB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political activist, and film director, active since the 1990s. His satirical street art and subversive epigrams combine dark humour with graffiti executed in a distinctive </a:t>
            </a:r>
            <a:r>
              <a:rPr lang="en-GB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stencilling </a:t>
            </a:r>
            <a:r>
              <a:rPr lang="en-GB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technique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64757" y="3224491"/>
            <a:ext cx="34077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Open Sans"/>
              </a:rPr>
              <a:t>An </a:t>
            </a:r>
            <a:r>
              <a:rPr lang="en-GB" sz="1400" b="1" dirty="0">
                <a:solidFill>
                  <a:srgbClr val="C12D30"/>
                </a:solidFill>
                <a:latin typeface="Open Sans"/>
              </a:rPr>
              <a:t>epigram</a:t>
            </a:r>
            <a:r>
              <a:rPr lang="en-GB" sz="1400" dirty="0">
                <a:solidFill>
                  <a:srgbClr val="000000"/>
                </a:solidFill>
                <a:latin typeface="Open Sans"/>
              </a:rPr>
              <a:t> is a short </a:t>
            </a:r>
            <a:r>
              <a:rPr lang="en-GB" sz="1400" dirty="0">
                <a:latin typeface="Open Sans"/>
                <a:hlinkClick r:id="rId7" tooltip="Definition of saying"/>
              </a:rPr>
              <a:t>saying</a:t>
            </a:r>
            <a:r>
              <a:rPr lang="en-GB" sz="1400" dirty="0">
                <a:solidFill>
                  <a:srgbClr val="000000"/>
                </a:solidFill>
                <a:latin typeface="Open Sans"/>
              </a:rPr>
              <a:t> or poem which expresses an </a:t>
            </a:r>
            <a:r>
              <a:rPr lang="en-GB" sz="1400" dirty="0" smtClean="0">
                <a:latin typeface="Open Sans"/>
                <a:hlinkClick r:id="rId8" tooltip="Definition of idea"/>
              </a:rPr>
              <a:t>idea</a:t>
            </a:r>
            <a:r>
              <a:rPr lang="en-GB" sz="14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Open Sans"/>
              </a:rPr>
              <a:t>in a very</a:t>
            </a:r>
            <a:r>
              <a:rPr lang="en-GB" sz="1400" dirty="0">
                <a:solidFill>
                  <a:srgbClr val="000000"/>
                </a:solidFill>
                <a:latin typeface="Open Sans"/>
              </a:rPr>
              <a:t> </a:t>
            </a:r>
            <a:r>
              <a:rPr lang="en-GB" sz="1400" dirty="0">
                <a:latin typeface="Open Sans"/>
                <a:hlinkClick r:id="rId9" tooltip="Definition of clever"/>
              </a:rPr>
              <a:t>clever</a:t>
            </a:r>
            <a:r>
              <a:rPr lang="en-GB" sz="1400" dirty="0">
                <a:solidFill>
                  <a:srgbClr val="000000"/>
                </a:solidFill>
                <a:latin typeface="Open Sans"/>
              </a:rPr>
              <a:t> and </a:t>
            </a:r>
            <a:r>
              <a:rPr lang="en-GB" sz="1400" dirty="0">
                <a:latin typeface="Open Sans"/>
                <a:hlinkClick r:id="rId10" tooltip="Definition of amusing"/>
              </a:rPr>
              <a:t>amusing</a:t>
            </a:r>
            <a:r>
              <a:rPr lang="en-GB" sz="1400" dirty="0">
                <a:solidFill>
                  <a:srgbClr val="000000"/>
                </a:solidFill>
                <a:latin typeface="Open Sans"/>
              </a:rPr>
              <a:t> way</a:t>
            </a:r>
            <a:r>
              <a:rPr lang="en-GB" sz="1600" dirty="0">
                <a:solidFill>
                  <a:srgbClr val="000000"/>
                </a:solidFill>
                <a:latin typeface="Open Sans"/>
              </a:rPr>
              <a:t>.</a:t>
            </a:r>
            <a:endParaRPr lang="en-GB" sz="1600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217" y="4484059"/>
            <a:ext cx="1757366" cy="226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5935" y="4623921"/>
            <a:ext cx="3219648" cy="93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61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150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Letter-join Basic 8</vt:lpstr>
      <vt:lpstr>Open Sans</vt:lpstr>
      <vt:lpstr>Verdana</vt:lpstr>
      <vt:lpstr>Office Theme</vt:lpstr>
      <vt:lpstr> Year 6 Term 3: How do artists express modern life?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Term 1: World War 2</dc:title>
  <dc:creator>Claybourn, Steven</dc:creator>
  <cp:lastModifiedBy>Holt, Suzanne</cp:lastModifiedBy>
  <cp:revision>95</cp:revision>
  <cp:lastPrinted>2020-01-09T08:13:48Z</cp:lastPrinted>
  <dcterms:created xsi:type="dcterms:W3CDTF">2019-07-02T09:09:40Z</dcterms:created>
  <dcterms:modified xsi:type="dcterms:W3CDTF">2020-01-09T20:38:34Z</dcterms:modified>
</cp:coreProperties>
</file>