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</p:sldIdLst>
  <p:sldSz cx="12192000" cy="6858000"/>
  <p:notesSz cx="6799263" cy="9929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3017734-CBE1-458E-A113-BEB19AAE04A6}" v="9" dt="2023-03-20T12:54:11.93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6" d="100"/>
          <a:sy n="96" d="100"/>
        </p:scale>
        <p:origin x="17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F4EA4-DE87-4B45-8738-054952712C80}" type="datetimeFigureOut">
              <a:rPr lang="en-GB" smtClean="0"/>
              <a:t>28/03/2023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18F59-A8BD-4F3F-ACCE-ACB8CA5B06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85242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F4EA4-DE87-4B45-8738-054952712C80}" type="datetimeFigureOut">
              <a:rPr lang="en-GB" smtClean="0"/>
              <a:t>28/03/2023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18F59-A8BD-4F3F-ACCE-ACB8CA5B06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47201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F4EA4-DE87-4B45-8738-054952712C80}" type="datetimeFigureOut">
              <a:rPr lang="en-GB" smtClean="0"/>
              <a:t>28/03/2023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18F59-A8BD-4F3F-ACCE-ACB8CA5B06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19104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F4EA4-DE87-4B45-8738-054952712C80}" type="datetimeFigureOut">
              <a:rPr lang="en-GB" smtClean="0"/>
              <a:t>28/03/2023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18F59-A8BD-4F3F-ACCE-ACB8CA5B06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33563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F4EA4-DE87-4B45-8738-054952712C80}" type="datetimeFigureOut">
              <a:rPr lang="en-GB" smtClean="0"/>
              <a:t>28/03/2023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18F59-A8BD-4F3F-ACCE-ACB8CA5B06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70200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F4EA4-DE87-4B45-8738-054952712C80}" type="datetimeFigureOut">
              <a:rPr lang="en-GB" smtClean="0"/>
              <a:t>28/03/2023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18F59-A8BD-4F3F-ACCE-ACB8CA5B06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00599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F4EA4-DE87-4B45-8738-054952712C80}" type="datetimeFigureOut">
              <a:rPr lang="en-GB" smtClean="0"/>
              <a:t>28/03/2023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18F59-A8BD-4F3F-ACCE-ACB8CA5B06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7910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F4EA4-DE87-4B45-8738-054952712C80}" type="datetimeFigureOut">
              <a:rPr lang="en-GB" smtClean="0"/>
              <a:t>28/03/2023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18F59-A8BD-4F3F-ACCE-ACB8CA5B06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9177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F4EA4-DE87-4B45-8738-054952712C80}" type="datetimeFigureOut">
              <a:rPr lang="en-GB" smtClean="0"/>
              <a:t>28/03/2023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18F59-A8BD-4F3F-ACCE-ACB8CA5B06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06454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F4EA4-DE87-4B45-8738-054952712C80}" type="datetimeFigureOut">
              <a:rPr lang="en-GB" smtClean="0"/>
              <a:t>28/03/2023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18F59-A8BD-4F3F-ACCE-ACB8CA5B06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27750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F4EA4-DE87-4B45-8738-054952712C80}" type="datetimeFigureOut">
              <a:rPr lang="en-GB" smtClean="0"/>
              <a:t>28/03/2023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18F59-A8BD-4F3F-ACCE-ACB8CA5B06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97308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EF4EA4-DE87-4B45-8738-054952712C80}" type="datetimeFigureOut">
              <a:rPr lang="en-GB" smtClean="0"/>
              <a:t>28/03/2023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918F59-A8BD-4F3F-ACCE-ACB8CA5B06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7123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0" b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1263710"/>
              </p:ext>
            </p:extLst>
          </p:nvPr>
        </p:nvGraphicFramePr>
        <p:xfrm>
          <a:off x="7879428" y="781190"/>
          <a:ext cx="4312572" cy="45064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2924">
                  <a:extLst>
                    <a:ext uri="{9D8B030D-6E8A-4147-A177-3AD203B41FA5}">
                      <a16:colId xmlns:a16="http://schemas.microsoft.com/office/drawing/2014/main" val="4206251872"/>
                    </a:ext>
                  </a:extLst>
                </a:gridCol>
                <a:gridCol w="3439648">
                  <a:extLst>
                    <a:ext uri="{9D8B030D-6E8A-4147-A177-3AD203B41FA5}">
                      <a16:colId xmlns:a16="http://schemas.microsoft.com/office/drawing/2014/main" val="1439194525"/>
                    </a:ext>
                  </a:extLst>
                </a:gridCol>
              </a:tblGrid>
              <a:tr h="267269">
                <a:tc gridSpan="2">
                  <a:txBody>
                    <a:bodyPr/>
                    <a:lstStyle/>
                    <a:p>
                      <a:pPr algn="ctr"/>
                      <a:r>
                        <a:rPr lang="en-GB" sz="1000" dirty="0"/>
                        <a:t>Vocabulary Ten</a:t>
                      </a:r>
                    </a:p>
                  </a:txBody>
                  <a:tcPr>
                    <a:pattFill prst="pct5">
                      <a:fgClr>
                        <a:schemeClr val="accent2"/>
                      </a:fgClr>
                      <a:bgClr>
                        <a:schemeClr val="accent2"/>
                      </a:bgClr>
                    </a:patt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2738203"/>
                  </a:ext>
                </a:extLst>
              </a:tr>
              <a:tr h="434313"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solidFill>
                            <a:srgbClr val="002060"/>
                          </a:solidFill>
                        </a:rPr>
                        <a:t>medieval </a:t>
                      </a:r>
                    </a:p>
                  </a:txBody>
                  <a:tcPr>
                    <a:solidFill>
                      <a:schemeClr val="accent1">
                        <a:tint val="4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>
                          <a:solidFill>
                            <a:srgbClr val="002060"/>
                          </a:solidFill>
                        </a:rPr>
                        <a:t>The period</a:t>
                      </a:r>
                      <a:r>
                        <a:rPr lang="en-GB" sz="1100" baseline="0" dirty="0">
                          <a:solidFill>
                            <a:srgbClr val="002060"/>
                          </a:solidFill>
                        </a:rPr>
                        <a:t> between the end of the Roman Empire in 476 AD and 1500 AD</a:t>
                      </a:r>
                      <a:endParaRPr lang="en-GB" sz="11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chemeClr val="accent1">
                        <a:tint val="40000"/>
                        <a:alpha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5284681"/>
                  </a:ext>
                </a:extLst>
              </a:tr>
              <a:tr h="329093"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solidFill>
                            <a:srgbClr val="002060"/>
                          </a:solidFill>
                        </a:rPr>
                        <a:t>industry</a:t>
                      </a:r>
                    </a:p>
                  </a:txBody>
                  <a:tcPr>
                    <a:solidFill>
                      <a:schemeClr val="accent1">
                        <a:tint val="2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>
                          <a:solidFill>
                            <a:srgbClr val="002060"/>
                          </a:solidFill>
                        </a:rPr>
                        <a:t>The collecting</a:t>
                      </a:r>
                      <a:r>
                        <a:rPr lang="en-GB" sz="1100" baseline="0" dirty="0">
                          <a:solidFill>
                            <a:srgbClr val="002060"/>
                          </a:solidFill>
                        </a:rPr>
                        <a:t> of raw materials to produce a product to sell. </a:t>
                      </a:r>
                      <a:endParaRPr lang="en-GB" sz="11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chemeClr val="accent1">
                        <a:tint val="20000"/>
                        <a:alpha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7100611"/>
                  </a:ext>
                </a:extLst>
              </a:tr>
              <a:tr h="434313"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solidFill>
                            <a:srgbClr val="002060"/>
                          </a:solidFill>
                        </a:rPr>
                        <a:t>magnates</a:t>
                      </a:r>
                    </a:p>
                  </a:txBody>
                  <a:tcPr>
                    <a:solidFill>
                      <a:schemeClr val="accent1">
                        <a:tint val="4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>
                          <a:solidFill>
                            <a:srgbClr val="002060"/>
                          </a:solidFill>
                        </a:rPr>
                        <a:t>A magnate is someone who has earned a lot of money from a particular business</a:t>
                      </a:r>
                      <a:r>
                        <a:rPr lang="en-GB" sz="1100" baseline="0" dirty="0">
                          <a:solidFill>
                            <a:srgbClr val="002060"/>
                          </a:solidFill>
                        </a:rPr>
                        <a:t> or industry.</a:t>
                      </a:r>
                      <a:endParaRPr lang="en-GB" sz="11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chemeClr val="accent1">
                        <a:tint val="40000"/>
                        <a:alpha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4237005"/>
                  </a:ext>
                </a:extLst>
              </a:tr>
              <a:tr h="434313"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solidFill>
                            <a:srgbClr val="002060"/>
                          </a:solidFill>
                        </a:rPr>
                        <a:t>navigate</a:t>
                      </a:r>
                    </a:p>
                  </a:txBody>
                  <a:tcPr>
                    <a:solidFill>
                      <a:schemeClr val="accent1">
                        <a:tint val="2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>
                          <a:solidFill>
                            <a:srgbClr val="002060"/>
                          </a:solidFill>
                        </a:rPr>
                        <a:t>Choosing</a:t>
                      </a:r>
                      <a:r>
                        <a:rPr lang="en-GB" sz="1100" baseline="0" dirty="0">
                          <a:solidFill>
                            <a:srgbClr val="002060"/>
                          </a:solidFill>
                        </a:rPr>
                        <a:t> a course that is safe to follow. </a:t>
                      </a:r>
                      <a:endParaRPr lang="en-GB" sz="11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chemeClr val="accent1">
                        <a:tint val="20000"/>
                        <a:alpha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3275605"/>
                  </a:ext>
                </a:extLst>
              </a:tr>
              <a:tr h="314996"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solidFill>
                            <a:srgbClr val="002060"/>
                          </a:solidFill>
                        </a:rPr>
                        <a:t>amenities</a:t>
                      </a:r>
                    </a:p>
                  </a:txBody>
                  <a:tcPr>
                    <a:solidFill>
                      <a:schemeClr val="accent1">
                        <a:tint val="4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>
                          <a:solidFill>
                            <a:srgbClr val="002060"/>
                          </a:solidFill>
                        </a:rPr>
                        <a:t>Useful</a:t>
                      </a:r>
                      <a:r>
                        <a:rPr lang="en-GB" sz="1100" baseline="0" dirty="0">
                          <a:solidFill>
                            <a:srgbClr val="002060"/>
                          </a:solidFill>
                        </a:rPr>
                        <a:t> facilities or services.</a:t>
                      </a:r>
                      <a:endParaRPr lang="en-GB" sz="11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chemeClr val="accent1">
                        <a:tint val="40000"/>
                        <a:alpha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9952605"/>
                  </a:ext>
                </a:extLst>
              </a:tr>
              <a:tr h="305452"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solidFill>
                            <a:srgbClr val="002060"/>
                          </a:solidFill>
                        </a:rPr>
                        <a:t>constructed</a:t>
                      </a:r>
                    </a:p>
                  </a:txBody>
                  <a:tcPr>
                    <a:solidFill>
                      <a:schemeClr val="accent1">
                        <a:tint val="2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>
                          <a:solidFill>
                            <a:srgbClr val="002060"/>
                          </a:solidFill>
                        </a:rPr>
                        <a:t>Built</a:t>
                      </a:r>
                      <a:r>
                        <a:rPr lang="en-GB" sz="1100" baseline="0" dirty="0">
                          <a:solidFill>
                            <a:srgbClr val="002060"/>
                          </a:solidFill>
                        </a:rPr>
                        <a:t> or made. </a:t>
                      </a:r>
                      <a:endParaRPr lang="en-GB" sz="11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chemeClr val="accent1">
                        <a:tint val="20000"/>
                        <a:alpha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1145560"/>
                  </a:ext>
                </a:extLst>
              </a:tr>
              <a:tr h="434313"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solidFill>
                            <a:srgbClr val="002060"/>
                          </a:solidFill>
                        </a:rPr>
                        <a:t>decades</a:t>
                      </a:r>
                    </a:p>
                  </a:txBody>
                  <a:tcPr>
                    <a:solidFill>
                      <a:schemeClr val="accent1">
                        <a:tint val="4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>
                          <a:solidFill>
                            <a:srgbClr val="002060"/>
                          </a:solidFill>
                        </a:rPr>
                        <a:t>A decade is a period</a:t>
                      </a:r>
                      <a:r>
                        <a:rPr lang="en-GB" sz="1100" baseline="0" dirty="0">
                          <a:solidFill>
                            <a:srgbClr val="002060"/>
                          </a:solidFill>
                        </a:rPr>
                        <a:t> of ten years. </a:t>
                      </a:r>
                      <a:endParaRPr lang="en-GB" sz="11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chemeClr val="accent1">
                        <a:tint val="40000"/>
                        <a:alpha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2626104"/>
                  </a:ext>
                </a:extLst>
              </a:tr>
              <a:tr h="319769"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solidFill>
                            <a:srgbClr val="002060"/>
                          </a:solidFill>
                        </a:rPr>
                        <a:t>investment</a:t>
                      </a:r>
                    </a:p>
                  </a:txBody>
                  <a:tcPr>
                    <a:solidFill>
                      <a:schemeClr val="accent1">
                        <a:tint val="2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>
                          <a:solidFill>
                            <a:srgbClr val="002060"/>
                          </a:solidFill>
                        </a:rPr>
                        <a:t>The activity of investing money</a:t>
                      </a:r>
                      <a:r>
                        <a:rPr lang="en-GB" sz="1100" baseline="0" dirty="0">
                          <a:solidFill>
                            <a:srgbClr val="002060"/>
                          </a:solidFill>
                        </a:rPr>
                        <a:t> into a business, industry or area.</a:t>
                      </a:r>
                      <a:endParaRPr lang="en-GB" sz="11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chemeClr val="accent1">
                        <a:tint val="20000"/>
                        <a:alpha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7707613"/>
                  </a:ext>
                </a:extLst>
              </a:tr>
              <a:tr h="324377"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solidFill>
                            <a:srgbClr val="002060"/>
                          </a:solidFill>
                        </a:rPr>
                        <a:t>prosperous</a:t>
                      </a:r>
                    </a:p>
                  </a:txBody>
                  <a:tcPr>
                    <a:solidFill>
                      <a:schemeClr val="accent1">
                        <a:tint val="4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>
                          <a:solidFill>
                            <a:srgbClr val="002060"/>
                          </a:solidFill>
                        </a:rPr>
                        <a:t>People,</a:t>
                      </a:r>
                      <a:r>
                        <a:rPr lang="en-GB" sz="1100" baseline="0" dirty="0">
                          <a:solidFill>
                            <a:srgbClr val="002060"/>
                          </a:solidFill>
                        </a:rPr>
                        <a:t> places and economies that are rich and successful.</a:t>
                      </a:r>
                      <a:endParaRPr lang="en-GB" sz="11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chemeClr val="accent1">
                        <a:tint val="40000"/>
                        <a:alpha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3165618"/>
                  </a:ext>
                </a:extLst>
              </a:tr>
              <a:tr h="601356"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solidFill>
                            <a:srgbClr val="002060"/>
                          </a:solidFill>
                        </a:rPr>
                        <a:t>decline</a:t>
                      </a:r>
                    </a:p>
                  </a:txBody>
                  <a:tcPr>
                    <a:solidFill>
                      <a:schemeClr val="accent1">
                        <a:tint val="2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>
                          <a:solidFill>
                            <a:srgbClr val="002060"/>
                          </a:solidFill>
                        </a:rPr>
                        <a:t>If something</a:t>
                      </a:r>
                      <a:r>
                        <a:rPr lang="en-GB" sz="1100" baseline="0" dirty="0">
                          <a:solidFill>
                            <a:srgbClr val="002060"/>
                          </a:solidFill>
                        </a:rPr>
                        <a:t> declines, it becomes less in quantity, importance or strength. </a:t>
                      </a:r>
                      <a:endParaRPr lang="en-GB" sz="11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chemeClr val="accent1">
                        <a:tint val="20000"/>
                        <a:alpha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2609717"/>
                  </a:ext>
                </a:extLst>
              </a:tr>
            </a:tbl>
          </a:graphicData>
        </a:graphic>
      </p:graphicFrame>
      <p:pic>
        <p:nvPicPr>
          <p:cNvPr id="13" name="Picture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6073" y="25194"/>
            <a:ext cx="995927" cy="549981"/>
          </a:xfrm>
          <a:prstGeom prst="rect">
            <a:avLst/>
          </a:prstGeom>
        </p:spPr>
      </p:pic>
      <p:sp>
        <p:nvSpPr>
          <p:cNvPr id="4" name="Rounded Rectangle 3"/>
          <p:cNvSpPr/>
          <p:nvPr/>
        </p:nvSpPr>
        <p:spPr>
          <a:xfrm>
            <a:off x="2079927" y="279084"/>
            <a:ext cx="4798423" cy="592182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How did Grimsby become ‘</a:t>
            </a:r>
            <a:r>
              <a:rPr lang="en-GB" dirty="0">
                <a:solidFill>
                  <a:schemeClr val="tx1"/>
                </a:solidFill>
              </a:rPr>
              <a:t>GREAT</a:t>
            </a:r>
            <a:r>
              <a:rPr lang="en-GB" dirty="0"/>
              <a:t> Grimsby’?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alphaModFix amt="66000"/>
          </a:blip>
          <a:stretch>
            <a:fillRect/>
          </a:stretch>
        </p:blipFill>
        <p:spPr>
          <a:xfrm>
            <a:off x="319088" y="1234552"/>
            <a:ext cx="7410941" cy="4053123"/>
          </a:xfrm>
          <a:prstGeom prst="rect">
            <a:avLst/>
          </a:prstGeom>
        </p:spPr>
      </p:pic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5157512"/>
              </p:ext>
            </p:extLst>
          </p:nvPr>
        </p:nvGraphicFramePr>
        <p:xfrm>
          <a:off x="319088" y="5345290"/>
          <a:ext cx="11553824" cy="146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8456">
                  <a:extLst>
                    <a:ext uri="{9D8B030D-6E8A-4147-A177-3AD203B41FA5}">
                      <a16:colId xmlns:a16="http://schemas.microsoft.com/office/drawing/2014/main" val="1010297162"/>
                    </a:ext>
                  </a:extLst>
                </a:gridCol>
                <a:gridCol w="2888456">
                  <a:extLst>
                    <a:ext uri="{9D8B030D-6E8A-4147-A177-3AD203B41FA5}">
                      <a16:colId xmlns:a16="http://schemas.microsoft.com/office/drawing/2014/main" val="4037582824"/>
                    </a:ext>
                  </a:extLst>
                </a:gridCol>
                <a:gridCol w="2888456">
                  <a:extLst>
                    <a:ext uri="{9D8B030D-6E8A-4147-A177-3AD203B41FA5}">
                      <a16:colId xmlns:a16="http://schemas.microsoft.com/office/drawing/2014/main" val="1382298330"/>
                    </a:ext>
                  </a:extLst>
                </a:gridCol>
                <a:gridCol w="2888456">
                  <a:extLst>
                    <a:ext uri="{9D8B030D-6E8A-4147-A177-3AD203B41FA5}">
                      <a16:colId xmlns:a16="http://schemas.microsoft.com/office/drawing/2014/main" val="3274065269"/>
                    </a:ext>
                  </a:extLst>
                </a:gridCol>
              </a:tblGrid>
              <a:tr h="843666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/>
                        <a:t>Know</a:t>
                      </a:r>
                      <a:r>
                        <a:rPr lang="en-GB" baseline="0" dirty="0"/>
                        <a:t> that f</a:t>
                      </a:r>
                      <a:r>
                        <a:rPr lang="en-GB" dirty="0"/>
                        <a:t>ishing</a:t>
                      </a:r>
                      <a:r>
                        <a:rPr lang="en-GB" baseline="0" dirty="0"/>
                        <a:t> has been important to the town of Grimsby since mediaeval times.</a:t>
                      </a:r>
                      <a:endParaRPr lang="en-GB" dirty="0"/>
                    </a:p>
                  </a:txBody>
                  <a:tcPr>
                    <a:solidFill>
                      <a:schemeClr val="accent1">
                        <a:alpha val="1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/>
                        <a:t>Know that railway links to Manchester and Sheffield made a huge difference to the growth of the docks.</a:t>
                      </a:r>
                    </a:p>
                  </a:txBody>
                  <a:tcPr>
                    <a:solidFill>
                      <a:schemeClr val="accent1">
                        <a:alpha val="1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/>
                        <a:t>Know that</a:t>
                      </a:r>
                      <a:r>
                        <a:rPr lang="en-GB" baseline="0" dirty="0"/>
                        <a:t> over-fishing, fishing quotas led to the gradual decline of the fishing industry. </a:t>
                      </a:r>
                      <a:endParaRPr lang="en-GB" dirty="0"/>
                    </a:p>
                  </a:txBody>
                  <a:tcPr>
                    <a:solidFill>
                      <a:schemeClr val="accent1">
                        <a:alpha val="1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Know that the current</a:t>
                      </a:r>
                      <a:r>
                        <a:rPr lang="en-GB" baseline="0" dirty="0"/>
                        <a:t> port is a centre for importing and exporting cars in addition to being a base for the offshore wind industry. </a:t>
                      </a:r>
                      <a:endParaRPr lang="en-GB" dirty="0"/>
                    </a:p>
                  </a:txBody>
                  <a:tcPr>
                    <a:solidFill>
                      <a:schemeClr val="accent1">
                        <a:alpha val="18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9926075"/>
                  </a:ext>
                </a:extLst>
              </a:tr>
            </a:tbl>
          </a:graphicData>
        </a:graphic>
      </p:graphicFrame>
      <p:pic>
        <p:nvPicPr>
          <p:cNvPr id="1026" name="Picture 2" descr="1000+ images about Art Deco on Pinterest">
            <a:extLst>
              <a:ext uri="{FF2B5EF4-FFF2-40B4-BE49-F238E27FC236}">
                <a16:creationId xmlns:a16="http://schemas.microsoft.com/office/drawing/2014/main" id="{CB443FB2-0301-9658-03F6-2B669F365A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1371600" cy="21222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422436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6CE2A7EDF09AA4D8123CD991C4270FB" ma:contentTypeVersion="15" ma:contentTypeDescription="Create a new document." ma:contentTypeScope="" ma:versionID="daea3f94d4f766f0375910be9b2ba6fb">
  <xsd:schema xmlns:xsd="http://www.w3.org/2001/XMLSchema" xmlns:xs="http://www.w3.org/2001/XMLSchema" xmlns:p="http://schemas.microsoft.com/office/2006/metadata/properties" xmlns:ns2="fbfaf87b-7bdd-4c4f-a8f3-ec676afede73" xmlns:ns3="597c8b6c-d28d-4116-9221-2285f0b83890" targetNamespace="http://schemas.microsoft.com/office/2006/metadata/properties" ma:root="true" ma:fieldsID="b21c9591371f1f850aced41d961ed5ca" ns2:_="" ns3:_="">
    <xsd:import namespace="fbfaf87b-7bdd-4c4f-a8f3-ec676afede73"/>
    <xsd:import namespace="597c8b6c-d28d-4116-9221-2285f0b8389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LengthInSecond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faf87b-7bdd-4c4f-a8f3-ec676afede7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6ee90a1c-6484-4b97-8607-00254b61cbd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ObjectDetectorVersions" ma:index="19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7c8b6c-d28d-4116-9221-2285f0b83890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b9d1ace9-3a31-4726-8f57-0b105f78182c}" ma:internalName="TaxCatchAll" ma:showField="CatchAllData" ma:web="597c8b6c-d28d-4116-9221-2285f0b8389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fbfaf87b-7bdd-4c4f-a8f3-ec676afede73">
      <Terms xmlns="http://schemas.microsoft.com/office/infopath/2007/PartnerControls"/>
    </lcf76f155ced4ddcb4097134ff3c332f>
    <TaxCatchAll xmlns="597c8b6c-d28d-4116-9221-2285f0b83890" xsi:nil="true"/>
  </documentManagement>
</p:properties>
</file>

<file path=customXml/itemProps1.xml><?xml version="1.0" encoding="utf-8"?>
<ds:datastoreItem xmlns:ds="http://schemas.openxmlformats.org/officeDocument/2006/customXml" ds:itemID="{5B21315D-64E9-4E78-B3E4-A5F293DBCBEA}"/>
</file>

<file path=customXml/itemProps2.xml><?xml version="1.0" encoding="utf-8"?>
<ds:datastoreItem xmlns:ds="http://schemas.openxmlformats.org/officeDocument/2006/customXml" ds:itemID="{22AB7B37-4F6E-4522-B1FB-4407B3A5AEA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AD2448A-E602-43CA-B603-485114F8995A}">
  <ds:schemaRefs>
    <ds:schemaRef ds:uri="http://schemas.microsoft.com/office/2006/metadata/properties"/>
    <ds:schemaRef ds:uri="http://schemas.microsoft.com/office/infopath/2007/PartnerControls"/>
    <ds:schemaRef ds:uri="fbfaf87b-7bdd-4c4f-a8f3-ec676afede73"/>
    <ds:schemaRef ds:uri="597c8b6c-d28d-4116-9221-2285f0b83890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183</TotalTime>
  <Words>205</Words>
  <Application>Microsoft Office PowerPoint</Application>
  <PresentationFormat>Widescreen</PresentationFormat>
  <Paragraphs>26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OneIT Services and Solutions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Why was Grimsby named ‘Great’? Should it still be called Great Grimsby?</dc:title>
  <dc:creator>Claybourn, Steven</dc:creator>
  <cp:lastModifiedBy>Jodie Watson</cp:lastModifiedBy>
  <cp:revision>22</cp:revision>
  <cp:lastPrinted>2022-04-20T09:34:57Z</cp:lastPrinted>
  <dcterms:created xsi:type="dcterms:W3CDTF">2020-02-20T13:50:56Z</dcterms:created>
  <dcterms:modified xsi:type="dcterms:W3CDTF">2023-03-28T18:11:19Z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0x01010056CE2A7EDF09AA4D8123CD991C4270FB</vt:lpwstr>
  </property>
  <property fmtid="{D5CDD505-2E9C-101B-9397-08002B2CF9AE}" pid="3" name="Order">
    <vt:r8>840600</vt:r8>
  </property>
  <property fmtid="{D5CDD505-2E9C-101B-9397-08002B2CF9AE}" pid="4" name="MediaServiceImageTags">
    <vt:lpwstr/>
  </property>
</Properties>
</file>