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12192000" cy="6858000"/>
  <p:notesSz cx="6858000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320A"/>
    <a:srgbClr val="891B79"/>
    <a:srgbClr val="AA2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EC5F0D-E973-4888-BBA1-6AAB1B3329E0}" v="15" dt="2024-01-02T22:01:29.3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09A4-4A33-4CEE-9E2C-97F589DCFC4B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5C6A-78F1-4706-8654-E545A6FBB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67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09A4-4A33-4CEE-9E2C-97F589DCFC4B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5C6A-78F1-4706-8654-E545A6FBB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031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09A4-4A33-4CEE-9E2C-97F589DCFC4B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5C6A-78F1-4706-8654-E545A6FBB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9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09A4-4A33-4CEE-9E2C-97F589DCFC4B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5C6A-78F1-4706-8654-E545A6FBB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516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09A4-4A33-4CEE-9E2C-97F589DCFC4B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5C6A-78F1-4706-8654-E545A6FBB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03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09A4-4A33-4CEE-9E2C-97F589DCFC4B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5C6A-78F1-4706-8654-E545A6FBB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3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09A4-4A33-4CEE-9E2C-97F589DCFC4B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5C6A-78F1-4706-8654-E545A6FBB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36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09A4-4A33-4CEE-9E2C-97F589DCFC4B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5C6A-78F1-4706-8654-E545A6FBB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11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09A4-4A33-4CEE-9E2C-97F589DCFC4B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5C6A-78F1-4706-8654-E545A6FBB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49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09A4-4A33-4CEE-9E2C-97F589DCFC4B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5C6A-78F1-4706-8654-E545A6FBB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06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09A4-4A33-4CEE-9E2C-97F589DCFC4B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5C6A-78F1-4706-8654-E545A6FBB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90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F09A4-4A33-4CEE-9E2C-97F589DCFC4B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05C6A-78F1-4706-8654-E545A6FBB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60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5931" y="0"/>
            <a:ext cx="3691513" cy="591097"/>
          </a:xfrm>
        </p:spPr>
        <p:txBody>
          <a:bodyPr>
            <a:normAutofit fontScale="90000"/>
          </a:bodyPr>
          <a:lstStyle/>
          <a:p>
            <a:r>
              <a:rPr lang="en-GB" sz="2000" u="sng" dirty="0">
                <a:solidFill>
                  <a:schemeClr val="accent2"/>
                </a:solidFill>
                <a:latin typeface="Berlin Sans FB" panose="020E0602020502020306" pitchFamily="34" charset="0"/>
              </a:rPr>
              <a:t>Year 3 – Spring 1 - Geography</a:t>
            </a:r>
            <a:br>
              <a:rPr lang="en-GB" sz="2000" u="sng" dirty="0">
                <a:solidFill>
                  <a:schemeClr val="accent2"/>
                </a:solidFill>
                <a:latin typeface="Berlin Sans FB" panose="020E0602020502020306" pitchFamily="34" charset="0"/>
              </a:rPr>
            </a:br>
            <a:r>
              <a:rPr lang="en-GB" sz="1800" dirty="0">
                <a:solidFill>
                  <a:schemeClr val="accent2"/>
                </a:solidFill>
                <a:latin typeface="Berlin Sans FB" panose="020E0602020502020306" pitchFamily="34" charset="0"/>
              </a:rPr>
              <a:t>Why do people live in dangerous places?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937343" y="317241"/>
          <a:ext cx="4214041" cy="64965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058">
                  <a:extLst>
                    <a:ext uri="{9D8B030D-6E8A-4147-A177-3AD203B41FA5}">
                      <a16:colId xmlns:a16="http://schemas.microsoft.com/office/drawing/2014/main" val="4206251872"/>
                    </a:ext>
                  </a:extLst>
                </a:gridCol>
                <a:gridCol w="3013983">
                  <a:extLst>
                    <a:ext uri="{9D8B030D-6E8A-4147-A177-3AD203B41FA5}">
                      <a16:colId xmlns:a16="http://schemas.microsoft.com/office/drawing/2014/main" val="1439194525"/>
                    </a:ext>
                  </a:extLst>
                </a:gridCol>
              </a:tblGrid>
              <a:tr h="39978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Berlin Sans FB" panose="020E0602020502020306" pitchFamily="34" charset="0"/>
                        </a:rPr>
                        <a:t>Vocabulary and Definitions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38203"/>
                  </a:ext>
                </a:extLst>
              </a:tr>
              <a:tr h="333157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Crust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Hard outer layer of the</a:t>
                      </a:r>
                      <a:r>
                        <a:rPr lang="en-GB" sz="1400" b="0" baseline="0" dirty="0">
                          <a:latin typeface="Berlin Sans FB" panose="020E0602020502020306" pitchFamily="34" charset="0"/>
                        </a:rPr>
                        <a:t> Earth.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val="645284681"/>
                  </a:ext>
                </a:extLst>
              </a:tr>
              <a:tr h="333157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Eruption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An occasion when a volcano explodes.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val="1267100611"/>
                  </a:ext>
                </a:extLst>
              </a:tr>
              <a:tr h="333157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Epicentre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Central</a:t>
                      </a:r>
                      <a:r>
                        <a:rPr lang="en-GB" sz="1400" b="0" baseline="0" dirty="0">
                          <a:latin typeface="Berlin Sans FB" panose="020E0602020502020306" pitchFamily="34" charset="0"/>
                        </a:rPr>
                        <a:t> point of an Earthquake.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val="2945290659"/>
                  </a:ext>
                </a:extLst>
              </a:tr>
              <a:tr h="566365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Vibrate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To</a:t>
                      </a:r>
                      <a:r>
                        <a:rPr lang="en-GB" sz="1400" b="0" baseline="0" dirty="0">
                          <a:latin typeface="Berlin Sans FB" panose="020E0602020502020306" pitchFamily="34" charset="0"/>
                        </a:rPr>
                        <a:t> move continuously, to shake slightly and quickly.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val="1425273664"/>
                  </a:ext>
                </a:extLst>
              </a:tr>
              <a:tr h="333157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Core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The inner</a:t>
                      </a:r>
                      <a:r>
                        <a:rPr lang="en-GB" sz="1400" b="0" baseline="0" dirty="0">
                          <a:latin typeface="Berlin Sans FB" panose="020E0602020502020306" pitchFamily="34" charset="0"/>
                        </a:rPr>
                        <a:t> most part of the Earth. 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val="1064237005"/>
                  </a:ext>
                </a:extLst>
              </a:tr>
              <a:tr h="566365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Vent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An opening of the Earth’s surface where</a:t>
                      </a:r>
                      <a:r>
                        <a:rPr lang="en-GB" sz="1400" b="0" baseline="0" dirty="0">
                          <a:latin typeface="Berlin Sans FB" panose="020E0602020502020306" pitchFamily="34" charset="0"/>
                        </a:rPr>
                        <a:t> volcanic materials are released. 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val="1263275605"/>
                  </a:ext>
                </a:extLst>
              </a:tr>
              <a:tr h="566365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Magnitude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A</a:t>
                      </a:r>
                      <a:r>
                        <a:rPr lang="en-GB" sz="1400" b="0" baseline="0" dirty="0">
                          <a:latin typeface="Berlin Sans FB" panose="020E0602020502020306" pitchFamily="34" charset="0"/>
                        </a:rPr>
                        <a:t> number to show how strong an earthquake is on the Richter scale. 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val="979952605"/>
                  </a:ext>
                </a:extLst>
              </a:tr>
              <a:tr h="566365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Boundary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A line which marks the edge</a:t>
                      </a:r>
                      <a:r>
                        <a:rPr lang="en-GB" sz="1400" b="0" baseline="0" dirty="0">
                          <a:latin typeface="Berlin Sans FB" panose="020E0602020502020306" pitchFamily="34" charset="0"/>
                        </a:rPr>
                        <a:t> of an area.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val="1321145560"/>
                  </a:ext>
                </a:extLst>
              </a:tr>
              <a:tr h="566365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Molten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It’s the melting points</a:t>
                      </a:r>
                      <a:r>
                        <a:rPr lang="en-GB" sz="1400" b="0" baseline="0" dirty="0">
                          <a:latin typeface="Berlin Sans FB" panose="020E0602020502020306" pitchFamily="34" charset="0"/>
                        </a:rPr>
                        <a:t> of materials </a:t>
                      </a:r>
                      <a:r>
                        <a:rPr lang="en-GB" sz="1400" b="0" baseline="0" dirty="0" err="1">
                          <a:latin typeface="Berlin Sans FB" panose="020E0602020502020306" pitchFamily="34" charset="0"/>
                        </a:rPr>
                        <a:t>Eg</a:t>
                      </a:r>
                      <a:r>
                        <a:rPr lang="en-GB" sz="1400" b="0" baseline="0" dirty="0">
                          <a:latin typeface="Berlin Sans FB" panose="020E0602020502020306" pitchFamily="34" charset="0"/>
                        </a:rPr>
                        <a:t>: Metal and rock.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val="2532626104"/>
                  </a:ext>
                </a:extLst>
              </a:tr>
              <a:tr h="799574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Destructive Plate</a:t>
                      </a:r>
                      <a:r>
                        <a:rPr lang="en-GB" sz="1400" b="0" baseline="0" dirty="0">
                          <a:latin typeface="Berlin Sans FB" panose="020E0602020502020306" pitchFamily="34" charset="0"/>
                        </a:rPr>
                        <a:t> Boundary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Where the plates move towards each other,</a:t>
                      </a:r>
                      <a:r>
                        <a:rPr lang="en-GB" sz="1400" b="0" baseline="0" dirty="0">
                          <a:latin typeface="Berlin Sans FB" panose="020E0602020502020306" pitchFamily="34" charset="0"/>
                        </a:rPr>
                        <a:t> which may cause a volcanic eruption.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val="4277707613"/>
                  </a:ext>
                </a:extLst>
              </a:tr>
              <a:tr h="333157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Violent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Very strong or powerful.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val="2363165618"/>
                  </a:ext>
                </a:extLst>
              </a:tr>
              <a:tr h="799574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Constructive Plate</a:t>
                      </a:r>
                      <a:r>
                        <a:rPr lang="en-GB" sz="1400" b="0" baseline="0" dirty="0">
                          <a:latin typeface="Berlin Sans FB" panose="020E0602020502020306" pitchFamily="34" charset="0"/>
                        </a:rPr>
                        <a:t> Boundary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latin typeface="Berlin Sans FB" panose="020E0602020502020306" pitchFamily="34" charset="0"/>
                        </a:rPr>
                        <a:t>Two plates that pull apart,</a:t>
                      </a:r>
                      <a:r>
                        <a:rPr lang="en-GB" sz="1400" b="0" baseline="0" dirty="0">
                          <a:latin typeface="Berlin Sans FB" panose="020E0602020502020306" pitchFamily="34" charset="0"/>
                        </a:rPr>
                        <a:t> magma gently rises. </a:t>
                      </a:r>
                      <a:endParaRPr lang="en-GB" sz="1400" b="0" dirty="0">
                        <a:latin typeface="Berlin Sans FB" panose="020E0602020502020306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val="176260971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288322"/>
              </p:ext>
            </p:extLst>
          </p:nvPr>
        </p:nvGraphicFramePr>
        <p:xfrm>
          <a:off x="4360582" y="2590824"/>
          <a:ext cx="3418171" cy="2219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18171">
                  <a:extLst>
                    <a:ext uri="{9D8B030D-6E8A-4147-A177-3AD203B41FA5}">
                      <a16:colId xmlns:a16="http://schemas.microsoft.com/office/drawing/2014/main" val="1052744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latin typeface="Berlin Sans FB" panose="020E0602020502020306" pitchFamily="34" charset="0"/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733107422"/>
                  </a:ext>
                </a:extLst>
              </a:tr>
              <a:tr h="294195">
                <a:tc>
                  <a:txBody>
                    <a:bodyPr/>
                    <a:lstStyle/>
                    <a:p>
                      <a:pPr algn="l"/>
                      <a:r>
                        <a:rPr lang="en-GB" sz="1200" b="0" baseline="0" dirty="0">
                          <a:latin typeface="Berlin Sans FB" panose="020E0602020502020306" pitchFamily="34" charset="0"/>
                        </a:rPr>
                        <a:t>The Earth has a crust which is divided into 8 constantly moving tectonic plates. </a:t>
                      </a:r>
                      <a:endParaRPr lang="en-GB" sz="1200" b="0" dirty="0">
                        <a:latin typeface="Berlin Sans FB" panose="020E0602020502020306" pitchFamily="34" charset="0"/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3354628832"/>
                  </a:ext>
                </a:extLst>
              </a:tr>
              <a:tr h="203688"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latin typeface="Berlin Sans FB" panose="020E0602020502020306" pitchFamily="34" charset="0"/>
                        </a:rPr>
                        <a:t>Volcanoes</a:t>
                      </a:r>
                      <a:r>
                        <a:rPr lang="en-GB" sz="1200" b="0" baseline="0" dirty="0">
                          <a:latin typeface="Berlin Sans FB" panose="020E0602020502020306" pitchFamily="34" charset="0"/>
                        </a:rPr>
                        <a:t> are usually formed on the boundary between 2 tectonic plates.</a:t>
                      </a:r>
                      <a:endParaRPr lang="en-GB" sz="1200" b="0" dirty="0">
                        <a:latin typeface="Berlin Sans FB" panose="020E0602020502020306" pitchFamily="34" charset="0"/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2142864691"/>
                  </a:ext>
                </a:extLst>
              </a:tr>
              <a:tr h="247537"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latin typeface="Berlin Sans FB" panose="020E0602020502020306" pitchFamily="34" charset="0"/>
                        </a:rPr>
                        <a:t>Lava</a:t>
                      </a:r>
                      <a:r>
                        <a:rPr lang="en-GB" sz="1200" b="0" baseline="0" dirty="0">
                          <a:latin typeface="Berlin Sans FB" panose="020E0602020502020306" pitchFamily="34" charset="0"/>
                        </a:rPr>
                        <a:t> and gases are released from the volcano’s vent. </a:t>
                      </a:r>
                      <a:endParaRPr lang="en-GB" sz="1200" b="0" dirty="0">
                        <a:latin typeface="Berlin Sans FB" panose="020E0602020502020306" pitchFamily="34" charset="0"/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2617971672"/>
                  </a:ext>
                </a:extLst>
              </a:tr>
              <a:tr h="232975"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latin typeface="Berlin Sans FB" panose="020E0602020502020306" pitchFamily="34" charset="0"/>
                        </a:rPr>
                        <a:t>When lava cools it forms igneous rocks EG: basalt, granite and pumice.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3236100586"/>
                  </a:ext>
                </a:extLst>
              </a:tr>
              <a:tr h="267381"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latin typeface="Berlin Sans FB" panose="020E0602020502020306" pitchFamily="34" charset="0"/>
                        </a:rPr>
                        <a:t>Two type</a:t>
                      </a:r>
                      <a:r>
                        <a:rPr lang="en-GB" sz="1200" b="0" baseline="0" dirty="0">
                          <a:latin typeface="Berlin Sans FB" panose="020E0602020502020306" pitchFamily="34" charset="0"/>
                        </a:rPr>
                        <a:t>s of volcano- Shield and composite.</a:t>
                      </a:r>
                      <a:endParaRPr lang="en-GB" sz="1200" b="0" dirty="0">
                        <a:latin typeface="Berlin Sans FB" panose="020E0602020502020306" pitchFamily="34" charset="0"/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500571178"/>
                  </a:ext>
                </a:extLst>
              </a:tr>
            </a:tbl>
          </a:graphicData>
        </a:graphic>
      </p:graphicFrame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8" r="18451"/>
          <a:stretch/>
        </p:blipFill>
        <p:spPr bwMode="auto">
          <a:xfrm>
            <a:off x="244847" y="573247"/>
            <a:ext cx="4006336" cy="277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548157"/>
              </p:ext>
            </p:extLst>
          </p:nvPr>
        </p:nvGraphicFramePr>
        <p:xfrm>
          <a:off x="4396245" y="573247"/>
          <a:ext cx="3418172" cy="1676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18172">
                  <a:extLst>
                    <a:ext uri="{9D8B030D-6E8A-4147-A177-3AD203B41FA5}">
                      <a16:colId xmlns:a16="http://schemas.microsoft.com/office/drawing/2014/main" val="1052744488"/>
                    </a:ext>
                  </a:extLst>
                </a:gridCol>
              </a:tblGrid>
              <a:tr h="20920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Berlin Sans FB" panose="020E0602020502020306" pitchFamily="34" charset="0"/>
                        </a:rPr>
                        <a:t>Volcano</a:t>
                      </a:r>
                      <a:r>
                        <a:rPr lang="en-GB" sz="1400" baseline="0" dirty="0">
                          <a:latin typeface="Berlin Sans FB" panose="020E0602020502020306" pitchFamily="34" charset="0"/>
                        </a:rPr>
                        <a:t> facts</a:t>
                      </a:r>
                      <a:endParaRPr lang="en-GB" sz="1400" dirty="0">
                        <a:latin typeface="Berlin Sans FB" panose="020E0602020502020306" pitchFamily="34" charset="0"/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733107422"/>
                  </a:ext>
                </a:extLst>
              </a:tr>
              <a:tr h="35500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Berlin Sans FB" panose="020E0602020502020306" pitchFamily="34" charset="0"/>
                        </a:rPr>
                        <a:t>There are 1,500 active volcanoes in the world and about 50 volcanoes erupt every year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3354628832"/>
                  </a:ext>
                </a:extLst>
              </a:tr>
              <a:tr h="236425"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Berlin Sans FB" panose="020E0602020502020306" pitchFamily="34" charset="0"/>
                        </a:rPr>
                        <a:t>Some volcanoes are underwater</a:t>
                      </a:r>
                      <a:endParaRPr lang="en-GB" sz="1200" dirty="0">
                        <a:latin typeface="Berlin Sans FB" panose="020E0602020502020306" pitchFamily="34" charset="0"/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2142864691"/>
                  </a:ext>
                </a:extLst>
              </a:tr>
              <a:tr h="520230"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Berlin Sans FB" panose="020E0602020502020306" pitchFamily="34" charset="0"/>
                        </a:rPr>
                        <a:t>There are</a:t>
                      </a:r>
                      <a:r>
                        <a:rPr lang="en-GB" sz="1200" b="0" kern="1200" baseline="0" dirty="0">
                          <a:solidFill>
                            <a:schemeClr val="dk1"/>
                          </a:solidFill>
                          <a:effectLst/>
                          <a:latin typeface="Berlin Sans FB" panose="020E0602020502020306" pitchFamily="34" charset="0"/>
                        </a:rPr>
                        <a:t> no active 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Berlin Sans FB" panose="020E0602020502020306" pitchFamily="34" charset="0"/>
                        </a:rPr>
                        <a:t>volcanoes in the UK. The largest volcano in Europe is Mount Etna in Sicily (Italy)</a:t>
                      </a:r>
                      <a:endParaRPr lang="en-GB" sz="1200" dirty="0">
                        <a:latin typeface="Berlin Sans FB" panose="020E0602020502020306" pitchFamily="34" charset="0"/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2617971672"/>
                  </a:ext>
                </a:extLst>
              </a:tr>
            </a:tbl>
          </a:graphicData>
        </a:graphic>
      </p:graphicFrame>
      <p:pic>
        <p:nvPicPr>
          <p:cNvPr id="9" name="Picture 2" descr="Image result for communica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1219" y="270051"/>
            <a:ext cx="490780" cy="49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230" y="2935154"/>
            <a:ext cx="765656" cy="765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7334" y="5302936"/>
            <a:ext cx="445623" cy="44562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459" y="265826"/>
            <a:ext cx="495005" cy="49500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ACE762A-7F13-B5E9-2B9D-2ACCEE5926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02134" y="6393879"/>
            <a:ext cx="812400" cy="444521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0AFDA549-605D-A423-43FF-BC80063246B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193" y="100573"/>
            <a:ext cx="519429" cy="512127"/>
          </a:xfrm>
          <a:prstGeom prst="rect">
            <a:avLst/>
          </a:prstGeom>
        </p:spPr>
      </p:pic>
      <p:pic>
        <p:nvPicPr>
          <p:cNvPr id="1028" name="Picture 4" descr="Image result for earth diagram layers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-4000"/>
                    </a14:imgEffect>
                    <a14:imgEffect>
                      <a14:saturation sat="1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88" t="4030" r="5212" b="4124"/>
          <a:stretch/>
        </p:blipFill>
        <p:spPr bwMode="auto">
          <a:xfrm>
            <a:off x="162230" y="4076500"/>
            <a:ext cx="4006336" cy="261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DBEA5F0-E0E7-13A5-CBF4-041BACEFEBE8}"/>
              </a:ext>
            </a:extLst>
          </p:cNvPr>
          <p:cNvSpPr txBox="1"/>
          <p:nvPr/>
        </p:nvSpPr>
        <p:spPr>
          <a:xfrm>
            <a:off x="215426" y="3565514"/>
            <a:ext cx="241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Structure of the Earth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A50718-6AAD-3F78-8EB9-A5D00FB06A0F}"/>
              </a:ext>
            </a:extLst>
          </p:cNvPr>
          <p:cNvSpPr txBox="1"/>
          <p:nvPr/>
        </p:nvSpPr>
        <p:spPr>
          <a:xfrm>
            <a:off x="215426" y="100573"/>
            <a:ext cx="4035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Structure of a Volcano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3605D6-CACD-9CD4-3306-295570667E33}"/>
              </a:ext>
            </a:extLst>
          </p:cNvPr>
          <p:cNvSpPr txBox="1"/>
          <p:nvPr/>
        </p:nvSpPr>
        <p:spPr>
          <a:xfrm>
            <a:off x="4291492" y="5151965"/>
            <a:ext cx="3453835" cy="14773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What is an earthquake?</a:t>
            </a:r>
          </a:p>
          <a:p>
            <a:r>
              <a:rPr lang="en-GB" dirty="0"/>
              <a:t>What is ‘magnitude’?</a:t>
            </a:r>
          </a:p>
          <a:p>
            <a:r>
              <a:rPr lang="en-GB" dirty="0"/>
              <a:t>Earthquakes are measure in magnitude – this tells us how strong the tremors were.</a:t>
            </a:r>
          </a:p>
        </p:txBody>
      </p:sp>
    </p:spTree>
    <p:extLst>
      <p:ext uri="{BB962C8B-B14F-4D97-AF65-F5344CB8AC3E}">
        <p14:creationId xmlns:p14="http://schemas.microsoft.com/office/powerpoint/2010/main" val="42538511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4" ma:contentTypeDescription="Create a new document." ma:contentTypeScope="" ma:versionID="edfcf39255ccf83fd378684607e2ef21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594668823eadc93deee512efff969ff2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6D6580A6-E925-4370-BE5C-2D9844B0AE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9C7BCC-447E-4477-B54E-FD53001956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1889CB-48FE-4322-9DFC-BC4C4B06DB0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597c8b6c-d28d-4116-9221-2285f0b83890"/>
    <ds:schemaRef ds:uri="fbfaf87b-7bdd-4c4f-a8f3-ec676afede73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288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1_Office Theme</vt:lpstr>
      <vt:lpstr>Year 3 – Spring 1 - Geography Why do people live in dangerous places?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Smith</dc:creator>
  <cp:lastModifiedBy>McCulloch, Nina</cp:lastModifiedBy>
  <cp:revision>161</cp:revision>
  <cp:lastPrinted>2018-09-17T13:53:54Z</cp:lastPrinted>
  <dcterms:created xsi:type="dcterms:W3CDTF">2018-01-04T15:55:01Z</dcterms:created>
  <dcterms:modified xsi:type="dcterms:W3CDTF">2024-01-02T22:04:42Z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164600</vt:r8>
  </property>
  <property fmtid="{D5CDD505-2E9C-101B-9397-08002B2CF9AE}" pid="4" name="MediaServiceImageTags">
    <vt:lpwstr/>
  </property>
</Properties>
</file>